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1"/>
  </p:notesMasterIdLst>
  <p:sldIdLst>
    <p:sldId id="415" r:id="rId4"/>
    <p:sldId id="416" r:id="rId5"/>
    <p:sldId id="278" r:id="rId6"/>
    <p:sldId id="279" r:id="rId7"/>
    <p:sldId id="294" r:id="rId8"/>
    <p:sldId id="268" r:id="rId9"/>
    <p:sldId id="295" r:id="rId10"/>
    <p:sldId id="296" r:id="rId11"/>
    <p:sldId id="298" r:id="rId12"/>
    <p:sldId id="297" r:id="rId13"/>
    <p:sldId id="266" r:id="rId14"/>
    <p:sldId id="256" r:id="rId15"/>
    <p:sldId id="257" r:id="rId16"/>
    <p:sldId id="259" r:id="rId17"/>
    <p:sldId id="258" r:id="rId18"/>
    <p:sldId id="260" r:id="rId19"/>
    <p:sldId id="26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C476-F38A-45A0-8EE0-B936A35BC8D2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54A8-AA00-44A5-A114-287A04CC75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29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8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21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4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7" name="Shape 1027"/>
          <p:cNvSpPr>
            <a:spLocks noGrp="1" noChangeShapeType="1"/>
          </p:cNvSpPr>
          <p:nvPr>
            <p:ph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buChar char="•"/>
              <a:defRPr sz="2800" b="0" i="0">
                <a:solidFill>
                  <a:srgbClr val="222A35"/>
                </a:solidFill>
                <a:latin typeface="Verdana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buChar char="•"/>
              <a:defRPr sz="2400" b="0" i="0">
                <a:solidFill>
                  <a:srgbClr val="222A35"/>
                </a:solidFill>
                <a:latin typeface="Verdana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buChar char="•"/>
              <a:defRPr sz="2000" b="0" i="0">
                <a:solidFill>
                  <a:srgbClr val="222A35"/>
                </a:solidFill>
                <a:latin typeface="Verdana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5pPr>
          </a:lstStyle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1029" name="Shape 1029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56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sp>
        <p:nvSpPr>
          <p:cNvPr id="2051" name="Rectangle 7"/>
          <p:cNvSpPr>
            <a:spLocks noGrp="1" noChangeShapeType="1"/>
          </p:cNvSpPr>
          <p:nvPr/>
        </p:nvSpPr>
        <p:spPr bwMode="auto">
          <a:xfrm>
            <a:off x="2847975" y="3514725"/>
            <a:ext cx="6496050" cy="76200"/>
          </a:xfrm>
          <a:prstGeom prst="rect">
            <a:avLst/>
          </a:prstGeom>
          <a:solidFill>
            <a:srgbClr val="4A9536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pic>
        <p:nvPicPr>
          <p:cNvPr id="2052" name="Image 9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716462" y="5418137"/>
            <a:ext cx="2759075" cy="1303337"/>
          </a:xfrm>
          <a:prstGeom prst="rect">
            <a:avLst/>
          </a:prstGeom>
          <a:noFill/>
        </p:spPr>
      </p:pic>
      <p:sp>
        <p:nvSpPr>
          <p:cNvPr id="2053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54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55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  <a:ea typeface="Verdana"/>
              </a:rPr>
              <a:t>*</a:t>
            </a:r>
            <a:endParaRPr/>
          </a:p>
        </p:txBody>
      </p:sp>
      <p:sp>
        <p:nvSpPr>
          <p:cNvPr id="2056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  <a:ea typeface="Verdana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06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3075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307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07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78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3079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3080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766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4099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089650"/>
            <a:ext cx="10515600" cy="63500"/>
          </a:xfrm>
          <a:prstGeom prst="rect">
            <a:avLst/>
          </a:prstGeom>
          <a:noFill/>
        </p:spPr>
      </p:pic>
      <p:sp>
        <p:nvSpPr>
          <p:cNvPr id="4100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101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102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4103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  <p:sp>
        <p:nvSpPr>
          <p:cNvPr id="4104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</p:spTree>
    <p:extLst>
      <p:ext uri="{BB962C8B-B14F-4D97-AF65-F5344CB8AC3E}">
        <p14:creationId xmlns:p14="http://schemas.microsoft.com/office/powerpoint/2010/main" val="35003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5123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5124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125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126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5127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5128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00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5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6147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6148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49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150" name="Espace réservé de la date 6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6151" name="Espace réservé du pied de page 7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6152" name="Espace réservé du numéro de diapositive 8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129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6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7171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7172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173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174" name="Espace réservé de la date 2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7175" name="Espace réservé du pied de page 3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7176" name="Espace réservé du numéro de diapositive 4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722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7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8195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819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19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198" name="Espace réservé de la date 1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8199" name="Espace réservé du pied de page 2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8200" name="Espace réservé du numéro de diapositive 3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48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90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8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9219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9220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221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222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9223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9224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63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9_Thème Offic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  <p:pic>
        <p:nvPicPr>
          <p:cNvPr id="10243" name="Image 8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838200" y="6176962"/>
            <a:ext cx="10515600" cy="63500"/>
          </a:xfrm>
          <a:prstGeom prst="rect">
            <a:avLst/>
          </a:prstGeom>
          <a:noFill/>
        </p:spPr>
      </p:pic>
      <p:sp>
        <p:nvSpPr>
          <p:cNvPr id="10244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45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46" name="Espace réservé de la date 4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10247" name="Espace réservé du pied de page 5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sp>
        <p:nvSpPr>
          <p:cNvPr id="10248" name="Espace réservé du numéro de diapositive 6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231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45610-551C-65A1-666F-C25472EA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AAA60F-D1DE-B0B0-29C6-EBB976CC8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1AEE4-2C20-FF67-3C31-A88E76FF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F45CF-8966-CD97-05BD-39830D84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2847A1-4A80-AA2C-9739-72B3DAD1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46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83864-1BE7-450F-4E87-CC60F64F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810CD-43C1-C9A1-AF0D-D5434992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0DFFCA-1F8D-368E-5C4C-B6FEAC2B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6B5309-8BEE-351F-CC75-B9A09FFF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8C84F7-C359-4D05-2A53-2A318149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199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E5E89-FF4B-3AC4-2E36-9C589989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4F092-DD28-FA12-3AEA-FA8B5C2A6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EE182-3A85-31C7-A88E-42EFF254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FF5D8-7539-8DE7-4054-85FB0416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58BF31-1897-8B42-D27C-C983A9A6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96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935FA-5C39-AFF4-08C9-70E7A935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170AC5-97D2-0513-F8C5-D68540A8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062FF9-F7B3-EE17-EBC0-19C3C50A5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75A1C-4694-736E-F961-1A114BEA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7E6696-09DC-F550-2A00-622F211C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A5383-BB65-D9F7-1267-0F78C83B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090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51C54-19AE-75D8-FA4A-7E2CCCC2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82672A-C045-ECBD-3D01-DE4202ED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1AB826-5ED1-DC59-9177-975D95483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E62B75-78C3-82E6-D8A9-8EC76690A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BEE7D9-4A35-964E-941C-BF6578BDE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AEB0E8-5D8F-8572-C66F-37CDF627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DBCD56-B4CC-4899-49D7-2BC0D6B9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4FD409-2C1A-BC3A-45C9-F368A58F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2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A94B9-0AD1-219E-F275-54075C9C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BA0EB4-D15A-F8EC-7E6F-68C96815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E745E8-205B-5AEB-76B8-1FB1B0F1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1F8663-CF0C-B88B-6E31-E5EFE2CE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751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8F9730-59C9-20CC-8D29-FFB22FFB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D05A69-9942-3E12-29FD-608F4B1A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52AD5-79DD-8C84-C40B-AFB2F300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048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987CA7-DDDA-401A-9DCC-1BA6752E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97CCD-3CEF-921C-BBF3-3C0D2EB8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3A505D-0EFA-A0D6-84B4-C124E14C9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14E310-14AB-8F76-157B-C58AEACF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10E699-17CF-13C1-8818-B702F750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798D63-B3C7-E085-2C8A-97745A57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75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562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8306D-3EC9-D129-F261-30448460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DD8B14-8F94-3C45-5732-2D26915C0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9D6B8-32AD-884F-66B6-5858EFFC3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198D7-4315-2778-D095-134B9BAD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8767DB-6B29-26A0-471C-BEB22973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839B07-176D-FFA8-93DD-34072AA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57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E1176-AF79-BE96-33EF-876095F5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0EEFD9-15B5-45FE-C3A0-09654923E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D210A-4543-0D9F-8BEC-3F8FF093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8B20A6-D454-14C9-0871-78012147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6799C8-A371-BEC3-2F4E-F1ACCFC4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278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D3589B-117E-60D1-31D4-15E702FAF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40C2CC-619D-5475-CC79-13A8FAD33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949D54-E357-8008-3763-FB44CB04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D09D9-1876-97CA-3E7D-55282A7A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CF0F7-900E-85A8-865C-D7828440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8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95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90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1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30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33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34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2B64-D2CE-463E-9B74-CB0454295BEC}" type="datetimeFigureOut">
              <a:rPr lang="fr-FR" smtClean="0"/>
              <a:t>03/05/2023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07E7-E341-49FB-8090-5271765203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72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7" name="Espace réservé du text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buChar char="•"/>
              <a:defRPr sz="2800" b="0" i="0">
                <a:solidFill>
                  <a:srgbClr val="222A35"/>
                </a:solidFill>
                <a:latin typeface="Verdana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buChar char="•"/>
              <a:defRPr sz="2400" b="0" i="0">
                <a:solidFill>
                  <a:srgbClr val="222A35"/>
                </a:solidFill>
                <a:latin typeface="Verdana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buChar char="•"/>
              <a:defRPr sz="2000" b="0" i="0">
                <a:solidFill>
                  <a:srgbClr val="222A35"/>
                </a:solidFill>
                <a:latin typeface="Verdana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buChar char="•"/>
              <a:defRPr sz="1800" b="0" i="0">
                <a:solidFill>
                  <a:srgbClr val="222A35"/>
                </a:solidFill>
                <a:latin typeface="Verdana"/>
              </a:defRPr>
            </a:lvl5pPr>
          </a:lstStyle>
          <a:p>
            <a:pPr marL="228600" lvl="0" indent="-228600">
              <a:spcBef>
                <a:spcPts val="1000"/>
              </a:spcBef>
              <a:buFont typeface="Arial"/>
              <a:buChar char="•"/>
              <a:defRPr/>
            </a:pPr>
            <a:r>
              <a:rPr lang="fr-FR"/>
              <a:t>Modifier les styles du texte du masque</a:t>
            </a:r>
            <a:endParaRPr/>
          </a:p>
          <a:p>
            <a:pPr marL="685800" lvl="1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Deuxième niveau</a:t>
            </a:r>
            <a:endParaRPr/>
          </a:p>
          <a:p>
            <a:pPr marL="1143000" lvl="2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Troisième niveau</a:t>
            </a:r>
            <a:endParaRPr/>
          </a:p>
          <a:p>
            <a:pPr marL="1600200" lvl="3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Quatrième niveau</a:t>
            </a:r>
            <a:endParaRPr/>
          </a:p>
          <a:p>
            <a:pPr marL="2057400" lvl="4" indent="-228600">
              <a:spcBef>
                <a:spcPts val="500"/>
              </a:spcBef>
              <a:buFont typeface="Arial"/>
              <a:buChar char="•"/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8" name="Espace réservé de la date 3"/>
          <p:cNvSpPr>
            <a:spLocks noGrp="1" noChangeShapeType="1"/>
          </p:cNvSpPr>
          <p:nvPr>
            <p:ph type="dt" idx="2"/>
          </p:nvPr>
        </p:nvSpPr>
        <p:spPr bwMode="auto">
          <a:xfrm>
            <a:off x="2293937" y="6356350"/>
            <a:ext cx="1287462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rPr sz="1200">
                <a:solidFill>
                  <a:srgbClr val="9A9A9A"/>
                </a:solidFill>
              </a:rPr>
              <a:t>*</a:t>
            </a:r>
            <a:endParaRPr/>
          </a:p>
        </p:txBody>
      </p:sp>
      <p:sp>
        <p:nvSpPr>
          <p:cNvPr id="1029" name="Espace réservé du numéro de diapositive 5"/>
          <p:cNvSpPr>
            <a:spLocks noGrp="1" noChangeShapeType="1"/>
          </p:cNvSpPr>
          <p:nvPr>
            <p:ph type="sldNum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sz="1200">
                <a:solidFill>
                  <a:srgbClr val="9A9A9A"/>
                </a:solidFill>
              </a:rPr>
              <a:t>‹N°›</a:t>
            </a:fld>
            <a:endParaRPr/>
          </a:p>
        </p:txBody>
      </p:sp>
      <p:sp>
        <p:nvSpPr>
          <p:cNvPr id="1030" name="Espace réservé du pied de page 4"/>
          <p:cNvSpPr>
            <a:spLocks noGrp="1" noChangeShapeType="1"/>
          </p:cNvSpPr>
          <p:nvPr>
            <p:ph type="ft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 b="0" i="0">
                <a:solidFill>
                  <a:schemeClr val="dk1"/>
                </a:solidFill>
                <a:latin typeface="Verdana"/>
              </a:defRPr>
            </a:lvl5pPr>
          </a:lstStyle>
          <a:p>
            <a:pPr marL="0" lvl="0" indent="0">
              <a:buNone/>
              <a:defRPr/>
            </a:pPr>
            <a:r>
              <a:t>Fédération des CREAI</a:t>
            </a:r>
          </a:p>
        </p:txBody>
      </p:sp>
      <p:pic>
        <p:nvPicPr>
          <p:cNvPr id="1031" name="Image 7"/>
          <p:cNvPicPr>
            <a:picLocks noGrp="1" noChangeAspect="1"/>
          </p:cNvPicPr>
          <p:nvPr/>
        </p:nvPicPr>
        <p:blipFill>
          <a:blip r:embed="rId12"/>
          <a:stretch/>
        </p:blipFill>
        <p:spPr bwMode="auto">
          <a:xfrm>
            <a:off x="46037" y="6176962"/>
            <a:ext cx="1127125" cy="66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9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+mj-lt"/>
          <a:ea typeface="+mj-ea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rgbClr val="222A35"/>
          </a:solidFill>
          <a:latin typeface="Verdana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Font typeface="Arial"/>
        <a:buChar char="•"/>
        <a:defRPr sz="2800">
          <a:solidFill>
            <a:srgbClr val="222A35"/>
          </a:solidFill>
          <a:latin typeface="+mn-lt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rgbClr val="222A35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rgbClr val="222A35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rgbClr val="222A35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rgbClr val="222A35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846B88-20B2-22DC-C638-36DC2D2A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D05DFC-C3AB-6E95-0C91-0138DA37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514BE4-AABD-03B7-E7CB-6347A27A3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CAEF-2F75-461B-874A-F09536F9134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3D79D6-2670-6498-E2E3-B456BDC21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D00EC3-C20E-7EA5-B80E-ED2B9682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105C-2A28-46B9-AD42-F3E6E9B58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7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C9E0677-2030-400F-BEC1-697874C0BD45}"/>
              </a:ext>
            </a:extLst>
          </p:cNvPr>
          <p:cNvSpPr txBox="1">
            <a:spLocks/>
          </p:cNvSpPr>
          <p:nvPr/>
        </p:nvSpPr>
        <p:spPr bwMode="auto">
          <a:xfrm>
            <a:off x="683740" y="470803"/>
            <a:ext cx="10824519" cy="2387600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+mj-lt"/>
                <a:ea typeface="+mj-ea"/>
                <a:cs typeface="+mj-cs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5pPr>
            <a:lvl6pPr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6pPr>
            <a:lvl7pPr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7pPr>
            <a:lvl8pPr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8pPr>
            <a:lvl9pPr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rgbClr val="222A35"/>
                </a:solidFill>
                <a:latin typeface="Verdan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sng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Atelier :</a:t>
            </a:r>
            <a:br>
              <a:rPr kumimoji="0" lang="fr-FR" sz="6000" b="1" i="0" u="none" strike="noStrike" kern="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</a:br>
            <a:r>
              <a:rPr kumimoji="0" lang="fr-FR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Evaluez-moi !</a:t>
            </a:r>
            <a:endParaRPr kumimoji="0" lang="fr-FR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B9CCA98-F928-4329-ADB4-57F24F60AC04}"/>
              </a:ext>
            </a:extLst>
          </p:cNvPr>
          <p:cNvSpPr txBox="1">
            <a:spLocks/>
          </p:cNvSpPr>
          <p:nvPr/>
        </p:nvSpPr>
        <p:spPr>
          <a:xfrm>
            <a:off x="914398" y="3629464"/>
            <a:ext cx="1702191" cy="43050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4A953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Intervenants :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4A9536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59C30416-FED6-4FAE-815E-158A0036F343}"/>
              </a:ext>
            </a:extLst>
          </p:cNvPr>
          <p:cNvSpPr txBox="1">
            <a:spLocks/>
          </p:cNvSpPr>
          <p:nvPr/>
        </p:nvSpPr>
        <p:spPr bwMode="auto">
          <a:xfrm>
            <a:off x="890954" y="4102173"/>
            <a:ext cx="8618806" cy="1319944"/>
          </a:xfrm>
          <a:prstGeom prst="rect">
            <a:avLst/>
          </a:prstGeom>
          <a:noFill/>
        </p:spPr>
        <p:txBody>
          <a:bodyPr lIns="91440" tIns="45720" rIns="91440" bIns="45720">
            <a:normAutofit/>
          </a:bodyPr>
          <a:lstStyle>
            <a:lvl1pPr marL="22860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 sz="2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1pPr>
            <a:lvl2pPr marL="685800" indent="4572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2pPr>
            <a:lvl3pPr marL="1143000" indent="9144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20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3pPr>
            <a:lvl4pPr marL="1600200" indent="1371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4pPr>
            <a:lvl5pPr marL="2057400" indent="18288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 sz="1800" b="0" i="0">
                <a:solidFill>
                  <a:srgbClr val="222A35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dirty="0"/>
              <a:t>L’outil Baromètre</a:t>
            </a:r>
            <a:r>
              <a:rPr lang="fr-FR" sz="1200" dirty="0"/>
              <a:t>, </a:t>
            </a:r>
            <a:r>
              <a:rPr lang="fr-FR" sz="1200" i="1" dirty="0"/>
              <a:t>par Maxime LEFEBVRE, Doctorant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1" dirty="0"/>
              <a:t>L’outil ELADEB</a:t>
            </a:r>
            <a:r>
              <a:rPr lang="fr-FR" sz="1200" dirty="0"/>
              <a:t>, </a:t>
            </a:r>
            <a:r>
              <a:rPr lang="fr-FR" sz="1200" i="1" dirty="0"/>
              <a:t>par Laura BONNOT de la Fondation ARHM</a:t>
            </a:r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7CF1B-2568-A887-4A53-1A3FAF57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</a:rPr>
              <a:t>La plateforme facilite </a:t>
            </a:r>
            <a:r>
              <a:rPr lang="fr-FR" sz="3600" b="1" dirty="0">
                <a:solidFill>
                  <a:schemeClr val="bg1"/>
                </a:solidFill>
              </a:rPr>
              <a:t>l’élaboration et</a:t>
            </a:r>
            <a:br>
              <a:rPr lang="fr-FR" sz="3600" b="1" dirty="0">
                <a:solidFill>
                  <a:schemeClr val="bg1"/>
                </a:solidFill>
              </a:rPr>
            </a:br>
            <a:r>
              <a:rPr lang="fr-FR" sz="3600" b="1" dirty="0">
                <a:solidFill>
                  <a:schemeClr val="bg1"/>
                </a:solidFill>
              </a:rPr>
              <a:t> le suivi d’objectifs et de moyens d’actions concrets</a:t>
            </a:r>
            <a:br>
              <a:rPr lang="fr-FR" sz="4400" dirty="0"/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A276EFE-F280-9C40-28CB-8F1FECD65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351" y="1395962"/>
            <a:ext cx="10029298" cy="50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9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509F9-634D-1D55-B56C-0E39B1C5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solidFill>
                  <a:schemeClr val="accent1"/>
                </a:solidFill>
              </a:rPr>
              <a:t>PROJET </a:t>
            </a:r>
            <a:r>
              <a:rPr lang="fr-FR" sz="6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BAROMETRE</a:t>
            </a:r>
            <a:endParaRPr lang="fr-FR" sz="6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1D80B7-B7ED-542C-1721-E37ADB66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116013"/>
            <a:ext cx="1147127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sz="2800" b="1" dirty="0">
                <a:solidFill>
                  <a:srgbClr val="2E57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œuvre du modèle de pratique soutenue par la plateforme, contribue :</a:t>
            </a:r>
          </a:p>
          <a:p>
            <a:pPr marL="1105200" lvl="0" indent="-673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soutenir l’engagement et la participation des usagers</a:t>
            </a:r>
          </a:p>
          <a:p>
            <a:pPr marL="1105200" lvl="0" indent="-673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renforcer le sentiment d’être compris et respecté</a:t>
            </a:r>
          </a:p>
          <a:p>
            <a:pPr marL="1105200" lvl="0" indent="-673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établir et maintenir une relation non-autoritaire « d’égal à égal »</a:t>
            </a:r>
          </a:p>
          <a:p>
            <a:pPr marL="1105200" lvl="0" indent="-673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soutenir la réflexivité de l’usager et des professionnels</a:t>
            </a:r>
          </a:p>
          <a:p>
            <a:pPr marL="1105200" lvl="0" indent="-673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faciliter la communication entre l’usager et les professionnels</a:t>
            </a:r>
          </a:p>
          <a:p>
            <a:pPr marL="1105200" lvl="0" indent="-673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faciliter les prises de décisions</a:t>
            </a:r>
          </a:p>
          <a:p>
            <a:pPr marL="1105200" lvl="0" indent="-673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garder en tête et à mobiliser les forces et les ressources de l’usager.</a:t>
            </a:r>
          </a:p>
        </p:txBody>
      </p:sp>
    </p:spTree>
    <p:extLst>
      <p:ext uri="{BB962C8B-B14F-4D97-AF65-F5344CB8AC3E}">
        <p14:creationId xmlns:p14="http://schemas.microsoft.com/office/powerpoint/2010/main" val="155690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l'autodétermination à l'autonomie chez les personnes avec trisomi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56" y="3890356"/>
            <a:ext cx="2967643" cy="29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8691" y="2045076"/>
            <a:ext cx="9144000" cy="2387600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ELADEB: questionner les personnes sur leurs besoins et tisser un lien de confiance</a:t>
            </a:r>
          </a:p>
        </p:txBody>
      </p:sp>
    </p:spTree>
    <p:extLst>
      <p:ext uri="{BB962C8B-B14F-4D97-AF65-F5344CB8AC3E}">
        <p14:creationId xmlns:p14="http://schemas.microsoft.com/office/powerpoint/2010/main" val="76235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99"/>
            <a:ext cx="12192000" cy="80210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ELADEB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Echelles Lausannoises d’Auto-Evaluation des Difficultés Et des Besoins.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45091"/>
              </p:ext>
            </p:extLst>
          </p:nvPr>
        </p:nvGraphicFramePr>
        <p:xfrm>
          <a:off x="594359" y="1603220"/>
          <a:ext cx="2075411" cy="502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Feuille de calcul" r:id="rId3" imgW="2886129" imgH="6981742" progId="Excel.Sheet.12">
                  <p:embed/>
                </p:oleObj>
              </mc:Choice>
              <mc:Fallback>
                <p:oleObj name="Feuille de calcul" r:id="rId3" imgW="2886129" imgH="69817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59" y="1603220"/>
                        <a:ext cx="2075411" cy="502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83722" y="883696"/>
            <a:ext cx="30027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Plusieurs thématiques abordés sous forme de cartes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9097" y="1912496"/>
            <a:ext cx="1044633" cy="105551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098" y="3122640"/>
            <a:ext cx="1044632" cy="102286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098" y="4304211"/>
            <a:ext cx="1044632" cy="98195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9098" y="5485781"/>
            <a:ext cx="1044632" cy="10555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38255" y="1750081"/>
            <a:ext cx="3333404" cy="864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« Quelles est votre plus gros problème ? 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8255" y="3027146"/>
            <a:ext cx="3333404" cy="864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1. Premier tri de carte : « Problématique ou non problématique »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8255" y="4304211"/>
            <a:ext cx="3333404" cy="864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2. Classement en fonction de l’intensité du problème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38255" y="5581276"/>
            <a:ext cx="3333404" cy="864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3. Echange autour des problématiques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07667" y="1038379"/>
            <a:ext cx="29279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Déroulés de l’auto-évaluation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90313" y="1750079"/>
            <a:ext cx="3333404" cy="864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5. Second tri de carte : « besoin d’aide ou pas besoin d’aide »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90313" y="3027145"/>
            <a:ext cx="3333404" cy="864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6. Classement en fonction du niveau d’urgence de l’aide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90313" y="4304211"/>
            <a:ext cx="3333404" cy="864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7. Echange autour des besoins d’aide et sources d’aide actuelles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90313" y="5581276"/>
            <a:ext cx="3333404" cy="864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« Si nous pouvions vous aider dans un seul domaine lequel ce serait ? »</a:t>
            </a:r>
          </a:p>
        </p:txBody>
      </p:sp>
    </p:spTree>
    <p:extLst>
      <p:ext uri="{BB962C8B-B14F-4D97-AF65-F5344CB8AC3E}">
        <p14:creationId xmlns:p14="http://schemas.microsoft.com/office/powerpoint/2010/main" val="28382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1574" y="426496"/>
            <a:ext cx="44486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Résultat : Un graphique et un compte rendu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50607" y="6267630"/>
            <a:ext cx="843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chemeClr val="accent2">
                    <a:lumMod val="75000"/>
                  </a:schemeClr>
                </a:solidFill>
              </a:rPr>
              <a:t>Avons-nous toujours besoin d’aide pour répondre à nos difficultés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176"/>
          <a:stretch/>
        </p:blipFill>
        <p:spPr>
          <a:xfrm>
            <a:off x="1888811" y="814450"/>
            <a:ext cx="9158805" cy="5324475"/>
          </a:xfrm>
          <a:prstGeom prst="rect">
            <a:avLst/>
          </a:prstGeom>
        </p:spPr>
      </p:pic>
      <p:pic>
        <p:nvPicPr>
          <p:cNvPr id="3074" name="Picture 2" descr="Photos, illustrations et vidéos de &quot;besoin d'aid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 r="2610"/>
          <a:stretch/>
        </p:blipFill>
        <p:spPr bwMode="auto">
          <a:xfrm>
            <a:off x="10677507" y="5539756"/>
            <a:ext cx="1482900" cy="9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560" y="1351799"/>
            <a:ext cx="11082251" cy="3918470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imagé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à l’échange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Nombreuses thématiques abordées : faire connaissance avec la personne sans être intrusif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 évaluation : la personne est actrice VS le professionnel reste observateur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989" y="422628"/>
            <a:ext cx="2743199" cy="2743199"/>
          </a:xfrm>
          <a:prstGeom prst="rect">
            <a:avLst/>
          </a:prstGeom>
        </p:spPr>
      </p:pic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3705051" y="289627"/>
            <a:ext cx="476527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Pourquoi le choix de cet outil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7102" y="5679666"/>
            <a:ext cx="736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>
                <a:solidFill>
                  <a:schemeClr val="accent2">
                    <a:lumMod val="75000"/>
                  </a:schemeClr>
                </a:solidFill>
              </a:rPr>
              <a:t>Chacun est maitre de définir ses propres priorités </a:t>
            </a:r>
          </a:p>
        </p:txBody>
      </p:sp>
    </p:spTree>
    <p:extLst>
      <p:ext uri="{BB962C8B-B14F-4D97-AF65-F5344CB8AC3E}">
        <p14:creationId xmlns:p14="http://schemas.microsoft.com/office/powerpoint/2010/main" val="115761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0009" y="390063"/>
            <a:ext cx="5811982" cy="57421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Utilisation d’ELADEB avec Monsieur J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225337"/>
            <a:ext cx="10515600" cy="3092941"/>
          </a:xfrm>
        </p:spPr>
        <p:txBody>
          <a:bodyPr/>
          <a:lstStyle/>
          <a:p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demandes de la famille VS les demandes de Monsieur J. </a:t>
            </a:r>
          </a:p>
          <a:p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Orienter l’accompagnement en fonction des besoins repérés par les partenaires suite à l’observation du domicile</a:t>
            </a:r>
          </a:p>
          <a:p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Rentrer en lien avec Monsieur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19813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Monsieur J. à 28 ans. Il vit chez ses parents et ne sort plus de sa chambre depuis de nombreuses années.</a:t>
            </a:r>
          </a:p>
          <a:p>
            <a:pPr algn="ctr"/>
            <a:endParaRPr lang="fr-FR" sz="2000" i="1" dirty="0"/>
          </a:p>
          <a:p>
            <a:pPr algn="ctr"/>
            <a:r>
              <a:rPr lang="fr-FR" sz="2000" i="1" dirty="0"/>
              <a:t> La famille est épuisée et exprime un besoin de soutien important. </a:t>
            </a:r>
          </a:p>
          <a:p>
            <a:pPr algn="ctr"/>
            <a:r>
              <a:rPr lang="fr-FR" sz="2000" i="1" dirty="0"/>
              <a:t>Les partenaires ne savent pas quoi proposer à monsieur qui ne se saisit pas des propositions qui lui sont faites.  </a:t>
            </a:r>
          </a:p>
        </p:txBody>
      </p:sp>
      <p:pic>
        <p:nvPicPr>
          <p:cNvPr id="2050" name="Picture 2" descr="Faire des choix : le mal du siè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529388"/>
            <a:ext cx="5446606" cy="3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414" y="4632873"/>
            <a:ext cx="285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42408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Un outils pas une baguette magique !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38892"/>
            <a:ext cx="10515600" cy="3347508"/>
          </a:xfrm>
        </p:spPr>
        <p:txBody>
          <a:bodyPr/>
          <a:lstStyle/>
          <a:p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évaluation subjective </a:t>
            </a:r>
          </a:p>
          <a:p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S’adapter aux personnes : questionnement sur l’outil utilisé à chaque nouvelle situation</a:t>
            </a:r>
          </a:p>
          <a:p>
            <a:endParaRPr lang="fr-F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Repérer les besoins c’est bien, pouvoir y répondre c’est mieux !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098" name="Picture 2" descr="Ensemble d'outils illustration de vecteur. Illustration du outil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7" y="224444"/>
            <a:ext cx="1825215" cy="20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De Personnes Dessinées à La Main Posant Des Question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 r="5193" b="13368"/>
          <a:stretch/>
        </p:blipFill>
        <p:spPr bwMode="auto">
          <a:xfrm>
            <a:off x="4502930" y="4913649"/>
            <a:ext cx="3186140" cy="17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8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9175B03-465B-1266-DF91-AF893AD2178D}"/>
              </a:ext>
            </a:extLst>
          </p:cNvPr>
          <p:cNvSpPr txBox="1"/>
          <p:nvPr/>
        </p:nvSpPr>
        <p:spPr>
          <a:xfrm>
            <a:off x="-254794" y="480433"/>
            <a:ext cx="12192000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MODELE DE PRATIQUE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BAROMETRE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Atelier « Evaluez moi !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Maxime LEFEBVRE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Doctorant Droit et Gestion des ESMS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Développements Humains, Alternatives Managériales et Innovation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IAE Lille Université de Sherbrooke (CA)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maxim.lefebvre@hotmail.fr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78F77E-4E9B-CE54-1945-BD023261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4" y="3773209"/>
            <a:ext cx="2143125" cy="2143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7011E4-759C-0FEE-E1C2-69E1D2C5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115" y="3902409"/>
            <a:ext cx="332509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509F9-634D-1D55-B56C-0E39B1C5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solidFill>
                  <a:schemeClr val="accent1"/>
                </a:solidFill>
              </a:rPr>
              <a:t>PROJET </a:t>
            </a:r>
            <a:r>
              <a:rPr lang="fr-FR" sz="6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BAROMETRE</a:t>
            </a:r>
            <a:endParaRPr lang="fr-FR" sz="6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B096C-949C-382D-7B88-31AE214A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1116281"/>
            <a:ext cx="11750708" cy="56006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u="sng" dirty="0">
              <a:solidFill>
                <a:schemeClr val="bg2"/>
              </a:solidFill>
            </a:endParaRPr>
          </a:p>
          <a:p>
            <a:pPr marL="0" lvl="0" indent="0">
              <a:spcBef>
                <a:spcPts val="545"/>
              </a:spcBef>
              <a:spcAft>
                <a:spcPts val="0"/>
              </a:spcAft>
              <a:buClr>
                <a:srgbClr val="2E578B"/>
              </a:buClr>
              <a:buSzPts val="1400"/>
              <a:buNone/>
              <a:tabLst>
                <a:tab pos="848995" algn="l"/>
              </a:tabLst>
            </a:pPr>
            <a:r>
              <a:rPr lang="fr-FR" sz="2000" b="1" u="sng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Un</a:t>
            </a:r>
            <a:r>
              <a:rPr lang="fr-FR" sz="2000" b="1" u="sng" spc="-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b="1" u="sng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modèle de</a:t>
            </a:r>
            <a:r>
              <a:rPr lang="fr-FR" sz="2000" b="1" u="sng" spc="-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b="1" u="sng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pratique fondé sur</a:t>
            </a:r>
            <a:r>
              <a:rPr lang="fr-FR" sz="2000" b="1" u="sng" spc="-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b="1" u="sng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le rétablissement</a:t>
            </a:r>
          </a:p>
          <a:p>
            <a:pPr marL="457200" marR="832485" lvl="1" indent="0">
              <a:lnSpc>
                <a:spcPct val="103000"/>
              </a:lnSpc>
              <a:spcBef>
                <a:spcPts val="375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- Intégrer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les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fondements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du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rétablissement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et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l’</a:t>
            </a:r>
            <a:r>
              <a:rPr lang="fr-FR" sz="2000" i="1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Arial MT"/>
              </a:rPr>
              <a:t>empowerment</a:t>
            </a:r>
            <a:r>
              <a:rPr lang="fr-FR" sz="2000" i="1" spc="-2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Arial MT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à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tous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les</a:t>
            </a:r>
            <a:r>
              <a:rPr lang="fr-FR" sz="2000" spc="-26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niveaux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fr-FR" sz="2000" spc="-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l’organisation</a:t>
            </a:r>
          </a:p>
          <a:p>
            <a:pPr marL="457200" lvl="1" indent="0">
              <a:spcBef>
                <a:spcPts val="61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- Soutenir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la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continuité</a:t>
            </a:r>
            <a:r>
              <a:rPr lang="fr-FR" sz="2000" spc="-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soins</a:t>
            </a:r>
            <a:r>
              <a:rPr lang="fr-FR" sz="2000" spc="-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et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services</a:t>
            </a:r>
          </a:p>
          <a:p>
            <a:pPr marL="457200" lvl="1" indent="0"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- Valoriser</a:t>
            </a:r>
            <a:r>
              <a:rPr lang="fr-FR" sz="2000" spc="-2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les</a:t>
            </a:r>
            <a:r>
              <a:rPr lang="fr-FR" sz="2000" spc="-2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savoirs</a:t>
            </a:r>
            <a:r>
              <a:rPr lang="fr-FR" sz="2000" spc="-2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d’expériences</a:t>
            </a:r>
            <a:r>
              <a:rPr lang="fr-FR" sz="2000" spc="-2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des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personnes</a:t>
            </a:r>
            <a:r>
              <a:rPr lang="fr-FR" sz="2000" spc="-2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accompagnées</a:t>
            </a:r>
          </a:p>
          <a:p>
            <a:pPr marL="457200" lvl="1" indent="0"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- Stimuler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changements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pratiques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et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fr-FR" sz="2000" spc="-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gouvernance</a:t>
            </a:r>
            <a:endParaRPr lang="fr-FR" sz="2000" dirty="0">
              <a:solidFill>
                <a:schemeClr val="accent1"/>
              </a:solidFill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457200" lvl="1" indent="0"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r>
              <a:rPr lang="fr-FR" sz="2000" dirty="0">
                <a:solidFill>
                  <a:schemeClr val="accent1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- Proposer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le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développement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politiques</a:t>
            </a:r>
            <a:r>
              <a:rPr lang="fr-FR" sz="2000" spc="-1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publiques</a:t>
            </a:r>
            <a:r>
              <a:rPr lang="fr-FR" sz="2000" spc="-1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intégrées</a:t>
            </a:r>
            <a:r>
              <a:rPr lang="fr-FR" sz="2000" spc="-1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et</a:t>
            </a:r>
            <a:r>
              <a:rPr lang="fr-FR" sz="2000" spc="-15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fr-FR" sz="2000" dirty="0">
                <a:solidFill>
                  <a:schemeClr val="accent1"/>
                </a:solidFill>
                <a:effectLst/>
                <a:ea typeface="Wingdings" panose="05000000000000000000" pitchFamily="2" charset="2"/>
                <a:cs typeface="Wingdings" panose="05000000000000000000" pitchFamily="2" charset="2"/>
              </a:rPr>
              <a:t>intersectorielles</a:t>
            </a:r>
          </a:p>
          <a:p>
            <a:pPr marL="457200" lvl="1" indent="0">
              <a:spcBef>
                <a:spcPts val="650"/>
              </a:spcBef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r>
              <a:rPr lang="fr-FR" sz="1800" dirty="0">
                <a:solidFill>
                  <a:srgbClr val="2E578B"/>
                </a:solidFill>
                <a:ea typeface="Wingdings" panose="05000000000000000000" pitchFamily="2" charset="2"/>
                <a:cs typeface="Wingdings" panose="05000000000000000000" pitchFamily="2" charset="2"/>
              </a:rPr>
              <a:t>  </a:t>
            </a:r>
          </a:p>
          <a:p>
            <a:pPr marL="457200" lvl="1" indent="0"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sz="1800" dirty="0">
              <a:solidFill>
                <a:srgbClr val="2E578B"/>
              </a:solidFill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Font typeface="Wingdings" panose="05000000000000000000" pitchFamily="2" charset="2"/>
              <a:buChar char=""/>
              <a:tabLst>
                <a:tab pos="1077595" algn="l"/>
              </a:tabLst>
            </a:pPr>
            <a:endParaRPr lang="fr-FR" sz="1800" dirty="0">
              <a:solidFill>
                <a:srgbClr val="2E578B"/>
              </a:solidFill>
              <a:ea typeface="Arial MT"/>
              <a:cs typeface="Arial MT"/>
            </a:endParaRPr>
          </a:p>
          <a:p>
            <a:pPr marL="742950" lvl="1" indent="-28575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Font typeface="Wingdings" panose="05000000000000000000" pitchFamily="2" charset="2"/>
              <a:buChar char=""/>
              <a:tabLst>
                <a:tab pos="1077595" algn="l"/>
              </a:tabLst>
            </a:pPr>
            <a:endParaRPr lang="fr-FR" sz="1800" dirty="0">
              <a:solidFill>
                <a:srgbClr val="2E578B"/>
              </a:solidFill>
              <a:ea typeface="Arial MT"/>
              <a:cs typeface="Arial MT"/>
            </a:endParaRPr>
          </a:p>
          <a:p>
            <a:pPr marL="457200" lvl="1" indent="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sz="1800" dirty="0">
              <a:solidFill>
                <a:srgbClr val="2E578B"/>
              </a:solidFill>
              <a:ea typeface="Arial MT"/>
              <a:cs typeface="Arial MT"/>
            </a:endParaRPr>
          </a:p>
          <a:p>
            <a:pPr marL="457200" lvl="1" indent="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sz="1800" dirty="0">
              <a:effectLst/>
              <a:ea typeface="Arial MT"/>
              <a:cs typeface="Arial M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7DCF17-11C4-06CD-494F-B78E2DF45324}"/>
              </a:ext>
            </a:extLst>
          </p:cNvPr>
          <p:cNvSpPr txBox="1"/>
          <p:nvPr/>
        </p:nvSpPr>
        <p:spPr>
          <a:xfrm>
            <a:off x="3777064" y="4822372"/>
            <a:ext cx="7820484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35"/>
              </a:lnSpc>
              <a:spcBef>
                <a:spcPts val="1000"/>
              </a:spcBef>
              <a:spcAft>
                <a:spcPts val="0"/>
              </a:spcAft>
              <a:buClr>
                <a:srgbClr val="2E578B"/>
              </a:buClr>
              <a:buSzPts val="1400"/>
              <a:buFont typeface="Arial" panose="020B0604020202020204" pitchFamily="34" charset="0"/>
              <a:buNone/>
              <a:tabLst>
                <a:tab pos="848995" algn="l"/>
              </a:tabLst>
              <a:defRPr/>
            </a:pP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Une</a:t>
            </a:r>
            <a:r>
              <a:rPr kumimoji="0" lang="fr-FR" sz="2000" b="1" i="0" u="sng" strike="noStrike" kern="1200" cap="none" spc="-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plateforme</a:t>
            </a:r>
            <a:r>
              <a:rPr kumimoji="0" lang="fr-FR" sz="2000" b="1" i="0" u="sng" strike="noStrike" kern="1200" cap="none" spc="-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numérique et</a:t>
            </a:r>
            <a:r>
              <a:rPr kumimoji="0" lang="fr-FR" sz="2000" b="1" i="0" u="sng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collaborative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45"/>
              </a:spcBef>
              <a:spcAft>
                <a:spcPts val="0"/>
              </a:spcAft>
              <a:buClr>
                <a:srgbClr val="2E578B"/>
              </a:buClr>
              <a:buSzPts val="1000"/>
              <a:buFontTx/>
              <a:buNone/>
              <a:tabLst>
                <a:tab pos="1076960" algn="l"/>
                <a:tab pos="1077595" algn="l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- Une</a:t>
            </a:r>
            <a:r>
              <a:rPr kumimoji="0" lang="fr-FR" sz="2000" b="0" i="0" u="none" strike="noStrike" kern="1200" cap="none" spc="-3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mémoire</a:t>
            </a:r>
            <a:r>
              <a:rPr kumimoji="0" lang="fr-FR" sz="2000" b="0" i="0" u="none" strike="noStrike" kern="1200" cap="none" spc="-2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partagée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>
                <a:srgbClr val="2E578B"/>
              </a:buClr>
              <a:buSzPts val="1000"/>
              <a:buFontTx/>
              <a:buNone/>
              <a:tabLst>
                <a:tab pos="1076960" algn="l"/>
                <a:tab pos="1077595" algn="l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- Outil de médiation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65"/>
              </a:spcBef>
              <a:spcAft>
                <a:spcPts val="0"/>
              </a:spcAft>
              <a:buClr>
                <a:srgbClr val="2E578B"/>
              </a:buClr>
              <a:buSzPts val="1000"/>
              <a:buFontTx/>
              <a:buNone/>
              <a:tabLst>
                <a:tab pos="1076960" algn="l"/>
                <a:tab pos="1077595" algn="l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- Mise</a:t>
            </a:r>
            <a:r>
              <a:rPr kumimoji="0" lang="fr-FR" sz="2000" b="0" i="0" u="none" strike="noStrike" kern="1200" cap="none" spc="-1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en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lumière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des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changements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et</a:t>
            </a:r>
            <a:r>
              <a:rPr kumimoji="0" lang="fr-FR" sz="2000" b="0" i="0" u="none" strike="noStrike" kern="1200" cap="none" spc="-1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des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accomplissements,</a:t>
            </a:r>
            <a:r>
              <a:rPr kumimoji="0" lang="fr-FR" sz="2000" b="0" i="0" u="none" strike="noStrike" kern="1200" cap="none" spc="-1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à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travers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le</a:t>
            </a:r>
            <a:r>
              <a:rPr kumimoji="0" lang="fr-FR" sz="2000" b="0" i="0" u="none" strike="noStrike" kern="1200" cap="none" spc="-265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temps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F138E9-F8B4-A327-8E7B-A8B73B45D393}"/>
              </a:ext>
            </a:extLst>
          </p:cNvPr>
          <p:cNvSpPr txBox="1"/>
          <p:nvPr/>
        </p:nvSpPr>
        <p:spPr>
          <a:xfrm>
            <a:off x="5689600" y="3806709"/>
            <a:ext cx="117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4934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509F9-634D-1D55-B56C-0E39B1C5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solidFill>
                  <a:schemeClr val="accent1"/>
                </a:solidFill>
              </a:rPr>
              <a:t>PROJET </a:t>
            </a:r>
            <a:r>
              <a:rPr lang="fr-FR" sz="6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BAROMETRE</a:t>
            </a:r>
            <a:endParaRPr lang="fr-FR" sz="6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B096C-949C-382D-7B88-31AE214A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" y="681036"/>
            <a:ext cx="11750708" cy="5600607"/>
          </a:xfrm>
        </p:spPr>
        <p:txBody>
          <a:bodyPr>
            <a:normAutofit/>
          </a:bodyPr>
          <a:lstStyle/>
          <a:p>
            <a:pPr marL="457200" lvl="1" indent="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b="1" u="sng" dirty="0">
              <a:solidFill>
                <a:schemeClr val="bg2"/>
              </a:solidFill>
            </a:endParaRPr>
          </a:p>
          <a:p>
            <a:pPr marL="457200" lvl="1" indent="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sz="1800" dirty="0">
              <a:solidFill>
                <a:schemeClr val="bg1"/>
              </a:solidFill>
              <a:ea typeface="Arial MT"/>
              <a:cs typeface="Arial MT"/>
            </a:endParaRPr>
          </a:p>
          <a:p>
            <a:pPr marL="457200" lvl="1" indent="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sz="1800" dirty="0">
              <a:solidFill>
                <a:schemeClr val="bg1"/>
              </a:solidFill>
              <a:ea typeface="Arial MT"/>
              <a:cs typeface="Arial MT"/>
            </a:endParaRPr>
          </a:p>
          <a:p>
            <a:pPr marL="457200" lvl="1" indent="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sz="1800" dirty="0">
              <a:solidFill>
                <a:schemeClr val="bg1"/>
              </a:solidFill>
              <a:ea typeface="Arial MT"/>
              <a:cs typeface="Arial MT"/>
            </a:endParaRPr>
          </a:p>
          <a:p>
            <a:pPr marL="457200" lvl="1" indent="0">
              <a:lnSpc>
                <a:spcPts val="750"/>
              </a:lnSpc>
              <a:spcBef>
                <a:spcPts val="650"/>
              </a:spcBef>
              <a:spcAft>
                <a:spcPts val="0"/>
              </a:spcAft>
              <a:buClr>
                <a:srgbClr val="2E578B"/>
              </a:buClr>
              <a:buSzPts val="1000"/>
              <a:buNone/>
              <a:tabLst>
                <a:tab pos="1077595" algn="l"/>
              </a:tabLst>
            </a:pPr>
            <a:endParaRPr lang="fr-FR" sz="1800" dirty="0">
              <a:solidFill>
                <a:schemeClr val="bg1"/>
              </a:solidFill>
              <a:ea typeface="Arial MT"/>
              <a:cs typeface="Arial M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6079E1-FB80-FD52-6B4F-9CFE3FE501E2}"/>
              </a:ext>
            </a:extLst>
          </p:cNvPr>
          <p:cNvSpPr txBox="1"/>
          <p:nvPr/>
        </p:nvSpPr>
        <p:spPr>
          <a:xfrm>
            <a:off x="496711" y="1862667"/>
            <a:ext cx="6683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marR="484632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Principe</a:t>
            </a:r>
            <a:r>
              <a:rPr kumimoji="0" lang="fr-FR" sz="2000" b="0" i="0" u="none" strike="noStrike" kern="1200" cap="none" spc="-25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#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kumimoji="0" lang="fr-FR" sz="2000" b="0" i="0" u="none" strike="noStrike" kern="1200" cap="none" spc="-25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centrer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sur</a:t>
            </a:r>
            <a:r>
              <a:rPr kumimoji="0" lang="fr-FR" sz="2000" b="0" i="0" u="none" strike="noStrike" kern="1200" cap="none" spc="-2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</a:t>
            </a:r>
            <a:r>
              <a:rPr kumimoji="0" lang="fr-FR" sz="2000" b="0" i="0" u="none" strike="noStrike" kern="1200" cap="none" spc="-25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personne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7472" marR="1545336" lvl="0" indent="-347472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5638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Considération de la personne dans sa globalité en</a:t>
            </a:r>
            <a:r>
              <a:rPr kumimoji="0" lang="fr-FR" sz="1200" b="0" i="0" u="none" strike="noStrike" kern="1200" cap="none" spc="-3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interaction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avec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son environnement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1545336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38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Identification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forces,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ressources,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ses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souhaits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priorités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0664" marR="0" lvl="0" indent="-283464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24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Aller</a:t>
            </a:r>
            <a:r>
              <a:rPr kumimoji="0" lang="fr-FR" sz="12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au-delà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symptômes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maladies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7472" marR="0" lvl="0" indent="-347472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38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      Participation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maximale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 personne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0664" marR="475488" lvl="0" indent="-283464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2480" algn="l"/>
                <a:tab pos="457009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Promotion,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respect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défense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droits	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0664" marR="0" lvl="0" indent="-283464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2480" algn="l"/>
                <a:tab pos="47802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Soutien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aux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prises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décisions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à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son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autodétermination	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0664" marR="0" lvl="0" indent="-283464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2480" algn="l"/>
                <a:tab pos="47802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Multiplier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opportunités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micro-choix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7472" marR="2093976" lvl="0" indent="-347472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38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     Implication de proches ou de personnes de </a:t>
            </a:r>
            <a:r>
              <a:rPr kumimoji="0" lang="fr-FR" sz="1200" b="0" i="0" u="none" strike="noStrike" kern="1200" cap="none" spc="-3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confiance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0664" marR="0" lvl="0" indent="-283464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248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personne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consent</a:t>
            </a:r>
            <a:r>
              <a:rPr kumimoji="0" lang="fr-FR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souhaite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95FD48-34F9-9D1F-DA1E-0C929EAA6F72}"/>
              </a:ext>
            </a:extLst>
          </p:cNvPr>
          <p:cNvSpPr txBox="1"/>
          <p:nvPr/>
        </p:nvSpPr>
        <p:spPr>
          <a:xfrm>
            <a:off x="6547557" y="1862667"/>
            <a:ext cx="54525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Arial MT"/>
              </a:rPr>
              <a:t>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Arial MT"/>
              </a:rPr>
              <a:t>Principe #2: Etablir une alliance collaborative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Arial MT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5816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-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Relation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égalitaire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5816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- Évaluation</a:t>
            </a:r>
            <a:r>
              <a:rPr kumimoji="0" lang="fr-FR" sz="12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globale</a:t>
            </a:r>
            <a:r>
              <a:rPr kumimoji="0" lang="fr-FR" sz="12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coproduite</a:t>
            </a:r>
            <a:r>
              <a:rPr kumimoji="0" lang="fr-FR" sz="12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avec</a:t>
            </a:r>
            <a:r>
              <a:rPr kumimoji="0" lang="fr-FR" sz="12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la</a:t>
            </a:r>
            <a:r>
              <a:rPr kumimoji="0" lang="fr-FR" sz="12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5816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- Co-évaluation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des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forces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et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des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ressources</a:t>
            </a:r>
          </a:p>
          <a:p>
            <a:pPr marL="0" marR="2133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5816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- Valorisation</a:t>
            </a:r>
            <a:r>
              <a:rPr kumimoji="0" lang="fr-FR" sz="12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des</a:t>
            </a:r>
            <a:r>
              <a:rPr kumimoji="0" lang="fr-FR" sz="12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savoirs</a:t>
            </a:r>
            <a:r>
              <a:rPr kumimoji="0" lang="fr-FR" sz="1200" b="0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d’expériences</a:t>
            </a:r>
            <a:r>
              <a:rPr kumimoji="0" lang="fr-FR" sz="1200" b="0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des </a:t>
            </a:r>
            <a:r>
              <a:rPr kumimoji="0" lang="fr-FR" sz="1200" b="0" i="0" u="none" strike="noStrike" kern="1200" cap="none" spc="-3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           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concernées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581660" algn="l"/>
                <a:tab pos="45751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- Mise en lumière des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progrès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et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s chang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ements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MT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- Co-élaboration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d’un projet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personnalisé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27AB02-B406-90CA-0C6C-E7C248C6A2F4}"/>
              </a:ext>
            </a:extLst>
          </p:cNvPr>
          <p:cNvSpPr txBox="1"/>
          <p:nvPr/>
        </p:nvSpPr>
        <p:spPr>
          <a:xfrm>
            <a:off x="496710" y="4425327"/>
            <a:ext cx="6389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6186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7594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Principe #3 : Renforcer les  pratiques </a:t>
            </a:r>
          </a:p>
          <a:p>
            <a:pPr marL="0" marR="16186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759460" algn="l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partenariales et la continuité de services </a:t>
            </a:r>
          </a:p>
          <a:p>
            <a:pPr marL="0" marR="161861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759460" algn="l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et de soins     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</a:t>
            </a:r>
          </a:p>
          <a:p>
            <a:pPr marL="171450" marR="1618615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Char char="-"/>
              <a:tabLst>
                <a:tab pos="7594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Outils et temps dédiés à la communication et à</a:t>
            </a:r>
            <a:r>
              <a:rPr kumimoji="0" lang="fr-FR" sz="1200" b="0" i="0" u="none" strike="noStrike" kern="1200" cap="none" spc="-3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la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coordination </a:t>
            </a:r>
          </a:p>
          <a:p>
            <a:pPr marL="0" marR="16186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7594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interprofessionnelle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Char char="-"/>
              <a:tabLst>
                <a:tab pos="7594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Partage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d’un langage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commun, processus d’acculturation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Char char="-"/>
              <a:tabLst>
                <a:tab pos="75946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Structuration et partage des observations</a:t>
            </a:r>
            <a:r>
              <a:rPr kumimoji="0" lang="fr-FR" sz="1200" b="0" i="0" u="none" strike="noStrike" kern="1200" cap="none" spc="-3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interprofessionnelles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-    Soutien au processus de réflexivité (professionnelle et avec les PA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ACDDF3-C70F-F49B-F027-2C129BFB9458}"/>
              </a:ext>
            </a:extLst>
          </p:cNvPr>
          <p:cNvSpPr txBox="1"/>
          <p:nvPr/>
        </p:nvSpPr>
        <p:spPr>
          <a:xfrm>
            <a:off x="5475113" y="4325251"/>
            <a:ext cx="6683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1490" marR="6858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Principe #4 Un soutien intégré dans l’organisation du travail, au cœur</a:t>
            </a:r>
            <a:r>
              <a:rPr kumimoji="0" lang="fr-FR" sz="2000" b="0" i="0" u="none" strike="noStrike" kern="1200" cap="none" spc="-375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du</a:t>
            </a:r>
            <a:r>
              <a:rPr kumimoji="0" lang="fr-FR" sz="2000" b="0" i="0" u="none" strike="noStrike" kern="1200" cap="none" spc="-1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quotidien</a:t>
            </a:r>
            <a:r>
              <a:rPr kumimoji="0" lang="fr-FR" sz="2000" b="0" i="0" u="none" strike="noStrike" kern="1200" cap="none" spc="-5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des équipes :</a:t>
            </a:r>
          </a:p>
          <a:p>
            <a:pPr marL="0" marR="6578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1043940" algn="l"/>
                <a:tab pos="10445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E578B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     -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Supervision clinique des professionnels axé sur la mise </a:t>
            </a:r>
            <a:r>
              <a:rPr kumimoji="0" lang="fr-FR" sz="1200" b="0" i="0" u="none" strike="noStrike" kern="1200" cap="none" spc="-3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en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œuvre des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principes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et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       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             </a:t>
            </a:r>
          </a:p>
          <a:p>
            <a:pPr marL="0" marR="6578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1043940" algn="l"/>
                <a:tab pos="10445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         stratégies du MPB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78B"/>
              </a:buClr>
              <a:buSzPts val="1400"/>
              <a:buFontTx/>
              <a:buNone/>
              <a:tabLst>
                <a:tab pos="1043940" algn="l"/>
                <a:tab pos="1044575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         - Animation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de groupe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co-développement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Wingdings" panose="05000000000000000000" pitchFamily="2" charset="2"/>
                <a:cs typeface="Wingdings" panose="05000000000000000000" pitchFamily="2" charset="2"/>
              </a:rPr>
              <a:t>professionnel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         - Parcours de formation continue (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e-learning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et formations </a:t>
            </a:r>
            <a:r>
              <a:rPr kumimoji="0" lang="fr-FR" sz="1200" b="0" i="0" u="none" strike="noStrike" kern="1200" cap="none" spc="-3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présentielles)</a:t>
            </a:r>
            <a:r>
              <a:rPr kumimoji="0" lang="fr-FR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impliquant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des</a:t>
            </a:r>
            <a:r>
              <a:rPr kumimoji="0" lang="fr-FR" sz="12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pair.es-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MT"/>
                <a:cs typeface="Arial MT"/>
              </a:rPr>
              <a:t>            aidant.es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- Participation progressive des personnes accompagnées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9CCED9-A655-F2F8-CD15-B848C1DDBB8F}"/>
              </a:ext>
            </a:extLst>
          </p:cNvPr>
          <p:cNvSpPr txBox="1"/>
          <p:nvPr/>
        </p:nvSpPr>
        <p:spPr>
          <a:xfrm>
            <a:off x="677333" y="1241778"/>
            <a:ext cx="573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modèle de pratique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principes</a:t>
            </a:r>
          </a:p>
        </p:txBody>
      </p:sp>
    </p:spTree>
    <p:extLst>
      <p:ext uri="{BB962C8B-B14F-4D97-AF65-F5344CB8AC3E}">
        <p14:creationId xmlns:p14="http://schemas.microsoft.com/office/powerpoint/2010/main" val="143573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DF5AF-3817-7984-C61A-DE591039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chemeClr val="accent1"/>
                </a:solidFill>
              </a:rPr>
              <a:t>Projet Baromètre: </a:t>
            </a:r>
            <a:r>
              <a:rPr lang="fr-FR" sz="6000" b="1" dirty="0">
                <a:solidFill>
                  <a:schemeClr val="bg1"/>
                </a:solidFill>
              </a:rPr>
              <a:t>Le grand défi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0B775-F598-D5EE-B608-992426F2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490133"/>
            <a:ext cx="11082867" cy="4686830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     </a:t>
            </a:r>
            <a:r>
              <a:rPr lang="fr-FR" sz="4400" b="1" dirty="0">
                <a:solidFill>
                  <a:schemeClr val="bg1"/>
                </a:solidFill>
              </a:rPr>
              <a:t>Concrétiser ces principes au sein des pratiques cliniques,</a:t>
            </a:r>
          </a:p>
          <a:p>
            <a:pPr marL="0" indent="0" algn="ctr">
              <a:buNone/>
            </a:pPr>
            <a:r>
              <a:rPr lang="fr-FR" sz="4400" b="1" dirty="0">
                <a:solidFill>
                  <a:schemeClr val="bg1"/>
                </a:solidFill>
              </a:rPr>
              <a:t> managériales et stratégiques des organisations et des services</a:t>
            </a:r>
          </a:p>
        </p:txBody>
      </p:sp>
    </p:spTree>
    <p:extLst>
      <p:ext uri="{BB962C8B-B14F-4D97-AF65-F5344CB8AC3E}">
        <p14:creationId xmlns:p14="http://schemas.microsoft.com/office/powerpoint/2010/main" val="204291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456B5-91A2-9A3F-8924-9867BE96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b="1" dirty="0">
                <a:solidFill>
                  <a:schemeClr val="accent1"/>
                </a:solidFill>
              </a:rPr>
              <a:t>PROJET </a:t>
            </a:r>
            <a:r>
              <a:rPr lang="fr-FR" sz="6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BAROMETRE</a:t>
            </a:r>
            <a:endParaRPr lang="fr-FR" sz="6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FB039-E210-C8AE-BF54-C2A5E03BF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79" y="1401288"/>
            <a:ext cx="11045042" cy="50915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FBF5F7-183F-C647-BCCA-FB1FF6CA1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6925" y="1602247"/>
            <a:ext cx="10078150" cy="4055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D19E9B-CE71-414C-9040-14F2ACF8E353}"/>
              </a:ext>
            </a:extLst>
          </p:cNvPr>
          <p:cNvSpPr txBox="1"/>
          <p:nvPr/>
        </p:nvSpPr>
        <p:spPr>
          <a:xfrm>
            <a:off x="1056925" y="5657671"/>
            <a:ext cx="1007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Un dossier d’accompagnement numérique et collaboratif, visant à soutenir la participation des personnes accompagnées, leur autodétermination et la mise en œuvre d’un modèle de pratique personnalisé, orienté sur les forces et le rétablissement.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95162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9AB41-DAD9-BBFD-2114-DE4BFDB7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948"/>
            <a:ext cx="10515600" cy="85777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La plate forme supporte </a:t>
            </a:r>
            <a:r>
              <a:rPr lang="fr-FR" sz="3200" b="1" dirty="0">
                <a:solidFill>
                  <a:schemeClr val="bg1"/>
                </a:solidFill>
              </a:rPr>
              <a:t>la co-évaluation de la qualité de vie…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A9499D4-D263-332C-E881-0E2FBD636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5" y="1301924"/>
            <a:ext cx="3920386" cy="5556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3A64B5-1504-54B6-AFCA-A4A602FAA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51" y="1222902"/>
            <a:ext cx="8189449" cy="56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9AB41-DAD9-BBFD-2114-DE4BFDB7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948"/>
            <a:ext cx="10515600" cy="857777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La plate forme facilite </a:t>
            </a:r>
            <a:r>
              <a:rPr lang="fr-FR" sz="3200" b="1" dirty="0">
                <a:solidFill>
                  <a:schemeClr val="bg1"/>
                </a:solidFill>
              </a:rPr>
              <a:t>la visualisation et 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l’évaluation du réseau social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EFD87C7-9F0E-79E1-5667-2A4C9AB49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777" y="1335657"/>
            <a:ext cx="9708445" cy="528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2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9AB41-DAD9-BBFD-2114-DE4BFDB7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948"/>
            <a:ext cx="10515600" cy="857777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La plate forme facilite </a:t>
            </a:r>
            <a:r>
              <a:rPr lang="fr-FR" sz="3200" b="1" dirty="0">
                <a:solidFill>
                  <a:schemeClr val="bg1"/>
                </a:solidFill>
              </a:rPr>
              <a:t>l’identification des atouts et des ressources de la personne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2767BDA-C567-A7E2-909F-3D3E5184F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10" y="1357703"/>
            <a:ext cx="11037652" cy="507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1006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charte graphique 2022">
      <a:dk1>
        <a:srgbClr val="595959"/>
      </a:dk1>
      <a:lt1>
        <a:sysClr val="window" lastClr="FFFFFF"/>
      </a:lt1>
      <a:dk2>
        <a:srgbClr val="44546A"/>
      </a:dk2>
      <a:lt2>
        <a:srgbClr val="E8E6E6"/>
      </a:lt2>
      <a:accent1>
        <a:srgbClr val="1488CA"/>
      </a:accent1>
      <a:accent2>
        <a:srgbClr val="E30613"/>
      </a:accent2>
      <a:accent3>
        <a:srgbClr val="F9AF22"/>
      </a:accent3>
      <a:accent4>
        <a:srgbClr val="4A9536"/>
      </a:accent4>
      <a:accent5>
        <a:srgbClr val="41B9BB"/>
      </a:accent5>
      <a:accent6>
        <a:srgbClr val="B9C146"/>
      </a:accent6>
      <a:hlink>
        <a:srgbClr val="5A368C"/>
      </a:hlink>
      <a:folHlink>
        <a:srgbClr val="7C1B47"/>
      </a:folHlink>
    </a:clrScheme>
    <a:fontScheme name="charte graphique 2022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946</Words>
  <Application>Microsoft Office PowerPoint</Application>
  <PresentationFormat>Grand écran</PresentationFormat>
  <Paragraphs>131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Abadi</vt:lpstr>
      <vt:lpstr>Arial</vt:lpstr>
      <vt:lpstr>Arial MT</vt:lpstr>
      <vt:lpstr>Arial Narrow</vt:lpstr>
      <vt:lpstr>Baskerville Old Face</vt:lpstr>
      <vt:lpstr>Calibri</vt:lpstr>
      <vt:lpstr>Calibri Light</vt:lpstr>
      <vt:lpstr>Century Gothic</vt:lpstr>
      <vt:lpstr>Verdana</vt:lpstr>
      <vt:lpstr>Wingdings</vt:lpstr>
      <vt:lpstr>Thème Office</vt:lpstr>
      <vt:lpstr>1_Thème Office</vt:lpstr>
      <vt:lpstr>2_Thème Office</vt:lpstr>
      <vt:lpstr>Feuille de calcul</vt:lpstr>
      <vt:lpstr>Présentation PowerPoint</vt:lpstr>
      <vt:lpstr>Présentation PowerPoint</vt:lpstr>
      <vt:lpstr>PROJET BAROMETRE</vt:lpstr>
      <vt:lpstr>PROJET BAROMETRE</vt:lpstr>
      <vt:lpstr>Projet Baromètre: Le grand défi</vt:lpstr>
      <vt:lpstr>PROJET BAROMETRE</vt:lpstr>
      <vt:lpstr>La plate forme supporte la co-évaluation de la qualité de vie…</vt:lpstr>
      <vt:lpstr>La plate forme facilite la visualisation et  l’évaluation du réseau social</vt:lpstr>
      <vt:lpstr>La plate forme facilite l’identification des atouts et des ressources de la personne</vt:lpstr>
      <vt:lpstr>La plateforme facilite l’élaboration et  le suivi d’objectifs et de moyens d’actions concrets </vt:lpstr>
      <vt:lpstr>PROJET BAROMETRE</vt:lpstr>
      <vt:lpstr>ELADEB: questionner les personnes sur leurs besoins et tisser un lien de confiance</vt:lpstr>
      <vt:lpstr>ELADEB : Echelles Lausannoises d’Auto-Evaluation des Difficultés Et des Besoins.</vt:lpstr>
      <vt:lpstr>Présentation PowerPoint</vt:lpstr>
      <vt:lpstr>Pourquoi le choix de cet outil ?</vt:lpstr>
      <vt:lpstr>Utilisation d’ELADEB avec Monsieur J : </vt:lpstr>
      <vt:lpstr>Un outils pas une baguette magique ! </vt:lpstr>
    </vt:vector>
  </TitlesOfParts>
  <Company>ARHM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ELADEB: partir des besoins des personnes et tisser un lien de confiance</dc:title>
  <dc:creator>BONNOT Laura</dc:creator>
  <cp:lastModifiedBy>LECAS Agnès</cp:lastModifiedBy>
  <cp:revision>20</cp:revision>
  <dcterms:created xsi:type="dcterms:W3CDTF">2023-04-20T06:25:51Z</dcterms:created>
  <dcterms:modified xsi:type="dcterms:W3CDTF">2023-05-03T06:40:17Z</dcterms:modified>
</cp:coreProperties>
</file>