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15" r:id="rId3"/>
    <p:sldId id="257" r:id="rId4"/>
    <p:sldId id="258" r:id="rId5"/>
    <p:sldId id="267" r:id="rId6"/>
    <p:sldId id="268" r:id="rId7"/>
    <p:sldId id="269" r:id="rId8"/>
    <p:sldId id="262" r:id="rId9"/>
    <p:sldId id="265" r:id="rId10"/>
    <p:sldId id="261" r:id="rId11"/>
    <p:sldId id="266" r:id="rId12"/>
    <p:sldId id="270" r:id="rId13"/>
    <p:sldId id="263" r:id="rId14"/>
    <p:sldId id="256" r:id="rId15"/>
    <p:sldId id="417" r:id="rId16"/>
    <p:sldId id="276" r:id="rId17"/>
    <p:sldId id="277" r:id="rId18"/>
    <p:sldId id="418" r:id="rId19"/>
    <p:sldId id="419" r:id="rId20"/>
    <p:sldId id="264" r:id="rId21"/>
    <p:sldId id="420" r:id="rId22"/>
    <p:sldId id="421" r:id="rId23"/>
    <p:sldId id="422" r:id="rId24"/>
    <p:sldId id="423" r:id="rId25"/>
    <p:sldId id="424" r:id="rId26"/>
    <p:sldId id="272" r:id="rId27"/>
    <p:sldId id="425" r:id="rId28"/>
    <p:sldId id="273" r:id="rId29"/>
    <p:sldId id="274" r:id="rId30"/>
    <p:sldId id="275" r:id="rId3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7372" autoAdjust="0"/>
  </p:normalViewPr>
  <p:slideViewPr>
    <p:cSldViewPr snapToGrid="0">
      <p:cViewPr>
        <p:scale>
          <a:sx n="70" d="100"/>
          <a:sy n="70" d="100"/>
        </p:scale>
        <p:origin x="840" y="-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AA253-64D6-4497-8793-6BF146F3A718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B5CB-6B5B-4FEA-989A-67C470892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89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18127B-3510-4E9B-AAC6-F6F23DD83CE3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298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-description</a:t>
            </a:r>
            <a:r>
              <a:rPr lang="fr-FR" baseline="0" dirty="0"/>
              <a:t> des rôles différents que peut avoir un PCPE au travers d’un PAG et des dérogations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54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327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1200" b="0" strike="noStrike" spc="-1">
                <a:latin typeface="Calibri"/>
                <a:ea typeface="Calibri"/>
              </a:rPr>
              <a:t>Prévention : dans l’esprit de la RAPT et de la possibilité de proposer un plan B aux personnes qui n’ont pas de plan A. Un objectif généreux mais plus de 3000 personnes sont dans cette situation dans le 22</a:t>
            </a: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fr-FR" sz="1200" b="0" strike="noStrike" spc="-1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B4CFD56-0795-4FE3-9FCE-0AC3257FFBB3}" type="slidenum">
              <a:rPr lang="fr-FR" sz="1200" b="0" strike="noStrike" spc="-1">
                <a:latin typeface="Times New Roman"/>
              </a:rPr>
              <a:t>19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1200" b="0" strike="noStrike" spc="-1">
                <a:latin typeface="Calibri"/>
              </a:rPr>
              <a:t>Les moyens du Pcpe ne peuvent remplacer la partie manquante de l’offre, elle vient cependant en interaction dans cette ensemble.</a:t>
            </a: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fr-FR" sz="1200" b="0" strike="noStrike" spc="-1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92263F24-9218-4923-AD1C-F88250E0F6E9}" type="slidenum">
              <a:rPr lang="fr-FR" sz="1200" b="0" strike="noStrike" spc="-1">
                <a:latin typeface="Times New Roman"/>
              </a:rPr>
              <a:t>20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1200" b="0" strike="noStrike" spc="-1">
                <a:latin typeface="Calibri"/>
              </a:rPr>
              <a:t>Ce principe repose sur la nécessité d’une bonne connaissance des missions de chacun et donc d’interconnaissance.</a:t>
            </a: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1200" b="0" strike="noStrike" spc="-1">
                <a:latin typeface="Calibri"/>
              </a:rPr>
              <a:t>Si certaines missions sont clairement identifiées chez nos partenaires elles doivent être contextualisées. </a:t>
            </a: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1200" b="0" strike="noStrike" spc="-1">
                <a:latin typeface="Calibri"/>
              </a:rPr>
              <a:t>En effet, il peut y avoir des écarts entre la théorie et la pratique et des changements lié par exemple à l’impossibilité de réaliser la mission. </a:t>
            </a: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1200" b="0" strike="noStrike" spc="-1">
                <a:latin typeface="Calibri"/>
              </a:rPr>
              <a:t>exemple : la mission de coordination ; exemple la recherche de mise à disposition…</a:t>
            </a:r>
            <a:endParaRPr lang="fr-FR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fr-FR" sz="1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324C42A-AFF0-46EE-8CD7-3A9F16AD44C5}" type="slidenum">
              <a:rPr lang="fr-FR" sz="1200" b="0" strike="noStrike" spc="-1">
                <a:latin typeface="Times New Roman"/>
              </a:rPr>
              <a:t>21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Point de départ s’accorder sur une finalité commune : quitter l’idée que la mdph a des préoccupations administrative et les gestionnaires leurs administrées… 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Sortir du c’est pas moi c’est lui et identifier des principes d’articulations : le droit commun d’abord , compléter les évaluations, vérifier les éligibilités; le pcpe une prestation complémentaire dans les Pag (pas tout seul); interpeller les acteurs du parcours en fin de Pcpe ; 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Au-delà des principes: inscrire ce dialogue dans une pratique pour faire vivre ces principes. par exemple chaque semaine responsable rapt et pcpe mettent en pratique ces principes sur les situations sans solution.</a:t>
            </a:r>
          </a:p>
        </p:txBody>
      </p:sp>
      <p:sp>
        <p:nvSpPr>
          <p:cNvPr id="327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EE67473-C125-47C3-BE39-250EA19CCB98}" type="slidenum">
              <a:rPr lang="fr-FR" sz="1200" b="0" strike="noStrike" spc="-1">
                <a:latin typeface="Times New Roman"/>
              </a:rPr>
              <a:t>22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Enjeux de diversifier les modalités d’accès au service / enjeux création de l’insatisfaction... 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Le sujet du recours et du contentieux…</a:t>
            </a:r>
          </a:p>
        </p:txBody>
      </p:sp>
      <p:sp>
        <p:nvSpPr>
          <p:cNvPr id="330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B7F0778-3722-43E5-AF6D-DD99276C3185}" type="slidenum">
              <a:rPr lang="fr-FR" sz="1200" b="0" strike="noStrike" spc="-1">
                <a:latin typeface="Times New Roman"/>
              </a:rPr>
              <a:t>23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B7C48EB-E496-4F76-8934-856E7799F937}" type="slidenum">
              <a:rPr lang="fr-FR" sz="1200" b="0" strike="noStrike" spc="-1">
                <a:latin typeface="Times New Roman"/>
              </a:rPr>
              <a:t>24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E918706-5FE4-4142-9CDE-FD6AF217D9A8}" type="slidenum">
              <a:rPr lang="fr-FR" sz="1200" b="0" strike="noStrike" spc="-1">
                <a:latin typeface="Times New Roman"/>
              </a:rPr>
              <a:t>26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AD278E2-B0A5-4E80-83D3-D209E6A43051}" type="slidenum">
              <a:rPr lang="fr-FR" sz="1200" b="0" strike="noStrike" spc="-1">
                <a:latin typeface="Times New Roman"/>
              </a:rPr>
              <a:t>27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08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La poursuite de nos collaboration se poursuit aujourd’hui autour d’autres missions l’information et l’orientation du public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Comme pour le Pcpe nous nous accordons sur une coresponsabilité autour de ce principe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Comme pour le Pcpe nous avons décrit des principes d’interactions du système : ici en graduant la criticité des situations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Comme pour le Pcpe nous avons mis en œuvre des espaces de dialogues pour faire vivre ces principes : co portage dir H22 et Mdph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Pour aller plus loin  cette coopération se matérialise par des professionnels qui ont la double mission Mdph et 360</a:t>
            </a:r>
          </a:p>
        </p:txBody>
      </p:sp>
      <p:sp>
        <p:nvSpPr>
          <p:cNvPr id="345" name="PlaceHolder 3"/>
          <p:cNvSpPr>
            <a:spLocks noGrp="1"/>
          </p:cNvSpPr>
          <p:nvPr>
            <p:ph type="sldNum"/>
          </p:nvPr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1D2F5AA-D491-4BF8-B0C9-1E8B833D12EB}" type="slidenum">
              <a:rPr lang="fr-FR" sz="1200" b="0" strike="noStrike" spc="-1">
                <a:latin typeface="Times New Roman"/>
              </a:rPr>
              <a:t>28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13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7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Enregistrement de la demande sur la fiche prévue à cet effet (fiche de demande d’admission) par un coordinateur ou la psychologue du service. La demande doit être formulée par les responsables légaux. Elle doit être complément renseignée. </a:t>
            </a:r>
            <a:endParaRPr lang="fr-FR" sz="2400" dirty="0"/>
          </a:p>
          <a:p>
            <a:r>
              <a:rPr lang="fr-FR" dirty="0"/>
              <a:t>Inscription par la personne qui a enregistré la demande de la situation sur l’ordre du jour de la réunion de service à venir afin d’étudier l’opportunité ou pas d’engager une démarche de préadmission. </a:t>
            </a:r>
            <a:endParaRPr lang="fr-FR" sz="2400" dirty="0"/>
          </a:p>
          <a:p>
            <a:pPr lvl="0"/>
            <a:r>
              <a:rPr lang="fr-FR" dirty="0"/>
              <a:t>Transmission de la fiche de demande d’admission au secrétariat par mail pour enregistrement sur GPA. </a:t>
            </a:r>
            <a:endParaRPr lang="fr-FR" sz="2400" dirty="0"/>
          </a:p>
          <a:p>
            <a:pPr lvl="0"/>
            <a:r>
              <a:rPr lang="fr-FR" dirty="0"/>
              <a:t>Envoi d’un courrier à la famille par le secrétariat pour l’informer que la demande a été bien enregistrée. </a:t>
            </a:r>
            <a:endParaRPr lang="fr-FR" sz="2400" dirty="0"/>
          </a:p>
          <a:p>
            <a:pPr lvl="0"/>
            <a:r>
              <a:rPr lang="fr-FR" dirty="0"/>
              <a:t>Etude de la situation dans le cadre de la réunion de service pour suite à donner : </a:t>
            </a:r>
            <a:endParaRPr lang="fr-FR" sz="2400" dirty="0"/>
          </a:p>
          <a:p>
            <a:pPr lvl="1"/>
            <a:r>
              <a:rPr lang="fr-FR" dirty="0"/>
              <a:t>Le dossier est rejeté car la situation n’est pas dans le périmètre d’intervention du PCPE. </a:t>
            </a:r>
            <a:endParaRPr lang="fr-FR" sz="2000" dirty="0"/>
          </a:p>
          <a:p>
            <a:pPr lvl="1"/>
            <a:r>
              <a:rPr lang="fr-FR" dirty="0"/>
              <a:t>Le dossier est recevable. Une visite à domicile doit etre programmé afin d’évaluer plus amplement la situation. </a:t>
            </a:r>
            <a:endParaRPr lang="fr-FR" sz="2000" dirty="0"/>
          </a:p>
          <a:p>
            <a:pPr lvl="1"/>
            <a:r>
              <a:rPr lang="fr-FR" dirty="0"/>
              <a:t>Lé décision est ajournée par manque d’information. Le coordinateur reprend contact avec la famille et la situation est examinée ultimement. </a:t>
            </a:r>
            <a:endParaRPr lang="fr-FR" sz="2000" dirty="0"/>
          </a:p>
          <a:p>
            <a:r>
              <a:rPr lang="fr-FR" dirty="0"/>
              <a:t> Un courrier est envoyé à la famille pour l’informer du rejet (en motivant les raisons) ou de la recevabilité de la demande.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54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66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85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- échanges spontanés selon</a:t>
            </a:r>
            <a:r>
              <a:rPr lang="fr-FR" baseline="0" dirty="0"/>
              <a:t> les besoins</a:t>
            </a:r>
            <a:endParaRPr lang="fr-FR" dirty="0"/>
          </a:p>
          <a:p>
            <a:r>
              <a:rPr lang="fr-FR" dirty="0"/>
              <a:t>-question de la fin</a:t>
            </a:r>
            <a:r>
              <a:rPr lang="fr-FR" baseline="0" dirty="0"/>
              <a:t> de prise en charge </a:t>
            </a:r>
            <a:r>
              <a:rPr lang="fr-FR" baseline="0" dirty="0" err="1"/>
              <a:t>pcpe</a:t>
            </a:r>
            <a:r>
              <a:rPr lang="fr-FR" baseline="0" dirty="0"/>
              <a:t> complexe à mener en terme 1/de relais 2/des prestations MDPH à attribuer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3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-description de la cellule de veille de la MDPH à  laquelle le chef de service PCPE participe</a:t>
            </a:r>
          </a:p>
          <a:p>
            <a:r>
              <a:rPr lang="fr-FR" dirty="0"/>
              <a:t>-particularité</a:t>
            </a:r>
            <a:r>
              <a:rPr lang="fr-FR" baseline="0" dirty="0"/>
              <a:t> des GOS : il est arrivé que la PCPE reparte d’un GOS avec un accompagnement de la situation acté sans mise en </a:t>
            </a:r>
            <a:r>
              <a:rPr lang="fr-FR" baseline="0" dirty="0" err="1"/>
              <a:t>oeuvre</a:t>
            </a:r>
            <a:r>
              <a:rPr lang="fr-FR" baseline="0" dirty="0"/>
              <a:t> du PAG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B5CB-6B5B-4FEA-989A-67C470892A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60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0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60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9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71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2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7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 b="0" i="0">
                <a:solidFill>
                  <a:srgbClr val="222A35"/>
                </a:solidFill>
                <a:latin typeface="Verdana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 b="0" i="0">
                <a:solidFill>
                  <a:srgbClr val="222A35"/>
                </a:solidFill>
                <a:latin typeface="Verdana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 b="0" i="0">
                <a:solidFill>
                  <a:srgbClr val="222A35"/>
                </a:solidFill>
                <a:latin typeface="Verdana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5pPr>
          </a:lstStyle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1029" name="Shape 1029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95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sp>
        <p:nvSpPr>
          <p:cNvPr id="2051" name="Rectangle 7"/>
          <p:cNvSpPr>
            <a:spLocks noGrp="1" noChangeShapeType="1"/>
          </p:cNvSpPr>
          <p:nvPr/>
        </p:nvSpPr>
        <p:spPr bwMode="auto">
          <a:xfrm>
            <a:off x="2847975" y="3514725"/>
            <a:ext cx="6496050" cy="76200"/>
          </a:xfrm>
          <a:prstGeom prst="rect">
            <a:avLst/>
          </a:prstGeom>
          <a:solidFill>
            <a:srgbClr val="4A9536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2052" name="Image 9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716462" y="5418137"/>
            <a:ext cx="2759075" cy="1303337"/>
          </a:xfrm>
          <a:prstGeom prst="rect">
            <a:avLst/>
          </a:prstGeom>
          <a:noFill/>
        </p:spPr>
      </p:pic>
      <p:sp>
        <p:nvSpPr>
          <p:cNvPr id="2053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4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5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  <a:ea typeface="Verdana"/>
              </a:rPr>
              <a:t>*</a:t>
            </a:r>
            <a:endParaRPr/>
          </a:p>
        </p:txBody>
      </p:sp>
      <p:sp>
        <p:nvSpPr>
          <p:cNvPr id="2056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  <a:ea typeface="Verdana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21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3075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307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07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78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3079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3080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18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4099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089650"/>
            <a:ext cx="10515600" cy="63500"/>
          </a:xfrm>
          <a:prstGeom prst="rect">
            <a:avLst/>
          </a:prstGeom>
          <a:noFill/>
        </p:spPr>
      </p:pic>
      <p:sp>
        <p:nvSpPr>
          <p:cNvPr id="4100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01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02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4103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  <p:sp>
        <p:nvSpPr>
          <p:cNvPr id="4104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</p:spTree>
    <p:extLst>
      <p:ext uri="{BB962C8B-B14F-4D97-AF65-F5344CB8AC3E}">
        <p14:creationId xmlns:p14="http://schemas.microsoft.com/office/powerpoint/2010/main" val="612661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5123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5124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125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26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5127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5128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62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5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6147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6148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49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150" name="Espace réservé de la date 6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6151" name="Espace réservé du pied de page 7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6152" name="Espace réservé du numéro de diapositive 8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67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54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6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7171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7172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173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74" name="Espace réservé de la date 2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7175" name="Espace réservé du pied de page 3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7176" name="Espace réservé du numéro de diapositive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92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7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8195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819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19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198" name="Espace réservé de la date 1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8199" name="Espace réservé du pied de page 2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8200" name="Espace réservé du numéro de diapositive 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27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8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9219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9220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221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22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9223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9224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25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9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10243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10244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45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46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10247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10248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52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9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87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6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2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9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1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D8E0-94BF-45D8-B65D-E52786CAB08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2ACF-EDCA-49D6-BFDE-C5AB5A2D2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9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 b="0" i="0">
                <a:solidFill>
                  <a:srgbClr val="222A35"/>
                </a:solidFill>
                <a:latin typeface="Verdana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 b="0" i="0">
                <a:solidFill>
                  <a:srgbClr val="222A35"/>
                </a:solidFill>
                <a:latin typeface="Verdana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 b="0" i="0">
                <a:solidFill>
                  <a:srgbClr val="222A35"/>
                </a:solidFill>
                <a:latin typeface="Verdana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5pPr>
          </a:lstStyle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1029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  <p:sp>
        <p:nvSpPr>
          <p:cNvPr id="1030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pic>
        <p:nvPicPr>
          <p:cNvPr id="1031" name="Image 7"/>
          <p:cNvPicPr>
            <a:picLocks noGrp="1" noChangeAspect="1"/>
          </p:cNvPicPr>
          <p:nvPr/>
        </p:nvPicPr>
        <p:blipFill>
          <a:blip r:embed="rId1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5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rgbClr val="222A35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hyperlink" Target="http://www.handicap22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6.jpe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wm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C9E0677-2030-400F-BEC1-697874C0BD45}"/>
              </a:ext>
            </a:extLst>
          </p:cNvPr>
          <p:cNvSpPr txBox="1">
            <a:spLocks/>
          </p:cNvSpPr>
          <p:nvPr/>
        </p:nvSpPr>
        <p:spPr bwMode="auto">
          <a:xfrm>
            <a:off x="683740" y="470803"/>
            <a:ext cx="10824519" cy="2387600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rmAutofit fontScale="92500"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5pPr>
            <a:lvl6pPr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6pPr>
            <a:lvl7pPr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7pPr>
            <a:lvl8pPr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8pPr>
            <a:lvl9pPr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sng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Atelier :</a:t>
            </a:r>
            <a:br>
              <a:rPr kumimoji="0" lang="fr-FR" sz="6000" b="1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</a:b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PCPE et MDPH : je t’aime moi non plus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9CCA98-F928-4329-ADB4-57F24F60AC04}"/>
              </a:ext>
            </a:extLst>
          </p:cNvPr>
          <p:cNvSpPr txBox="1">
            <a:spLocks/>
          </p:cNvSpPr>
          <p:nvPr/>
        </p:nvSpPr>
        <p:spPr>
          <a:xfrm>
            <a:off x="914398" y="3574872"/>
            <a:ext cx="1702191" cy="4305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4A953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Intervenants :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4A9536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59C30416-FED6-4FAE-815E-158A0036F343}"/>
              </a:ext>
            </a:extLst>
          </p:cNvPr>
          <p:cNvSpPr txBox="1">
            <a:spLocks/>
          </p:cNvSpPr>
          <p:nvPr/>
        </p:nvSpPr>
        <p:spPr bwMode="auto">
          <a:xfrm>
            <a:off x="890954" y="4061229"/>
            <a:ext cx="8618806" cy="1319944"/>
          </a:xfrm>
          <a:prstGeom prst="rect">
            <a:avLst/>
          </a:prstGeom>
          <a:noFill/>
        </p:spPr>
        <p:txBody>
          <a:bodyPr lIns="91440" tIns="45720" rIns="91440" bIns="45720">
            <a:normAutofit fontScale="77500" lnSpcReduction="20000"/>
          </a:bodyPr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 sz="2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/>
              <a:t>Mathilde GALY, </a:t>
            </a:r>
            <a:r>
              <a:rPr lang="fr-FR" sz="1600" i="1" dirty="0"/>
              <a:t>Directrice Pole Ambulatoire ADEI – Charentes Maritimes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/>
              <a:t>Marion ARJI, </a:t>
            </a:r>
            <a:r>
              <a:rPr lang="fr-FR" sz="1600" i="1" dirty="0"/>
              <a:t>Chargée de mission RAPT à la MDPH des Charentes Maritimes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/>
              <a:t>Anne REBOUX, </a:t>
            </a:r>
            <a:r>
              <a:rPr lang="fr-FR" sz="1600" i="1" dirty="0"/>
              <a:t>Directrice de la MDPH des Côtes d'Armor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/>
              <a:t>Rozenn SALMON, </a:t>
            </a:r>
            <a:r>
              <a:rPr lang="fr-FR" sz="1600" i="1" dirty="0"/>
              <a:t>Coordinatrice RAPT, MDPH des Côtes d'Armor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/>
              <a:t>David SENECAL, </a:t>
            </a:r>
            <a:r>
              <a:rPr lang="fr-FR" sz="1600" i="1" dirty="0"/>
              <a:t>Responsable du PCPE des Côtes d'Armor</a:t>
            </a:r>
            <a:endParaRPr kumimoji="0" lang="fr-FR" sz="3600" b="0" i="1" u="none" strike="noStrike" kern="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5214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fonctionnement au sein du Dispositif Réponse Accompagnée pour Tous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886682"/>
            <a:ext cx="5181600" cy="2229223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935700"/>
            <a:ext cx="5181600" cy="21311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181" y="460733"/>
            <a:ext cx="2758654" cy="649683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5" y="273077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chiffres</a:t>
            </a:r>
            <a:b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38104" cy="4351338"/>
          </a:xfrm>
        </p:spPr>
        <p:txBody>
          <a:bodyPr/>
          <a:lstStyle/>
          <a:p>
            <a:r>
              <a:rPr lang="fr-FR" dirty="0"/>
              <a:t>15 PAG de signés à la MDPH </a:t>
            </a:r>
          </a:p>
          <a:p>
            <a:r>
              <a:rPr lang="fr-FR" dirty="0"/>
              <a:t>Nombre PAG au sein des PCPE à ce jour</a:t>
            </a:r>
          </a:p>
          <a:p>
            <a:pPr lvl="5"/>
            <a:r>
              <a:rPr lang="fr-FR" sz="2800" dirty="0"/>
              <a:t>SC : 5</a:t>
            </a:r>
          </a:p>
          <a:p>
            <a:pPr lvl="5"/>
            <a:r>
              <a:rPr lang="fr-FR" sz="2800" dirty="0"/>
              <a:t>TSA : 3</a:t>
            </a:r>
            <a:endParaRPr lang="fr-FR" dirty="0"/>
          </a:p>
          <a:p>
            <a:r>
              <a:rPr lang="fr-FR" dirty="0"/>
              <a:t>Les raisons des PAG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76550"/>
              </p:ext>
            </p:extLst>
          </p:nvPr>
        </p:nvGraphicFramePr>
        <p:xfrm>
          <a:off x="838200" y="4422585"/>
          <a:ext cx="93217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215">
                  <a:extLst>
                    <a:ext uri="{9D8B030D-6E8A-4147-A177-3AD203B41FA5}">
                      <a16:colId xmlns:a16="http://schemas.microsoft.com/office/drawing/2014/main" val="1758068414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2656979849"/>
                    </a:ext>
                  </a:extLst>
                </a:gridCol>
                <a:gridCol w="2314447">
                  <a:extLst>
                    <a:ext uri="{9D8B030D-6E8A-4147-A177-3AD203B41FA5}">
                      <a16:colId xmlns:a16="http://schemas.microsoft.com/office/drawing/2014/main" val="33830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6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Personnes en attente ESMS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2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Rupture de parcours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38123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314" y="776822"/>
            <a:ext cx="2758654" cy="6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838200" y="3712463"/>
            <a:ext cx="10738104" cy="731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314" y="776822"/>
            <a:ext cx="2758654" cy="6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 descr="Image"/>
          <p:cNvPicPr/>
          <p:nvPr/>
        </p:nvPicPr>
        <p:blipFill>
          <a:blip r:embed="rId2"/>
          <a:stretch/>
        </p:blipFill>
        <p:spPr>
          <a:xfrm>
            <a:off x="74645" y="5701621"/>
            <a:ext cx="12117355" cy="1149480"/>
          </a:xfrm>
          <a:prstGeom prst="rect">
            <a:avLst/>
          </a:prstGeom>
          <a:ln w="12700">
            <a:noFill/>
          </a:ln>
        </p:spPr>
      </p:pic>
      <p:pic>
        <p:nvPicPr>
          <p:cNvPr id="171" name="Image" descr="Image"/>
          <p:cNvPicPr/>
          <p:nvPr/>
        </p:nvPicPr>
        <p:blipFill>
          <a:blip r:embed="rId3"/>
          <a:stretch/>
        </p:blipFill>
        <p:spPr>
          <a:xfrm>
            <a:off x="6989040" y="1996200"/>
            <a:ext cx="3839760" cy="2865600"/>
          </a:xfrm>
          <a:prstGeom prst="rect">
            <a:avLst/>
          </a:prstGeom>
          <a:ln w="12700">
            <a:noFill/>
          </a:ln>
        </p:spPr>
      </p:pic>
      <p:sp>
        <p:nvSpPr>
          <p:cNvPr id="172" name="Rectangle 7"/>
          <p:cNvSpPr/>
          <p:nvPr/>
        </p:nvSpPr>
        <p:spPr>
          <a:xfrm>
            <a:off x="307440" y="5959800"/>
            <a:ext cx="4792680" cy="6390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1" i="1" strike="noStrike" spc="-1">
                <a:solidFill>
                  <a:srgbClr val="FFFFFF"/>
                </a:solidFill>
                <a:latin typeface="Sassoon Infant Std"/>
                <a:ea typeface="Sassoon Infant Std"/>
              </a:rPr>
              <a:t>Journée nationale Pcpe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73" name="Rectangle 8"/>
          <p:cNvSpPr/>
          <p:nvPr/>
        </p:nvSpPr>
        <p:spPr>
          <a:xfrm>
            <a:off x="8206312" y="5942131"/>
            <a:ext cx="3521157" cy="64487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 dirty="0">
                <a:solidFill>
                  <a:schemeClr val="bg1"/>
                </a:solidFill>
                <a:latin typeface="DINRoundPro-Light"/>
                <a:ea typeface="DINRoundPro-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WWW.HANDICAP22.ORG</a:t>
            </a:r>
            <a:endParaRPr lang="fr-FR" sz="1800" b="0" strike="noStrike" spc="-1" dirty="0">
              <a:solidFill>
                <a:schemeClr val="bg1"/>
              </a:solidFill>
              <a:latin typeface="DINRoundPro-Light"/>
              <a:ea typeface="DINRoundPro-Light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pc="-1" dirty="0">
                <a:solidFill>
                  <a:srgbClr val="FFFFFF"/>
                </a:solidFill>
                <a:latin typeface="DINRoundPro-Light"/>
              </a:rPr>
              <a:t>Contact:  plateforme@handicap22.fr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4" name="Picture 2" descr="Numéros utiles - Handicap 22"/>
          <p:cNvPicPr/>
          <p:nvPr/>
        </p:nvPicPr>
        <p:blipFill>
          <a:blip r:embed="rId5"/>
          <a:stretch/>
        </p:blipFill>
        <p:spPr>
          <a:xfrm>
            <a:off x="1362600" y="1474560"/>
            <a:ext cx="3115080" cy="2738160"/>
          </a:xfrm>
          <a:prstGeom prst="rect">
            <a:avLst/>
          </a:prstGeom>
          <a:ln w="0">
            <a:noFill/>
          </a:ln>
        </p:spPr>
      </p:pic>
      <p:pic>
        <p:nvPicPr>
          <p:cNvPr id="175" name="Image" descr="Image"/>
          <p:cNvPicPr/>
          <p:nvPr/>
        </p:nvPicPr>
        <p:blipFill>
          <a:blip r:embed="rId2"/>
          <a:stretch/>
        </p:blipFill>
        <p:spPr>
          <a:xfrm>
            <a:off x="7920" y="0"/>
            <a:ext cx="12191760" cy="1149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177" name="Picture 5"/>
          <p:cNvPicPr/>
          <p:nvPr/>
        </p:nvPicPr>
        <p:blipFill>
          <a:blip r:embed="rId2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178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Ordre du jour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80" name="ZoneTexte 7"/>
          <p:cNvSpPr/>
          <p:nvPr/>
        </p:nvSpPr>
        <p:spPr>
          <a:xfrm>
            <a:off x="1151640" y="862920"/>
            <a:ext cx="7983360" cy="52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pos="45720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Portraits: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Côtes d’Armor, Mdph, Handicap 22, Pcpe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2. 		Principes et enjeux: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Mdph, Pcpe, communs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3. 		Pratiques conjointes :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- Repérage des besoins et formulation des demandes,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		- Réception, analyse et notification,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		- Mise en œuvre,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		- Suivi et renouvellement.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Conclusions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E2D1BC-04C6-C3D7-1BD3-E8857905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56" y="1306222"/>
            <a:ext cx="4681711" cy="2492859"/>
          </a:xfrm>
          <a:prstGeom prst="rect">
            <a:avLst/>
          </a:prstGeom>
        </p:spPr>
      </p:pic>
      <p:pic>
        <p:nvPicPr>
          <p:cNvPr id="212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13" name="ZoneTexte 1"/>
          <p:cNvSpPr/>
          <p:nvPr/>
        </p:nvSpPr>
        <p:spPr>
          <a:xfrm rot="20766000">
            <a:off x="372586" y="754694"/>
            <a:ext cx="5101108" cy="1568206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Département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rural</a:t>
            </a: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618 869 habitants</a:t>
            </a:r>
          </a:p>
          <a:p>
            <a:pPr>
              <a:lnSpc>
                <a:spcPct val="100000"/>
              </a:lnSpc>
              <a:buNone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vieillissante</a:t>
            </a:r>
          </a:p>
          <a:p>
            <a:pPr>
              <a:lnSpc>
                <a:spcPct val="100000"/>
              </a:lnSpc>
              <a:buNone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Agglomération St Brieuc :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151 755 hab.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ZoneTexte 2"/>
          <p:cNvSpPr/>
          <p:nvPr/>
        </p:nvSpPr>
        <p:spPr>
          <a:xfrm rot="637800">
            <a:off x="7564922" y="655371"/>
            <a:ext cx="4045680" cy="1568206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000000"/>
                </a:solidFill>
                <a:latin typeface="Calibri"/>
              </a:rPr>
              <a:t>Métiers de l’autonomie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spc="-1" dirty="0">
                <a:solidFill>
                  <a:srgbClr val="000000"/>
                </a:solidFill>
                <a:latin typeface="Calibri"/>
              </a:rPr>
              <a:t>Tension RH forte</a:t>
            </a: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Problème de fidélisation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spc="-1" dirty="0">
                <a:solidFill>
                  <a:srgbClr val="000000"/>
                </a:solidFill>
                <a:latin typeface="Calibri"/>
              </a:rPr>
              <a:t>Faible démographie médicale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15" name="ZoneTexte 4"/>
          <p:cNvSpPr/>
          <p:nvPr/>
        </p:nvSpPr>
        <p:spPr>
          <a:xfrm rot="20766000">
            <a:off x="512040" y="3706497"/>
            <a:ext cx="4822200" cy="1937538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fr-FR" sz="2400" spc="-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ifficulté à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faire fonctionner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l’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offre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existante,</a:t>
            </a: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Absence de créations de places médicalisées prévues au niveau régional et départemental</a:t>
            </a:r>
            <a:endParaRPr lang="fr-FR" sz="2400" spc="-1" dirty="0"/>
          </a:p>
        </p:txBody>
      </p:sp>
      <p:sp>
        <p:nvSpPr>
          <p:cNvPr id="216" name="ZoneTexte 5"/>
          <p:cNvSpPr/>
          <p:nvPr/>
        </p:nvSpPr>
        <p:spPr>
          <a:xfrm rot="698400">
            <a:off x="6829831" y="3497322"/>
            <a:ext cx="5013360" cy="230687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Calibri"/>
              </a:rPr>
              <a:t>T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ransformation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l’offre (ouverture vers le domicile) et de l’adaptation aux besoins de la population (notamment le développement des troubles psychiques et le vieillissement des personnes en situation de handicap)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7634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éros utiles - Handicap 22">
            <a:extLst>
              <a:ext uri="{FF2B5EF4-FFF2-40B4-BE49-F238E27FC236}">
                <a16:creationId xmlns:a16="http://schemas.microsoft.com/office/drawing/2014/main" id="{9635A439-948E-6DA3-0FE9-9E85008A019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20448" y="1427584"/>
            <a:ext cx="2190921" cy="1702048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13" name="ZoneTexte 1"/>
          <p:cNvSpPr/>
          <p:nvPr/>
        </p:nvSpPr>
        <p:spPr>
          <a:xfrm rot="20872462">
            <a:off x="99197" y="584578"/>
            <a:ext cx="5277762" cy="2676202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2400" b="1" spc="-1" dirty="0">
                <a:solidFill>
                  <a:srgbClr val="000000"/>
                </a:solidFill>
                <a:latin typeface="Calibri"/>
                <a:ea typeface="Calibri"/>
              </a:rPr>
              <a:t>Activité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 1652 décisions d’orientation en établissement adultes et 1110 en établissement enfant (2021);</a:t>
            </a:r>
            <a:endParaRPr lang="fr-FR" sz="24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r>
              <a:rPr lang="fr-FR" sz="2400" spc="-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vril 2022 : 950 orientations en ESMS  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Calibri"/>
              </a:rPr>
              <a:t>en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liste d’attente.</a:t>
            </a: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120 815 personnes ayant un droit actif (+6%) pour 53 893 personnes</a:t>
            </a:r>
          </a:p>
        </p:txBody>
      </p:sp>
      <p:sp>
        <p:nvSpPr>
          <p:cNvPr id="214" name="ZoneTexte 2"/>
          <p:cNvSpPr/>
          <p:nvPr/>
        </p:nvSpPr>
        <p:spPr>
          <a:xfrm rot="20887941">
            <a:off x="1074412" y="3866676"/>
            <a:ext cx="4333859" cy="230687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2600 bénéficiaires de la Prestation de compensation du handicap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PCH</a:t>
            </a:r>
            <a:endParaRPr lang="fr-FR" sz="2400" spc="-1" dirty="0">
              <a:solidFill>
                <a:srgbClr val="000000"/>
              </a:solidFill>
              <a:latin typeface="Calibri"/>
              <a:ea typeface="CIDFont+F2"/>
            </a:endParaRP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IDFont+F2"/>
              </a:rPr>
              <a:t>En 2023, déploiement de la nouvelle </a:t>
            </a:r>
            <a:r>
              <a:rPr lang="fr-FR" sz="2400" strike="noStrike" spc="-1" dirty="0">
                <a:solidFill>
                  <a:srgbClr val="000000"/>
                </a:solidFill>
                <a:latin typeface="Calibri"/>
                <a:ea typeface="CIDFont+F2"/>
              </a:rPr>
              <a:t>P</a:t>
            </a:r>
            <a:r>
              <a:rPr lang="fr-FR" sz="2400" strike="noStrike" spc="-1" dirty="0">
                <a:solidFill>
                  <a:srgbClr val="000000"/>
                </a:solidFill>
                <a:latin typeface="Calibri"/>
                <a:ea typeface="CIDFont+F4"/>
              </a:rPr>
              <a:t>CH </a:t>
            </a:r>
            <a:r>
              <a:rPr lang="fr-FR" sz="2400" strike="noStrike" spc="-1" dirty="0">
                <a:solidFill>
                  <a:srgbClr val="000000"/>
                </a:solidFill>
                <a:latin typeface="Calibri"/>
                <a:ea typeface="CIDFont+F2"/>
              </a:rPr>
              <a:t>aux personnes en situation </a:t>
            </a:r>
            <a:r>
              <a:rPr lang="fr-FR" sz="2400" strike="noStrike" spc="-1" dirty="0">
                <a:solidFill>
                  <a:srgbClr val="000000"/>
                </a:solidFill>
                <a:latin typeface="Calibri"/>
                <a:ea typeface="Calibri"/>
              </a:rPr>
              <a:t>de handicap psychique</a:t>
            </a:r>
            <a:endParaRPr lang="fr-FR" sz="2400" strike="noStrike" spc="-1" dirty="0">
              <a:latin typeface="Arial"/>
            </a:endParaRPr>
          </a:p>
        </p:txBody>
      </p:sp>
      <p:sp>
        <p:nvSpPr>
          <p:cNvPr id="215" name="ZoneTexte 4"/>
          <p:cNvSpPr/>
          <p:nvPr/>
        </p:nvSpPr>
        <p:spPr>
          <a:xfrm rot="352959">
            <a:off x="6273653" y="3755313"/>
            <a:ext cx="5576898" cy="230687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2400" b="1" spc="-1" dirty="0"/>
              <a:t>Rapt :</a:t>
            </a:r>
          </a:p>
          <a:p>
            <a:r>
              <a:rPr lang="fr-FR" sz="2400" b="0" strike="noStrike" spc="-1" dirty="0">
                <a:latin typeface="Calibri"/>
                <a:ea typeface="Calibri"/>
              </a:rPr>
              <a:t>Cibles : situations critiques; jeunes relevant de l’ASE;  amendement Creton</a:t>
            </a:r>
          </a:p>
          <a:p>
            <a:r>
              <a:rPr lang="fr-FR" sz="2400" b="0" strike="noStrike" spc="-1" dirty="0">
                <a:latin typeface="Calibri"/>
                <a:ea typeface="Calibri"/>
              </a:rPr>
              <a:t>25 demandes de PAG en 2022</a:t>
            </a:r>
            <a:endParaRPr lang="fr-FR" sz="2400" spc="-1" dirty="0"/>
          </a:p>
          <a:p>
            <a:r>
              <a:rPr lang="fr-FR" sz="2400" spc="-1" dirty="0">
                <a:latin typeface="Calibri"/>
                <a:ea typeface="Calibri"/>
              </a:rPr>
              <a:t>M</a:t>
            </a:r>
            <a:r>
              <a:rPr lang="fr-FR" sz="2400" b="0" strike="noStrike" spc="-1" dirty="0">
                <a:latin typeface="Calibri"/>
                <a:ea typeface="Calibri"/>
              </a:rPr>
              <a:t>ajorité des demandeurs ont entre 7 et 12 ans, en attente d’IME.</a:t>
            </a:r>
            <a:endParaRPr lang="fr-FR" sz="2400" spc="-1" dirty="0"/>
          </a:p>
        </p:txBody>
      </p:sp>
      <p:sp>
        <p:nvSpPr>
          <p:cNvPr id="216" name="ZoneTexte 5"/>
          <p:cNvSpPr/>
          <p:nvPr/>
        </p:nvSpPr>
        <p:spPr>
          <a:xfrm rot="698400">
            <a:off x="7001985" y="819916"/>
            <a:ext cx="5013360" cy="1568206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fr-FR" sz="2400" b="1" spc="-1" dirty="0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rojet en cours:</a:t>
            </a:r>
          </a:p>
          <a:p>
            <a:r>
              <a:rPr lang="fr-FR" sz="2400" spc="-1" dirty="0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ise en place de relais territoriaux au sein des MDD en lien avec la C 360</a:t>
            </a:r>
            <a:endParaRPr lang="fr-FR" sz="2400" spc="-1" dirty="0"/>
          </a:p>
          <a:p>
            <a:pPr>
              <a:lnSpc>
                <a:spcPct val="100000"/>
              </a:lnSpc>
              <a:buNone/>
            </a:pP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8709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5"/>
          <p:cNvPicPr/>
          <p:nvPr/>
        </p:nvPicPr>
        <p:blipFill>
          <a:blip r:embed="rId2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13" name="ZoneTexte 1"/>
          <p:cNvSpPr/>
          <p:nvPr/>
        </p:nvSpPr>
        <p:spPr>
          <a:xfrm rot="20766000">
            <a:off x="593640" y="898200"/>
            <a:ext cx="4045680" cy="155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Périmètre :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Départemental, toutes situations de handicaps, tout âge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4" name="ZoneTexte 2"/>
          <p:cNvSpPr/>
          <p:nvPr/>
        </p:nvSpPr>
        <p:spPr>
          <a:xfrm rot="637800">
            <a:off x="7070400" y="713160"/>
            <a:ext cx="4045680" cy="191916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Mise en œuvre 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2017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sur la base d’un collectif Handicap 22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325 000 €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5" name="ZoneTexte 4"/>
          <p:cNvSpPr/>
          <p:nvPr/>
        </p:nvSpPr>
        <p:spPr>
          <a:xfrm rot="20766000">
            <a:off x="412179" y="3344016"/>
            <a:ext cx="4822200" cy="228492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Activité: 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266 personnes accompagnées depuis 2017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49 % avec TSA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58 % ont moins de 20 ans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59 % en attente d’Esms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6" name="ZoneTexte 5"/>
          <p:cNvSpPr/>
          <p:nvPr/>
        </p:nvSpPr>
        <p:spPr>
          <a:xfrm rot="698400">
            <a:off x="6522840" y="3213360"/>
            <a:ext cx="5013360" cy="3016440"/>
          </a:xfrm>
          <a:prstGeom prst="rect">
            <a:avLst/>
          </a:prstGeom>
          <a:solidFill>
            <a:srgbClr val="FFFFFF"/>
          </a:solidFill>
          <a:ln w="38100">
            <a:solidFill>
              <a:srgbClr val="5B9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Prestations: 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Réalisées par 2 éducateurs à mi-temps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et pool de 23 professionnels libéraux ou mise à disposition.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En moyenne 8h semaine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60 % pour soutenir la participation sociale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18% coordination renforcée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4" name="Image 3" descr="Une image contenant logo&#10;&#10;Description générée automatiquement">
            <a:extLst>
              <a:ext uri="{FF2B5EF4-FFF2-40B4-BE49-F238E27FC236}">
                <a16:creationId xmlns:a16="http://schemas.microsoft.com/office/drawing/2014/main" id="{3A18DC3E-2EE7-8395-A08A-193BD48F8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27" y="1940368"/>
            <a:ext cx="1683807" cy="1715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ous-titre 6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07" name="Picture 7"/>
          <p:cNvPicPr/>
          <p:nvPr/>
        </p:nvPicPr>
        <p:blipFill>
          <a:blip r:embed="rId2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08" name="Forme en L 6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Titre 6"/>
          <p:cNvSpPr/>
          <p:nvPr/>
        </p:nvSpPr>
        <p:spPr>
          <a:xfrm>
            <a:off x="-18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Les principes socles à la MDPH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10" name="ZoneTexte 10"/>
          <p:cNvSpPr/>
          <p:nvPr/>
        </p:nvSpPr>
        <p:spPr>
          <a:xfrm>
            <a:off x="293614" y="816840"/>
            <a:ext cx="11604171" cy="52615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r>
              <a:rPr lang="fr-FR" sz="2400" b="0" strike="noStrike" spc="-1" dirty="0">
                <a:latin typeface="Source Sans Pro"/>
                <a:ea typeface="Calibri"/>
              </a:rPr>
              <a:t>une </a:t>
            </a: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définition du handicap</a:t>
            </a:r>
            <a:r>
              <a:rPr lang="fr-FR" sz="2400" b="0" strike="noStrike" spc="-1" dirty="0">
                <a:latin typeface="Source Sans Pro"/>
                <a:ea typeface="Calibri"/>
              </a:rPr>
              <a:t> : approche globale et environnementale de la situation de vie de la personne ( + aidants)</a:t>
            </a: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r>
              <a:rPr lang="fr-FR" sz="2400" b="0" strike="noStrike" spc="-1" dirty="0">
                <a:latin typeface="Source Sans Pro"/>
                <a:ea typeface="Calibri"/>
              </a:rPr>
              <a:t>le </a:t>
            </a: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droit à compensation</a:t>
            </a:r>
            <a:r>
              <a:rPr lang="fr-FR" sz="2400" b="0" strike="noStrike" spc="-1" dirty="0">
                <a:latin typeface="Source Sans Pro"/>
                <a:ea typeface="Calibri"/>
              </a:rPr>
              <a:t> :</a:t>
            </a: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r>
              <a:rPr lang="fr-FR" sz="2400" b="0" strike="noStrike" spc="-1" dirty="0">
                <a:latin typeface="Source Sans Pro"/>
                <a:ea typeface="Calibri"/>
              </a:rPr>
              <a:t>des conséquences de sa situation de handicap le droit commun d’abord ;</a:t>
            </a: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r>
              <a:rPr lang="fr-FR" sz="2400" b="0" strike="noStrike" spc="-1" dirty="0">
                <a:latin typeface="Source Sans Pro"/>
                <a:ea typeface="Calibri"/>
              </a:rPr>
              <a:t>l’</a:t>
            </a: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évaluation pluridisciplinaire</a:t>
            </a:r>
            <a:r>
              <a:rPr lang="fr-FR" sz="2400" b="0" strike="noStrike" spc="-1" dirty="0">
                <a:latin typeface="Source Sans Pro"/>
                <a:ea typeface="Calibri"/>
              </a:rPr>
              <a:t> / la nécessité de </a:t>
            </a: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regards croisés </a:t>
            </a:r>
            <a:r>
              <a:rPr lang="fr-FR" sz="2400" b="0" strike="noStrike" spc="-1" dirty="0">
                <a:latin typeface="Source Sans Pro"/>
                <a:ea typeface="Calibri"/>
              </a:rPr>
              <a:t>des différents acteurs (médico-social, sanitaire, scolaire, social, etc.)</a:t>
            </a: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l’usager au cœur</a:t>
            </a:r>
            <a:r>
              <a:rPr lang="fr-FR" sz="2400" b="0" strike="noStrike" spc="-1" dirty="0">
                <a:latin typeface="Source Sans Pro"/>
                <a:ea typeface="Calibri"/>
              </a:rPr>
              <a:t> ; les MDPH sont des GIP : des Groupements d’Intérêt Public – le « </a:t>
            </a: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rendre service </a:t>
            </a:r>
            <a:r>
              <a:rPr lang="fr-FR" sz="2400" b="0" strike="noStrike" spc="-1" dirty="0">
                <a:latin typeface="Source Sans Pro"/>
                <a:ea typeface="Calibri"/>
              </a:rPr>
              <a:t>»</a:t>
            </a: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endParaRPr lang="fr-FR" sz="24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457200" algn="l"/>
              </a:tabLst>
            </a:pP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pragmatisme</a:t>
            </a:r>
            <a:r>
              <a:rPr lang="fr-FR" sz="2400" b="0" strike="noStrike" spc="-1" dirty="0">
                <a:latin typeface="Source Sans Pro"/>
                <a:ea typeface="Calibri"/>
              </a:rPr>
              <a:t> et </a:t>
            </a:r>
            <a:r>
              <a:rPr lang="fr-FR" sz="2400" b="1" strike="noStrike" spc="-1" dirty="0">
                <a:solidFill>
                  <a:srgbClr val="5B277D"/>
                </a:solidFill>
                <a:latin typeface="Source Sans Pro"/>
                <a:ea typeface="Calibri"/>
              </a:rPr>
              <a:t>fluidité </a:t>
            </a:r>
            <a:r>
              <a:rPr lang="fr-FR" sz="2400" b="0" strike="noStrike" spc="-1" dirty="0">
                <a:latin typeface="Source Sans Pro"/>
                <a:ea typeface="Calibri"/>
              </a:rPr>
              <a:t>des liens dans un petit territoire où les professionnels s’ inter-connaissent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18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19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Principes et tensions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22" name="ZoneTexte 1"/>
          <p:cNvSpPr/>
          <p:nvPr/>
        </p:nvSpPr>
        <p:spPr>
          <a:xfrm>
            <a:off x="349920" y="1054080"/>
            <a:ext cx="11247480" cy="485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1"/>
              </a:spcAft>
              <a:buNone/>
            </a:pP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Faire évoluer notre offre de services et ses modalités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de mise en œuvre mais aussi plus généralement notre rôle institutionnel dans un système qui a créé « </a:t>
            </a: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Calibri"/>
              </a:rPr>
              <a:t>des marges dont il ne s’occupe pas 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» et par conséquent à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revoir notre relation et implication avec des institutions comme par exemple la MDPH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Prévention;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Compléter l’offre médico-sociale;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Subsidiarité;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e 1"/>
          <p:cNvGrpSpPr>
            <a:grpSpLocks/>
          </p:cNvGrpSpPr>
          <p:nvPr/>
        </p:nvGrpSpPr>
        <p:grpSpPr bwMode="auto">
          <a:xfrm>
            <a:off x="676534" y="1990964"/>
            <a:ext cx="5420260" cy="4708595"/>
            <a:chOff x="1215450" y="644540"/>
            <a:chExt cx="6741632" cy="5330825"/>
          </a:xfrm>
        </p:grpSpPr>
        <p:pic>
          <p:nvPicPr>
            <p:cNvPr id="4101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50" y="644540"/>
              <a:ext cx="5402262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e 2"/>
            <p:cNvGrpSpPr>
              <a:grpSpLocks/>
            </p:cNvGrpSpPr>
            <p:nvPr/>
          </p:nvGrpSpPr>
          <p:grpSpPr bwMode="auto">
            <a:xfrm>
              <a:off x="2843745" y="2187021"/>
              <a:ext cx="5113337" cy="1122933"/>
              <a:chOff x="1404044" y="1753760"/>
              <a:chExt cx="5112567" cy="1123249"/>
            </a:xfrm>
          </p:grpSpPr>
          <p:sp>
            <p:nvSpPr>
              <p:cNvPr id="4103" name="Text Box 74"/>
              <p:cNvSpPr txBox="1">
                <a:spLocks noChangeArrowheads="1"/>
              </p:cNvSpPr>
              <p:nvPr/>
            </p:nvSpPr>
            <p:spPr bwMode="auto">
              <a:xfrm>
                <a:off x="1404044" y="2569145"/>
                <a:ext cx="5112567" cy="307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 b="1" dirty="0">
                  <a:solidFill>
                    <a:srgbClr val="58A618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9" name="Imag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823" y="1753760"/>
                <a:ext cx="2922810" cy="84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 flipV="1">
            <a:off x="377552" y="5001650"/>
            <a:ext cx="1416165" cy="3981"/>
          </a:xfrm>
          <a:prstGeom prst="line">
            <a:avLst/>
          </a:prstGeom>
          <a:ln w="25400">
            <a:solidFill>
              <a:srgbClr val="008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550794" y="4212777"/>
            <a:ext cx="45037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 Départementale des Personnes Handicapées de la Charente Maritime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28108" y="4199129"/>
            <a:ext cx="45037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ADEI – Pole Ambulatoire – PCPE TSA et SC</a:t>
            </a:r>
          </a:p>
        </p:txBody>
      </p:sp>
      <p:pic>
        <p:nvPicPr>
          <p:cNvPr id="1032" name="Picture 8" descr="ANCRE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2" y="32543"/>
            <a:ext cx="3960632" cy="18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12943" y="832513"/>
            <a:ext cx="61687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Journée nationale PCPE – 4 Mai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868" y="5490096"/>
            <a:ext cx="763542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PCPE et MDPH : je t’aime moi non plus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51" y="3331988"/>
            <a:ext cx="3370446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960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24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25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Principes et tensions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28" name="ZoneTexte 1"/>
          <p:cNvSpPr/>
          <p:nvPr/>
        </p:nvSpPr>
        <p:spPr>
          <a:xfrm>
            <a:off x="-721440" y="469800"/>
            <a:ext cx="5840280" cy="16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Compléter l’offre médico-sociale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29" name="Image 10" descr="Une image contenant intérieur, conteneur, verre&#10;&#10;Description générée automatiquement"/>
          <p:cNvPicPr/>
          <p:nvPr/>
        </p:nvPicPr>
        <p:blipFill>
          <a:blip r:embed="rId4"/>
          <a:stretch/>
        </p:blipFill>
        <p:spPr>
          <a:xfrm>
            <a:off x="2111400" y="2755080"/>
            <a:ext cx="2278800" cy="3037680"/>
          </a:xfrm>
          <a:prstGeom prst="rect">
            <a:avLst/>
          </a:prstGeom>
          <a:ln w="0">
            <a:noFill/>
          </a:ln>
        </p:spPr>
      </p:pic>
      <p:sp>
        <p:nvSpPr>
          <p:cNvPr id="230" name="ZoneTexte 11"/>
          <p:cNvSpPr/>
          <p:nvPr/>
        </p:nvSpPr>
        <p:spPr>
          <a:xfrm>
            <a:off x="1147680" y="2385720"/>
            <a:ext cx="798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ED7D31"/>
                </a:solidFill>
                <a:latin typeface="Calibri"/>
              </a:rPr>
              <a:t>PCPE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31" name="Image 15"/>
          <p:cNvPicPr/>
          <p:nvPr/>
        </p:nvPicPr>
        <p:blipFill>
          <a:blip r:embed="rId5"/>
          <a:stretch/>
        </p:blipFill>
        <p:spPr>
          <a:xfrm>
            <a:off x="1722600" y="1756080"/>
            <a:ext cx="1323720" cy="1171080"/>
          </a:xfrm>
          <a:prstGeom prst="rect">
            <a:avLst/>
          </a:prstGeom>
          <a:ln w="0">
            <a:noFill/>
          </a:ln>
        </p:spPr>
      </p:pic>
      <p:pic>
        <p:nvPicPr>
          <p:cNvPr id="232" name="Image 17"/>
          <p:cNvPicPr/>
          <p:nvPr/>
        </p:nvPicPr>
        <p:blipFill>
          <a:blip r:embed="rId6"/>
          <a:stretch/>
        </p:blipFill>
        <p:spPr>
          <a:xfrm rot="3876000">
            <a:off x="7331760" y="1618560"/>
            <a:ext cx="1274760" cy="114048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/>
          <p:cNvPicPr/>
          <p:nvPr/>
        </p:nvPicPr>
        <p:blipFill>
          <a:blip r:embed="rId7"/>
          <a:stretch/>
        </p:blipFill>
        <p:spPr>
          <a:xfrm rot="5400000">
            <a:off x="7635240" y="3551040"/>
            <a:ext cx="2720160" cy="1420560"/>
          </a:xfrm>
          <a:prstGeom prst="rect">
            <a:avLst/>
          </a:prstGeom>
          <a:ln w="0">
            <a:noFill/>
          </a:ln>
        </p:spPr>
      </p:pic>
      <p:sp>
        <p:nvSpPr>
          <p:cNvPr id="234" name="ZoneTexte 18"/>
          <p:cNvSpPr/>
          <p:nvPr/>
        </p:nvSpPr>
        <p:spPr>
          <a:xfrm>
            <a:off x="6780600" y="2385720"/>
            <a:ext cx="798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ED7D31"/>
                </a:solidFill>
                <a:latin typeface="Calibri"/>
              </a:rPr>
              <a:t>PCPE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36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37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Principes et tensions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40" name="ZoneTexte 1"/>
          <p:cNvSpPr/>
          <p:nvPr/>
        </p:nvSpPr>
        <p:spPr>
          <a:xfrm>
            <a:off x="-695160" y="564120"/>
            <a:ext cx="5840280" cy="16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Subsidiarité :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41" name="Picture 2" descr="Humour : Pub mensongère… | Bouzou's Weblog"/>
          <p:cNvPicPr/>
          <p:nvPr/>
        </p:nvPicPr>
        <p:blipFill>
          <a:blip r:embed="rId4"/>
          <a:stretch/>
        </p:blipFill>
        <p:spPr>
          <a:xfrm>
            <a:off x="3779640" y="848880"/>
            <a:ext cx="8318520" cy="550728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7"/>
          <p:cNvSpPr/>
          <p:nvPr/>
        </p:nvSpPr>
        <p:spPr>
          <a:xfrm>
            <a:off x="6350040" y="3935160"/>
            <a:ext cx="1333080" cy="433080"/>
          </a:xfrm>
          <a:prstGeom prst="rect">
            <a:avLst/>
          </a:prstGeom>
          <a:solidFill>
            <a:srgbClr val="CBAC43"/>
          </a:solidFill>
          <a:ln>
            <a:solidFill>
              <a:srgbClr val="CBA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Rectangle 8"/>
          <p:cNvSpPr/>
          <p:nvPr/>
        </p:nvSpPr>
        <p:spPr>
          <a:xfrm>
            <a:off x="4478400" y="4456440"/>
            <a:ext cx="1333080" cy="267480"/>
          </a:xfrm>
          <a:prstGeom prst="rect">
            <a:avLst/>
          </a:prstGeom>
          <a:solidFill>
            <a:srgbClr val="CBAC43"/>
          </a:solidFill>
          <a:ln>
            <a:solidFill>
              <a:srgbClr val="CBA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45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46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Principes commun avec la Mdph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49" name="ZoneTexte 1"/>
          <p:cNvSpPr/>
          <p:nvPr/>
        </p:nvSpPr>
        <p:spPr>
          <a:xfrm>
            <a:off x="955440" y="1405440"/>
            <a:ext cx="10135440" cy="46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endParaRPr lang="fr-FR" sz="28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Finalité commune apporter le bon service au bon moment.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 marL="914400" lvl="1" indent="-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Des principes d’articulation;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	Pragmatisme, qui, quand, où…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57200" algn="l"/>
              </a:tabLst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51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52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Repérage des besoins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54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55" name="ZoneTexte 1"/>
          <p:cNvSpPr/>
          <p:nvPr/>
        </p:nvSpPr>
        <p:spPr>
          <a:xfrm>
            <a:off x="451440" y="918360"/>
            <a:ext cx="6660000" cy="548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Comment accéder à l’information :  c’est quoi un pcpe?!?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Identifier les situations sans solutions : rapt et dynamique de territoire,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Co-construction du dossier support de demande : serafin ph/ projection de solution/ confidentialité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256" name="Image" descr="Image"/>
          <p:cNvPicPr/>
          <p:nvPr/>
        </p:nvPicPr>
        <p:blipFill>
          <a:blip r:embed="rId4"/>
          <a:stretch/>
        </p:blipFill>
        <p:spPr>
          <a:xfrm>
            <a:off x="7112160" y="1486440"/>
            <a:ext cx="4954680" cy="388476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us-titre 7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64" name="Picture 8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65" name="Forme en L 7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Titre 7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L’étude des demandes de PCPE à la MDPH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68" name="ZoneTexte 12"/>
          <p:cNvSpPr/>
          <p:nvPr/>
        </p:nvSpPr>
        <p:spPr>
          <a:xfrm>
            <a:off x="526085" y="1141271"/>
            <a:ext cx="10888560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u="sng" strike="noStrike" spc="-1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Réception de la demande de PCPE :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4617B"/>
              </a:buClr>
              <a:buSzPct val="45000"/>
              <a:buFont typeface="Wingdings" charset="2"/>
              <a:buChar char="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strike="noStrike" spc="-1" dirty="0">
                <a:latin typeface="Calibri"/>
                <a:ea typeface="Microsoft YaHei"/>
              </a:rPr>
              <a:t> </a:t>
            </a:r>
            <a:r>
              <a:rPr lang="fr-FR" sz="2000" b="0" strike="noStrike" spc="-1" dirty="0">
                <a:solidFill>
                  <a:srgbClr val="5B277D"/>
                </a:solidFill>
                <a:latin typeface="Calibri"/>
                <a:ea typeface="Microsoft YaHei"/>
              </a:rPr>
              <a:t>formulaire dédié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4617B"/>
              </a:buClr>
              <a:buSzPct val="45000"/>
              <a:buFont typeface="Wingdings" charset="2"/>
              <a:buChar char="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strike="noStrike" spc="-1" dirty="0">
                <a:solidFill>
                  <a:srgbClr val="FF00FF"/>
                </a:solidFill>
                <a:latin typeface="Calibri"/>
                <a:ea typeface="Microsoft YaHei"/>
              </a:rPr>
              <a:t> </a:t>
            </a:r>
            <a:r>
              <a:rPr lang="fr-FR" sz="2000" b="0" strike="noStrike" spc="-1" dirty="0">
                <a:solidFill>
                  <a:srgbClr val="5B277D"/>
                </a:solidFill>
                <a:latin typeface="Calibri"/>
                <a:ea typeface="Microsoft YaHei"/>
              </a:rPr>
              <a:t>Dès lors que le besoin est exprimé</a:t>
            </a:r>
            <a:r>
              <a:rPr lang="fr-FR" sz="2000" b="0" strike="noStrike" spc="-1" dirty="0">
                <a:latin typeface="Calibri"/>
                <a:ea typeface="Microsoft YaHei"/>
              </a:rPr>
              <a:t> (pièce d’évaluation, dans un courrier médical, GEVASCO…)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4617B"/>
              </a:buClr>
              <a:buSzPct val="45000"/>
              <a:buFont typeface="Wingdings" charset="2"/>
              <a:buChar char="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strike="noStrike" spc="-1" dirty="0">
                <a:latin typeface="Calibri"/>
                <a:ea typeface="Microsoft YaHei"/>
              </a:rPr>
              <a:t>suite à </a:t>
            </a:r>
            <a:r>
              <a:rPr lang="fr-FR" sz="2000" b="0" strike="noStrike" spc="-1" dirty="0">
                <a:solidFill>
                  <a:srgbClr val="5B277D"/>
                </a:solidFill>
                <a:latin typeface="Calibri"/>
                <a:ea typeface="Source Sans Pro"/>
              </a:rPr>
              <a:t>interpellations</a:t>
            </a:r>
            <a:r>
              <a:rPr lang="fr-FR" sz="2000" b="0" strike="noStrike" spc="-1" dirty="0">
                <a:latin typeface="Calibri"/>
                <a:ea typeface="Source Sans Pro"/>
              </a:rPr>
              <a:t> (mails, appels tél., suites de tables rondes </a:t>
            </a:r>
            <a:r>
              <a:rPr lang="fr-FR" sz="2000" b="0" strike="noStrike" spc="-1" dirty="0" err="1">
                <a:latin typeface="Calibri"/>
                <a:ea typeface="Source Sans Pro"/>
              </a:rPr>
              <a:t>HandiCap</a:t>
            </a:r>
            <a:r>
              <a:rPr lang="fr-FR" sz="2000" b="0" strike="noStrike" spc="-1" dirty="0">
                <a:latin typeface="Calibri"/>
                <a:ea typeface="Source Sans Pro"/>
              </a:rPr>
              <a:t> 22, …)</a:t>
            </a: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4617B"/>
              </a:buClr>
              <a:buSzPct val="45000"/>
              <a:buFont typeface="Wingdings" charset="2"/>
              <a:buChar char="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u="sng" strike="noStrike" spc="-1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Enregistrement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de la demande </a:t>
            </a:r>
            <a:r>
              <a:rPr lang="fr-FR" sz="2000" b="0" i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dès lors que l’usager ou son représentant légal a donné son accord</a:t>
            </a: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u="sng" strike="noStrike" spc="-1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Analyse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de la demande en équipe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pluridiscplinaire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(2 membres de la RAPT + le cadre coordinateur du PCPE 22) - </a:t>
            </a:r>
            <a:r>
              <a:rPr lang="fr-FR" sz="2000" b="0" u="sng" strike="noStrike" spc="-1" dirty="0">
                <a:uFillTx/>
                <a:latin typeface="Calibri"/>
                <a:ea typeface="Microsoft YaHei"/>
              </a:rPr>
              <a:t>les attentes de cette équipe pour déterminer si le PCPE doit être mobilisé :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buClr>
                <a:srgbClr val="04617B"/>
              </a:buClr>
              <a:buSzPct val="45000"/>
              <a:buFont typeface="Wingdings" charset="2"/>
              <a:buChar char="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000" b="0" u="sng" strike="noStrike" spc="-1" dirty="0">
                <a:solidFill>
                  <a:srgbClr val="000000"/>
                </a:solidFill>
                <a:uFillTx/>
                <a:latin typeface="Calibri"/>
                <a:ea typeface="Microsoft YaHei"/>
              </a:rPr>
              <a:t>Notification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de la décision</a:t>
            </a: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Le PCPE traduit en langage SERAFIN PH (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S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ervices et 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É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tablissements: 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R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éforme pour une 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A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déquation des 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FIN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ancements aux parcours des 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P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ersonnes </a:t>
            </a:r>
            <a:r>
              <a:rPr lang="fr-FR" sz="2000" b="1" u="sng" strike="noStrike" spc="-1">
                <a:solidFill>
                  <a:srgbClr val="FF00FF"/>
                </a:solidFill>
                <a:uFillTx/>
                <a:latin typeface="Calibri"/>
              </a:rPr>
              <a:t>H</a:t>
            </a:r>
            <a:r>
              <a:rPr lang="fr-FR" sz="2000" b="1" strike="noStrike" spc="-1">
                <a:solidFill>
                  <a:srgbClr val="FF00FF"/>
                </a:solidFill>
                <a:latin typeface="Calibri"/>
              </a:rPr>
              <a:t>andicapées)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Aft>
                <a:spcPts val="1409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fr-FR" sz="2000" b="0" u="sng" strike="noStrike" spc="-1">
                <a:solidFill>
                  <a:srgbClr val="000000"/>
                </a:solidFill>
                <a:uFillTx/>
                <a:latin typeface="Calibri"/>
              </a:rPr>
              <a:t>La décision de la CDAPH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sng" strike="noStrike" spc="-1">
                <a:solidFill>
                  <a:srgbClr val="000000"/>
                </a:solidFill>
                <a:uFillTx/>
                <a:latin typeface="Calibri"/>
              </a:rPr>
              <a:t>Les attendus du professionnel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278" name="Image 277"/>
          <p:cNvPicPr/>
          <p:nvPr/>
        </p:nvPicPr>
        <p:blipFill>
          <a:blip r:embed="rId2"/>
          <a:stretch/>
        </p:blipFill>
        <p:spPr>
          <a:xfrm>
            <a:off x="622440" y="1980000"/>
            <a:ext cx="5609520" cy="4199760"/>
          </a:xfrm>
          <a:prstGeom prst="rect">
            <a:avLst/>
          </a:prstGeom>
          <a:ln w="0">
            <a:noFill/>
          </a:ln>
        </p:spPr>
      </p:pic>
      <p:pic>
        <p:nvPicPr>
          <p:cNvPr id="279" name="Image 278"/>
          <p:cNvPicPr/>
          <p:nvPr/>
        </p:nvPicPr>
        <p:blipFill>
          <a:blip r:embed="rId3"/>
          <a:stretch/>
        </p:blipFill>
        <p:spPr>
          <a:xfrm>
            <a:off x="6318360" y="1927080"/>
            <a:ext cx="5250240" cy="473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58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59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Mise en oeuvre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61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62" name="ZoneTexte 1"/>
          <p:cNvSpPr/>
          <p:nvPr/>
        </p:nvSpPr>
        <p:spPr>
          <a:xfrm>
            <a:off x="451440" y="918360"/>
            <a:ext cx="9504720" cy="53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Notification est adressée à la personne, aux pilotes de territoire et aux acteurs concernés;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Mobilisation des libéraux, ou mise à disposition de partenaires, ou salariés du Pcpe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Outils pour l’intervention 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	charte, contrat de prestation, support de bilan.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ous-titre 9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81" name="Picture 11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82" name="Forme en L 9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Titre 9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 Suivi et renouvellement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85" name="ZoneTexte 14"/>
          <p:cNvSpPr/>
          <p:nvPr/>
        </p:nvSpPr>
        <p:spPr>
          <a:xfrm>
            <a:off x="467945" y="1064327"/>
            <a:ext cx="10888560" cy="46870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800" b="0" strike="noStrike" spc="-1" dirty="0">
                <a:latin typeface="Calibri"/>
                <a:ea typeface="Microsoft YaHei"/>
              </a:rPr>
              <a:t>Le PCPE peut-être renouvelé / révisé à l’échéance du droit. </a:t>
            </a:r>
            <a:endParaRPr lang="fr-FR" sz="2800" b="0" strike="noStrike" spc="-1" dirty="0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800" b="0" strike="noStrike" spc="-1" dirty="0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800" b="0" strike="noStrike" spc="-1" dirty="0">
                <a:latin typeface="Calibri"/>
                <a:ea typeface="Microsoft YaHei"/>
              </a:rPr>
              <a:t>C’est  l’évaluation de la situation dans sa globalité qui permettra de  mesurer l’écart entre les besoins de la personne et ce qui est en place / en cours et ce qui manque et est de nature à rendre ou non la situation critique.</a:t>
            </a: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fr-FR" sz="2800" b="0" strike="noStrike" spc="-1" dirty="0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2800" b="0" strike="noStrike" spc="-1" dirty="0">
                <a:latin typeface="Calibri"/>
                <a:ea typeface="Microsoft YaHei"/>
              </a:rPr>
              <a:t>Toujours en référence au DOP (axe 1 de la RAPT) : atteinte orientation cible ? oui/non ?</a:t>
            </a:r>
            <a:r>
              <a:rPr lang="fr-FR" sz="2800" b="0" strike="noStrike" spc="-1" dirty="0">
                <a:latin typeface="Source Sans Pro"/>
                <a:ea typeface="Microsoft YaHei"/>
              </a:rPr>
              <a:t>  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ous-titre 2"/>
          <p:cNvSpPr/>
          <p:nvPr/>
        </p:nvSpPr>
        <p:spPr>
          <a:xfrm>
            <a:off x="0" y="6177960"/>
            <a:ext cx="12191760" cy="685440"/>
          </a:xfrm>
          <a:prstGeom prst="rect">
            <a:avLst/>
          </a:prstGeom>
          <a:noFill/>
          <a:ln w="0">
            <a:solidFill>
              <a:srgbClr val="5B9BD5">
                <a:shade val="5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							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287" name="Picture 5"/>
          <p:cNvPicPr/>
          <p:nvPr/>
        </p:nvPicPr>
        <p:blipFill>
          <a:blip r:embed="rId3"/>
          <a:stretch/>
        </p:blipFill>
        <p:spPr>
          <a:xfrm>
            <a:off x="349920" y="6194880"/>
            <a:ext cx="719280" cy="603000"/>
          </a:xfrm>
          <a:prstGeom prst="rect">
            <a:avLst/>
          </a:prstGeom>
          <a:ln w="0">
            <a:noFill/>
          </a:ln>
        </p:spPr>
      </p:pic>
      <p:sp>
        <p:nvSpPr>
          <p:cNvPr id="288" name="Forme en L 4"/>
          <p:cNvSpPr/>
          <p:nvPr/>
        </p:nvSpPr>
        <p:spPr>
          <a:xfrm rot="13861800">
            <a:off x="11043720" y="6283800"/>
            <a:ext cx="476280" cy="425880"/>
          </a:xfrm>
          <a:prstGeom prst="corner">
            <a:avLst>
              <a:gd name="adj1" fmla="val 25912"/>
              <a:gd name="adj2" fmla="val 293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Titre 4"/>
          <p:cNvSpPr/>
          <p:nvPr/>
        </p:nvSpPr>
        <p:spPr>
          <a:xfrm>
            <a:off x="0" y="0"/>
            <a:ext cx="12191760" cy="63828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rgbClr val="FFFFFF"/>
                </a:solidFill>
                <a:latin typeface="Calibri"/>
              </a:rPr>
              <a:t>Conclusion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0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91" name="ZoneTexte 1"/>
          <p:cNvSpPr/>
          <p:nvPr/>
        </p:nvSpPr>
        <p:spPr>
          <a:xfrm>
            <a:off x="451440" y="918360"/>
            <a:ext cx="950472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</p:txBody>
      </p:sp>
      <p:pic>
        <p:nvPicPr>
          <p:cNvPr id="292" name="Image 8"/>
          <p:cNvPicPr/>
          <p:nvPr/>
        </p:nvPicPr>
        <p:blipFill>
          <a:blip r:embed="rId4"/>
          <a:stretch/>
        </p:blipFill>
        <p:spPr>
          <a:xfrm>
            <a:off x="365400" y="557280"/>
            <a:ext cx="11460600" cy="538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5"/>
          <p:cNvPicPr/>
          <p:nvPr/>
        </p:nvPicPr>
        <p:blipFill>
          <a:blip r:embed="rId2"/>
          <a:stretch/>
        </p:blipFill>
        <p:spPr>
          <a:xfrm>
            <a:off x="349200" y="6216480"/>
            <a:ext cx="720360" cy="603000"/>
          </a:xfrm>
          <a:prstGeom prst="rect">
            <a:avLst/>
          </a:prstGeom>
          <a:ln w="9525">
            <a:noFill/>
          </a:ln>
        </p:spPr>
      </p:pic>
      <p:sp>
        <p:nvSpPr>
          <p:cNvPr id="294" name="Connecteur droit 5"/>
          <p:cNvSpPr/>
          <p:nvPr/>
        </p:nvSpPr>
        <p:spPr>
          <a:xfrm flipV="1">
            <a:off x="0" y="6091560"/>
            <a:ext cx="12191760" cy="18720"/>
          </a:xfrm>
          <a:prstGeom prst="line">
            <a:avLst/>
          </a:prstGeom>
          <a:ln w="57150">
            <a:solidFill>
              <a:srgbClr val="FFFFFF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5" name="Image 2"/>
          <p:cNvPicPr/>
          <p:nvPr/>
        </p:nvPicPr>
        <p:blipFill>
          <a:blip r:embed="rId3"/>
          <a:stretch/>
        </p:blipFill>
        <p:spPr>
          <a:xfrm>
            <a:off x="3042360" y="581400"/>
            <a:ext cx="1368360" cy="686880"/>
          </a:xfrm>
          <a:prstGeom prst="rect">
            <a:avLst/>
          </a:prstGeom>
          <a:ln w="0">
            <a:noFill/>
          </a:ln>
        </p:spPr>
      </p:pic>
      <p:pic>
        <p:nvPicPr>
          <p:cNvPr id="296" name="Image 3"/>
          <p:cNvPicPr/>
          <p:nvPr/>
        </p:nvPicPr>
        <p:blipFill>
          <a:blip r:embed="rId4"/>
          <a:stretch/>
        </p:blipFill>
        <p:spPr>
          <a:xfrm>
            <a:off x="5089320" y="627840"/>
            <a:ext cx="1738800" cy="594360"/>
          </a:xfrm>
          <a:prstGeom prst="rect">
            <a:avLst/>
          </a:prstGeom>
          <a:ln w="0">
            <a:noFill/>
          </a:ln>
        </p:spPr>
      </p:pic>
      <p:pic>
        <p:nvPicPr>
          <p:cNvPr id="297" name="Image 6"/>
          <p:cNvPicPr/>
          <p:nvPr/>
        </p:nvPicPr>
        <p:blipFill>
          <a:blip r:embed="rId5"/>
          <a:stretch/>
        </p:blipFill>
        <p:spPr>
          <a:xfrm>
            <a:off x="7406640" y="585000"/>
            <a:ext cx="2000160" cy="716760"/>
          </a:xfrm>
          <a:prstGeom prst="rect">
            <a:avLst/>
          </a:prstGeom>
          <a:ln w="0">
            <a:noFill/>
          </a:ln>
        </p:spPr>
      </p:pic>
      <p:pic>
        <p:nvPicPr>
          <p:cNvPr id="298" name="Image 9"/>
          <p:cNvPicPr/>
          <p:nvPr/>
        </p:nvPicPr>
        <p:blipFill>
          <a:blip r:embed="rId6"/>
          <a:stretch/>
        </p:blipFill>
        <p:spPr>
          <a:xfrm>
            <a:off x="692640" y="4681080"/>
            <a:ext cx="1789560" cy="1301400"/>
          </a:xfrm>
          <a:prstGeom prst="rect">
            <a:avLst/>
          </a:prstGeom>
          <a:ln w="0">
            <a:noFill/>
          </a:ln>
        </p:spPr>
      </p:pic>
      <p:pic>
        <p:nvPicPr>
          <p:cNvPr id="299" name="Image 10"/>
          <p:cNvPicPr/>
          <p:nvPr/>
        </p:nvPicPr>
        <p:blipFill>
          <a:blip r:embed="rId7"/>
          <a:stretch/>
        </p:blipFill>
        <p:spPr>
          <a:xfrm>
            <a:off x="3042360" y="1883880"/>
            <a:ext cx="1833480" cy="916560"/>
          </a:xfrm>
          <a:prstGeom prst="rect">
            <a:avLst/>
          </a:prstGeom>
          <a:ln w="0">
            <a:noFill/>
          </a:ln>
        </p:spPr>
      </p:pic>
      <p:pic>
        <p:nvPicPr>
          <p:cNvPr id="300" name="Image 13"/>
          <p:cNvPicPr/>
          <p:nvPr/>
        </p:nvPicPr>
        <p:blipFill>
          <a:blip r:embed="rId8"/>
          <a:stretch/>
        </p:blipFill>
        <p:spPr>
          <a:xfrm>
            <a:off x="10007640" y="3622680"/>
            <a:ext cx="1155960" cy="675000"/>
          </a:xfrm>
          <a:prstGeom prst="rect">
            <a:avLst/>
          </a:prstGeom>
          <a:ln w="0">
            <a:noFill/>
          </a:ln>
        </p:spPr>
      </p:pic>
      <p:pic>
        <p:nvPicPr>
          <p:cNvPr id="301" name="Image 14"/>
          <p:cNvPicPr/>
          <p:nvPr/>
        </p:nvPicPr>
        <p:blipFill>
          <a:blip r:embed="rId9"/>
          <a:stretch/>
        </p:blipFill>
        <p:spPr>
          <a:xfrm>
            <a:off x="9847080" y="2014920"/>
            <a:ext cx="1657440" cy="841320"/>
          </a:xfrm>
          <a:prstGeom prst="rect">
            <a:avLst/>
          </a:prstGeom>
          <a:ln w="0">
            <a:noFill/>
          </a:ln>
        </p:spPr>
      </p:pic>
      <p:pic>
        <p:nvPicPr>
          <p:cNvPr id="302" name="Image 15"/>
          <p:cNvPicPr/>
          <p:nvPr/>
        </p:nvPicPr>
        <p:blipFill>
          <a:blip r:embed="rId10"/>
          <a:stretch/>
        </p:blipFill>
        <p:spPr>
          <a:xfrm>
            <a:off x="709560" y="3539160"/>
            <a:ext cx="1873440" cy="686880"/>
          </a:xfrm>
          <a:prstGeom prst="rect">
            <a:avLst/>
          </a:prstGeom>
          <a:ln w="0">
            <a:noFill/>
          </a:ln>
        </p:spPr>
      </p:pic>
      <p:pic>
        <p:nvPicPr>
          <p:cNvPr id="303" name="Image 20"/>
          <p:cNvPicPr/>
          <p:nvPr/>
        </p:nvPicPr>
        <p:blipFill>
          <a:blip r:embed="rId11"/>
          <a:stretch/>
        </p:blipFill>
        <p:spPr>
          <a:xfrm>
            <a:off x="7698240" y="3749040"/>
            <a:ext cx="1513080" cy="422280"/>
          </a:xfrm>
          <a:prstGeom prst="rect">
            <a:avLst/>
          </a:prstGeom>
          <a:ln w="0">
            <a:noFill/>
          </a:ln>
        </p:spPr>
      </p:pic>
      <p:pic>
        <p:nvPicPr>
          <p:cNvPr id="304" name="Image 22"/>
          <p:cNvPicPr/>
          <p:nvPr/>
        </p:nvPicPr>
        <p:blipFill>
          <a:blip r:embed="rId12"/>
          <a:stretch/>
        </p:blipFill>
        <p:spPr>
          <a:xfrm>
            <a:off x="5171760" y="2115720"/>
            <a:ext cx="1853280" cy="6490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" descr="RÃ©sultat de recherche d'images pour &quot;logo fondation bon sauveur pole de sante mentale&quot;"/>
          <p:cNvPicPr/>
          <p:nvPr/>
        </p:nvPicPr>
        <p:blipFill>
          <a:blip r:embed="rId13"/>
          <a:stretch/>
        </p:blipFill>
        <p:spPr>
          <a:xfrm>
            <a:off x="349200" y="2046960"/>
            <a:ext cx="2000520" cy="783000"/>
          </a:xfrm>
          <a:prstGeom prst="rect">
            <a:avLst/>
          </a:prstGeom>
          <a:ln w="0">
            <a:noFill/>
          </a:ln>
        </p:spPr>
      </p:pic>
      <p:pic>
        <p:nvPicPr>
          <p:cNvPr id="306" name="Image 4"/>
          <p:cNvPicPr/>
          <p:nvPr/>
        </p:nvPicPr>
        <p:blipFill>
          <a:blip r:embed="rId14"/>
          <a:stretch/>
        </p:blipFill>
        <p:spPr>
          <a:xfrm>
            <a:off x="831600" y="658080"/>
            <a:ext cx="1511640" cy="688680"/>
          </a:xfrm>
          <a:prstGeom prst="rect">
            <a:avLst/>
          </a:prstGeom>
          <a:ln w="0">
            <a:noFill/>
          </a:ln>
        </p:spPr>
      </p:pic>
      <p:pic>
        <p:nvPicPr>
          <p:cNvPr id="307" name="Image 23"/>
          <p:cNvPicPr/>
          <p:nvPr/>
        </p:nvPicPr>
        <p:blipFill>
          <a:blip r:embed="rId15"/>
          <a:srcRect l="17818" t="34081" r="16749" b="25139"/>
          <a:stretch/>
        </p:blipFill>
        <p:spPr>
          <a:xfrm>
            <a:off x="3246480" y="3452400"/>
            <a:ext cx="1714320" cy="752040"/>
          </a:xfrm>
          <a:prstGeom prst="rect">
            <a:avLst/>
          </a:prstGeom>
          <a:ln w="0">
            <a:noFill/>
          </a:ln>
        </p:spPr>
      </p:pic>
      <p:pic>
        <p:nvPicPr>
          <p:cNvPr id="308" name="Image 16"/>
          <p:cNvPicPr/>
          <p:nvPr/>
        </p:nvPicPr>
        <p:blipFill>
          <a:blip r:embed="rId16"/>
          <a:stretch/>
        </p:blipFill>
        <p:spPr>
          <a:xfrm>
            <a:off x="7819560" y="1983240"/>
            <a:ext cx="1232640" cy="777600"/>
          </a:xfrm>
          <a:prstGeom prst="rect">
            <a:avLst/>
          </a:prstGeom>
          <a:ln w="0">
            <a:noFill/>
          </a:ln>
        </p:spPr>
      </p:pic>
      <p:pic>
        <p:nvPicPr>
          <p:cNvPr id="309" name="Image 21"/>
          <p:cNvPicPr/>
          <p:nvPr/>
        </p:nvPicPr>
        <p:blipFill>
          <a:blip r:embed="rId17"/>
          <a:stretch/>
        </p:blipFill>
        <p:spPr>
          <a:xfrm>
            <a:off x="7875360" y="4456080"/>
            <a:ext cx="1396800" cy="1396800"/>
          </a:xfrm>
          <a:prstGeom prst="rect">
            <a:avLst/>
          </a:prstGeom>
          <a:ln w="0">
            <a:noFill/>
          </a:ln>
        </p:spPr>
      </p:pic>
      <p:pic>
        <p:nvPicPr>
          <p:cNvPr id="310" name="Image 17" descr="Une image contenant texte&#10;&#10;Description générée automatiquement"/>
          <p:cNvPicPr/>
          <p:nvPr/>
        </p:nvPicPr>
        <p:blipFill>
          <a:blip r:embed="rId18"/>
          <a:stretch/>
        </p:blipFill>
        <p:spPr>
          <a:xfrm>
            <a:off x="5605200" y="3596040"/>
            <a:ext cx="1365120" cy="572760"/>
          </a:xfrm>
          <a:prstGeom prst="rect">
            <a:avLst/>
          </a:prstGeom>
          <a:ln w="0">
            <a:noFill/>
          </a:ln>
        </p:spPr>
      </p:pic>
      <p:pic>
        <p:nvPicPr>
          <p:cNvPr id="311" name="Image 1"/>
          <p:cNvPicPr/>
          <p:nvPr/>
        </p:nvPicPr>
        <p:blipFill>
          <a:blip r:embed="rId19"/>
          <a:stretch/>
        </p:blipFill>
        <p:spPr>
          <a:xfrm>
            <a:off x="10270080" y="4732920"/>
            <a:ext cx="1009440" cy="1055880"/>
          </a:xfrm>
          <a:prstGeom prst="rect">
            <a:avLst/>
          </a:prstGeom>
          <a:ln w="0">
            <a:noFill/>
          </a:ln>
        </p:spPr>
      </p:pic>
      <p:pic>
        <p:nvPicPr>
          <p:cNvPr id="312" name="Image 18"/>
          <p:cNvPicPr/>
          <p:nvPr/>
        </p:nvPicPr>
        <p:blipFill>
          <a:blip r:embed="rId20"/>
          <a:stretch/>
        </p:blipFill>
        <p:spPr>
          <a:xfrm>
            <a:off x="10051560" y="471600"/>
            <a:ext cx="1112040" cy="1145880"/>
          </a:xfrm>
          <a:prstGeom prst="rect">
            <a:avLst/>
          </a:prstGeom>
          <a:ln w="0">
            <a:noFill/>
          </a:ln>
        </p:spPr>
      </p:pic>
      <p:pic>
        <p:nvPicPr>
          <p:cNvPr id="313" name="Image 8"/>
          <p:cNvPicPr/>
          <p:nvPr/>
        </p:nvPicPr>
        <p:blipFill>
          <a:blip r:embed="rId21"/>
          <a:stretch/>
        </p:blipFill>
        <p:spPr>
          <a:xfrm>
            <a:off x="3319200" y="4702320"/>
            <a:ext cx="1451160" cy="1059840"/>
          </a:xfrm>
          <a:prstGeom prst="rect">
            <a:avLst/>
          </a:prstGeom>
          <a:ln w="0">
            <a:noFill/>
          </a:ln>
        </p:spPr>
      </p:pic>
      <p:pic>
        <p:nvPicPr>
          <p:cNvPr id="314" name="Image 19"/>
          <p:cNvPicPr/>
          <p:nvPr/>
        </p:nvPicPr>
        <p:blipFill>
          <a:blip r:embed="rId22"/>
          <a:stretch/>
        </p:blipFill>
        <p:spPr>
          <a:xfrm>
            <a:off x="5546520" y="4938120"/>
            <a:ext cx="1767600" cy="432360"/>
          </a:xfrm>
          <a:prstGeom prst="rect">
            <a:avLst/>
          </a:prstGeom>
          <a:ln w="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Rencontre nationale Pcpe</a:t>
            </a:r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Présentation du Pole Ambulatoire </a:t>
            </a:r>
          </a:p>
          <a:p>
            <a:r>
              <a:rPr lang="fr-FR" dirty="0"/>
              <a:t>Présentation des PCPE</a:t>
            </a:r>
          </a:p>
          <a:p>
            <a:r>
              <a:rPr lang="fr-FR" dirty="0"/>
              <a:t>Procédure d’admission au sein des PCPE</a:t>
            </a:r>
          </a:p>
          <a:p>
            <a:r>
              <a:rPr lang="fr-FR" dirty="0"/>
              <a:t>Partenaires du territoire</a:t>
            </a:r>
          </a:p>
          <a:p>
            <a:r>
              <a:rPr lang="fr-FR" dirty="0"/>
              <a:t>Les Lieux d’intervention</a:t>
            </a:r>
          </a:p>
          <a:p>
            <a:r>
              <a:rPr lang="fr-FR" dirty="0"/>
              <a:t>Les différentes instances avec la MDPH</a:t>
            </a:r>
          </a:p>
          <a:p>
            <a:r>
              <a:rPr lang="fr-FR" dirty="0"/>
              <a:t>Quelques chiffres - GOS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54" y="662232"/>
            <a:ext cx="3370446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du pôle Ambulatoire de l’ADEI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2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80932" y="1572754"/>
            <a:ext cx="28660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Directrice – Mme GALY</a:t>
            </a:r>
          </a:p>
        </p:txBody>
      </p:sp>
      <p:cxnSp>
        <p:nvCxnSpPr>
          <p:cNvPr id="7" name="Connecteur droit 6"/>
          <p:cNvCxnSpPr>
            <a:stCxn id="5" idx="2"/>
          </p:cNvCxnSpPr>
          <p:nvPr/>
        </p:nvCxnSpPr>
        <p:spPr>
          <a:xfrm flipH="1">
            <a:off x="5813946" y="1942086"/>
            <a:ext cx="1" cy="481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68495" y="2429452"/>
            <a:ext cx="9917166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67792" y="2454950"/>
            <a:ext cx="0" cy="46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857076" y="2437738"/>
            <a:ext cx="0" cy="437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908409" y="2429452"/>
            <a:ext cx="0" cy="44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3" idx="2"/>
            <a:endCxn id="26" idx="0"/>
          </p:cNvCxnSpPr>
          <p:nvPr/>
        </p:nvCxnSpPr>
        <p:spPr>
          <a:xfrm>
            <a:off x="10957426" y="3447758"/>
            <a:ext cx="2978" cy="132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879002" y="2430723"/>
            <a:ext cx="5956" cy="356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1" idx="2"/>
            <a:endCxn id="22" idx="0"/>
          </p:cNvCxnSpPr>
          <p:nvPr/>
        </p:nvCxnSpPr>
        <p:spPr>
          <a:xfrm>
            <a:off x="8908410" y="3447758"/>
            <a:ext cx="0" cy="135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8155" y="2907077"/>
            <a:ext cx="34648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SESSAD Océan </a:t>
            </a:r>
          </a:p>
          <a:p>
            <a:pPr algn="ctr"/>
            <a:r>
              <a:rPr lang="fr-FR" dirty="0"/>
              <a:t>TDI et TSA</a:t>
            </a:r>
          </a:p>
          <a:p>
            <a:pPr algn="ctr"/>
            <a:r>
              <a:rPr lang="fr-FR" dirty="0"/>
              <a:t>77 jeunes de 0 à 25 ans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4508" y="3931733"/>
            <a:ext cx="34648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SESSAD St Georges des Coteaux – TDI et TSA</a:t>
            </a:r>
          </a:p>
          <a:p>
            <a:pPr algn="ctr"/>
            <a:r>
              <a:rPr lang="fr-FR" dirty="0"/>
              <a:t>54 jeunes de 0 à 25 ans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8154" y="4957889"/>
            <a:ext cx="34648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SESSAD St Savinien– TDI </a:t>
            </a:r>
          </a:p>
          <a:p>
            <a:pPr algn="ctr"/>
            <a:r>
              <a:rPr lang="fr-FR" dirty="0"/>
              <a:t>19 jeunes de 0 à 20 ans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155307" y="2801427"/>
            <a:ext cx="15062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PCO </a:t>
            </a:r>
          </a:p>
          <a:p>
            <a:pPr algn="ctr"/>
            <a:r>
              <a:rPr lang="fr-FR" dirty="0"/>
              <a:t>0 – 7 ans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55307" y="3583604"/>
            <a:ext cx="15062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PCO </a:t>
            </a:r>
          </a:p>
          <a:p>
            <a:pPr algn="ctr"/>
            <a:r>
              <a:rPr lang="fr-FR" dirty="0"/>
              <a:t>7 – 12 ans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943261" y="2801427"/>
            <a:ext cx="202833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PCPE </a:t>
            </a:r>
          </a:p>
          <a:p>
            <a:pPr algn="ctr"/>
            <a:r>
              <a:rPr lang="fr-FR" b="1" dirty="0"/>
              <a:t>Situations Critiques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50177" y="2902238"/>
            <a:ext cx="17443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APV – </a:t>
            </a:r>
          </a:p>
          <a:p>
            <a:pPr algn="ctr"/>
            <a:r>
              <a:rPr lang="fr-FR" dirty="0"/>
              <a:t>Assistant Parcours de Vie Faciliteur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789255" y="2900157"/>
            <a:ext cx="199822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EMAS – </a:t>
            </a:r>
          </a:p>
          <a:p>
            <a:pPr algn="ctr"/>
            <a:r>
              <a:rPr lang="fr-FR" dirty="0"/>
              <a:t>Equipe Mobile </a:t>
            </a:r>
          </a:p>
          <a:p>
            <a:pPr algn="ctr"/>
            <a:r>
              <a:rPr lang="fr-FR" dirty="0"/>
              <a:t>d’Appui à la Scolarisation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949217" y="3580082"/>
            <a:ext cx="20223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PCPE </a:t>
            </a:r>
          </a:p>
          <a:p>
            <a:pPr algn="ctr"/>
            <a:r>
              <a:rPr lang="fr-FR" b="1" dirty="0"/>
              <a:t>Trouble du Spectre de l’Autisme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4508" y="5703295"/>
            <a:ext cx="34648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SESSAD Jonzac – TDI et TSA</a:t>
            </a:r>
          </a:p>
          <a:p>
            <a:pPr algn="ctr"/>
            <a:r>
              <a:rPr lang="fr-FR" dirty="0"/>
              <a:t>43 jeunes de 0 à 20 ans</a:t>
            </a:r>
          </a:p>
        </p:txBody>
      </p:sp>
      <p:cxnSp>
        <p:nvCxnSpPr>
          <p:cNvPr id="44" name="Connecteur droit 43"/>
          <p:cNvCxnSpPr>
            <a:endCxn id="24" idx="0"/>
          </p:cNvCxnSpPr>
          <p:nvPr/>
        </p:nvCxnSpPr>
        <p:spPr>
          <a:xfrm>
            <a:off x="6822327" y="2454950"/>
            <a:ext cx="0" cy="44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PCPE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File Active sur 2022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PCPE SC : 35 personnes et PCPE TSA : 46 personnes. 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ETP de chef de service mutualisé avec les PCO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0.50 ETP de secrétaire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PCPE TSA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0.80 ETP de coordinateur (ES de profil)</a:t>
            </a:r>
          </a:p>
          <a:p>
            <a:pPr marL="1711325" lvl="4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0.30 ETP de psychologue</a:t>
            </a:r>
          </a:p>
          <a:p>
            <a:pPr marL="1711325" lvl="4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CNR : 0.20 ETP de psychologue et 0.70 ETP de coordinateur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PCPE SC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0.80 ETP de coordinateur (ES de profil)</a:t>
            </a:r>
          </a:p>
          <a:p>
            <a:pPr marL="1614488" lvl="4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0.50 ETP de psychologue</a:t>
            </a:r>
          </a:p>
          <a:p>
            <a:pPr marL="1614488" lvl="4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CNR : 0.50 ETP de coordinateur</a:t>
            </a:r>
          </a:p>
          <a:p>
            <a:pPr marL="1614488" lvl="4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2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539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Procédure d’admission PCPE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1357947" y="2993596"/>
            <a:ext cx="2380767" cy="3044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8" idx="1"/>
            <a:endCxn id="12" idx="0"/>
          </p:cNvCxnSpPr>
          <p:nvPr/>
        </p:nvCxnSpPr>
        <p:spPr>
          <a:xfrm>
            <a:off x="1357947" y="3145839"/>
            <a:ext cx="1" cy="519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9412" y="3665097"/>
            <a:ext cx="1457071" cy="749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Demande d’admission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0167" y="4772090"/>
            <a:ext cx="1379066" cy="563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Visite à domicile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1597" y="3810016"/>
            <a:ext cx="1252550" cy="749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Admission DIPC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5028" y="4599761"/>
            <a:ext cx="2084832" cy="1741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Envoi PA + dossier MDPH ou demande simple + demande financement des prestations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46443" y="3709331"/>
            <a:ext cx="1732965" cy="749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Renouvellement DIPC et PA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51179" y="4431664"/>
            <a:ext cx="1742093" cy="1809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Envoi du bilan pour renouvellement ou arrêt des PCPE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1425" y="5474321"/>
            <a:ext cx="1457071" cy="749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Envoi Fiche préadmission</a:t>
            </a:r>
          </a:p>
        </p:txBody>
      </p:sp>
      <p:cxnSp>
        <p:nvCxnSpPr>
          <p:cNvPr id="25" name="Connecteur droit 24"/>
          <p:cNvCxnSpPr>
            <a:endCxn id="16" idx="0"/>
          </p:cNvCxnSpPr>
          <p:nvPr/>
        </p:nvCxnSpPr>
        <p:spPr>
          <a:xfrm flipH="1">
            <a:off x="2309700" y="3180986"/>
            <a:ext cx="11558" cy="1591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583789" y="2421440"/>
            <a:ext cx="0" cy="57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20" idx="0"/>
          </p:cNvCxnSpPr>
          <p:nvPr/>
        </p:nvCxnSpPr>
        <p:spPr>
          <a:xfrm>
            <a:off x="10108649" y="3272187"/>
            <a:ext cx="13577" cy="1159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158634" y="3255428"/>
            <a:ext cx="22466" cy="21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19" idx="0"/>
          </p:cNvCxnSpPr>
          <p:nvPr/>
        </p:nvCxnSpPr>
        <p:spPr>
          <a:xfrm>
            <a:off x="8112925" y="3276379"/>
            <a:ext cx="1" cy="43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17" idx="1"/>
          </p:cNvCxnSpPr>
          <p:nvPr/>
        </p:nvCxnSpPr>
        <p:spPr>
          <a:xfrm flipH="1">
            <a:off x="3921597" y="3290758"/>
            <a:ext cx="11558" cy="894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18" idx="0"/>
          </p:cNvCxnSpPr>
          <p:nvPr/>
        </p:nvCxnSpPr>
        <p:spPr>
          <a:xfrm>
            <a:off x="6178701" y="3255428"/>
            <a:ext cx="8743" cy="134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3917023" y="3000778"/>
            <a:ext cx="7689221" cy="3075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525185" y="1584264"/>
            <a:ext cx="2123581" cy="1008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Echange PCPE – MDPH pour avis d’admissibilité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83070" y="1460513"/>
            <a:ext cx="3049500" cy="1304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Notification pour 1 année rétroactive à la date de l’admission et réponse des demandes de financement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893808" y="1462553"/>
            <a:ext cx="1966219" cy="1323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Renouvellement de la notification ou arrêt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2215" y="5538342"/>
            <a:ext cx="1252550" cy="957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Rejet possible si hors cadre</a:t>
            </a:r>
          </a:p>
        </p:txBody>
      </p:sp>
      <p:cxnSp>
        <p:nvCxnSpPr>
          <p:cNvPr id="54" name="Connecteur droit 53"/>
          <p:cNvCxnSpPr/>
          <p:nvPr/>
        </p:nvCxnSpPr>
        <p:spPr>
          <a:xfrm>
            <a:off x="6999237" y="2785663"/>
            <a:ext cx="13793" cy="271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629412" y="4414905"/>
            <a:ext cx="0" cy="1123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1583514" y="2800446"/>
            <a:ext cx="22730" cy="271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/>
          <p:cNvSpPr/>
          <p:nvPr/>
        </p:nvSpPr>
        <p:spPr>
          <a:xfrm>
            <a:off x="3535640" y="3219443"/>
            <a:ext cx="939831" cy="4997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3" name="Ellipse 82"/>
          <p:cNvSpPr/>
          <p:nvPr/>
        </p:nvSpPr>
        <p:spPr>
          <a:xfrm>
            <a:off x="5583070" y="3655290"/>
            <a:ext cx="1318786" cy="59748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 + 2 mois</a:t>
            </a:r>
          </a:p>
        </p:txBody>
      </p:sp>
      <p:sp>
        <p:nvSpPr>
          <p:cNvPr id="84" name="Ellipse 83"/>
          <p:cNvSpPr/>
          <p:nvPr/>
        </p:nvSpPr>
        <p:spPr>
          <a:xfrm>
            <a:off x="6348968" y="2632065"/>
            <a:ext cx="1328123" cy="59748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 + 5 mois</a:t>
            </a:r>
          </a:p>
        </p:txBody>
      </p:sp>
      <p:sp>
        <p:nvSpPr>
          <p:cNvPr id="85" name="Ellipse 84"/>
          <p:cNvSpPr/>
          <p:nvPr/>
        </p:nvSpPr>
        <p:spPr>
          <a:xfrm>
            <a:off x="7484793" y="3209896"/>
            <a:ext cx="1328123" cy="59748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 + 6 mois</a:t>
            </a:r>
          </a:p>
        </p:txBody>
      </p:sp>
      <p:sp>
        <p:nvSpPr>
          <p:cNvPr id="86" name="Ellipse 85"/>
          <p:cNvSpPr/>
          <p:nvPr/>
        </p:nvSpPr>
        <p:spPr>
          <a:xfrm rot="10800000" flipV="1">
            <a:off x="10846033" y="2546962"/>
            <a:ext cx="1328123" cy="59887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 + 12 mois</a:t>
            </a:r>
          </a:p>
        </p:txBody>
      </p:sp>
      <p:sp>
        <p:nvSpPr>
          <p:cNvPr id="87" name="Ellipse 86"/>
          <p:cNvSpPr/>
          <p:nvPr/>
        </p:nvSpPr>
        <p:spPr>
          <a:xfrm>
            <a:off x="9411712" y="3215396"/>
            <a:ext cx="1328123" cy="59748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 + 9 mois</a:t>
            </a:r>
          </a:p>
        </p:txBody>
      </p:sp>
    </p:spTree>
    <p:extLst>
      <p:ext uri="{BB962C8B-B14F-4D97-AF65-F5344CB8AC3E}">
        <p14:creationId xmlns:p14="http://schemas.microsoft.com/office/powerpoint/2010/main" val="6909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0" grpId="0" animBg="1"/>
      <p:bldP spid="50" grpId="0" animBg="1"/>
      <p:bldP spid="51" grpId="0" animBg="1"/>
      <p:bldP spid="52" grpId="0" animBg="1"/>
      <p:bldP spid="53" grpId="0" animBg="1"/>
      <p:bldP spid="79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660" y="4529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Partenaires sur le territoire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229140" y="1385892"/>
            <a:ext cx="9494520" cy="4745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Nombre de partenaires conventionnés </a:t>
            </a:r>
            <a:endParaRPr lang="fr-FR" sz="1600" dirty="0"/>
          </a:p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478928"/>
            <a:ext cx="2074333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914400" y="4612942"/>
            <a:ext cx="5181600" cy="756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24434"/>
              </p:ext>
            </p:extLst>
          </p:nvPr>
        </p:nvGraphicFramePr>
        <p:xfrm>
          <a:off x="445804" y="1856689"/>
          <a:ext cx="11061192" cy="445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872">
                  <a:extLst>
                    <a:ext uri="{9D8B030D-6E8A-4147-A177-3AD203B41FA5}">
                      <a16:colId xmlns:a16="http://schemas.microsoft.com/office/drawing/2014/main" val="3714791632"/>
                    </a:ext>
                  </a:extLst>
                </a:gridCol>
                <a:gridCol w="5227320">
                  <a:extLst>
                    <a:ext uri="{9D8B030D-6E8A-4147-A177-3AD203B41FA5}">
                      <a16:colId xmlns:a16="http://schemas.microsoft.com/office/drawing/2014/main" val="4260405062"/>
                    </a:ext>
                  </a:extLst>
                </a:gridCol>
              </a:tblGrid>
              <a:tr h="917044">
                <a:tc>
                  <a:txBody>
                    <a:bodyPr/>
                    <a:lstStyle/>
                    <a:p>
                      <a:pPr algn="ctr"/>
                      <a:r>
                        <a:rPr lang="fr-FR" sz="2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Réseau mutualisé avec les PCO 0-6 ans et 7-12 ans 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Réseau spécifique au PCPE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4655"/>
                  </a:ext>
                </a:extLst>
              </a:tr>
              <a:tr h="502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neuropsychologues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psychologues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7182"/>
                  </a:ext>
                </a:extLst>
              </a:tr>
              <a:tr h="502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</a:t>
                      </a:r>
                      <a:r>
                        <a:rPr lang="fr-FR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psychomotriciens.iennes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intervenants éducatifs à domicile 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(ES, ME, EJE, éducateurs sportifs, CESF, AMP)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42163"/>
                  </a:ext>
                </a:extLst>
              </a:tr>
              <a:tr h="1101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Ergothérapeutes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916598"/>
                  </a:ext>
                </a:extLst>
              </a:tr>
              <a:tr h="11013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</a:t>
                      </a:r>
                      <a:r>
                        <a:rPr lang="fr-FR" sz="2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multiples aves les ESMS du territoire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(immersion d’un jeune en présence de l’éducateur libéral, prêt de salles….)</a:t>
                      </a:r>
                      <a:endParaRPr lang="fr-FR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855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69" y="365125"/>
            <a:ext cx="276172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867" y="9564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Les lieux d’intervention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914400" y="4612942"/>
            <a:ext cx="5181600" cy="171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31598"/>
              </p:ext>
            </p:extLst>
          </p:nvPr>
        </p:nvGraphicFramePr>
        <p:xfrm>
          <a:off x="1133856" y="2821822"/>
          <a:ext cx="881062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447">
                  <a:extLst>
                    <a:ext uri="{9D8B030D-6E8A-4147-A177-3AD203B41FA5}">
                      <a16:colId xmlns:a16="http://schemas.microsoft.com/office/drawing/2014/main" val="734681117"/>
                    </a:ext>
                  </a:extLst>
                </a:gridCol>
                <a:gridCol w="1612578">
                  <a:extLst>
                    <a:ext uri="{9D8B030D-6E8A-4147-A177-3AD203B41FA5}">
                      <a16:colId xmlns:a16="http://schemas.microsoft.com/office/drawing/2014/main" val="300790100"/>
                    </a:ext>
                  </a:extLst>
                </a:gridCol>
                <a:gridCol w="1361600">
                  <a:extLst>
                    <a:ext uri="{9D8B030D-6E8A-4147-A177-3AD203B41FA5}">
                      <a16:colId xmlns:a16="http://schemas.microsoft.com/office/drawing/2014/main" val="2733925045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Les lieux d’intervention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02985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0154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435298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Domicile (maison, lieu</a:t>
                      </a:r>
                      <a:r>
                        <a:rPr lang="fr-FR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scolarisation, mission locale..)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146756"/>
                  </a:ext>
                </a:extLst>
              </a:tr>
            </a:tbl>
          </a:graphicData>
        </a:graphic>
      </p:graphicFrame>
      <p:pic>
        <p:nvPicPr>
          <p:cNvPr id="8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2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073" y="701741"/>
            <a:ext cx="276172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870" y="1164397"/>
            <a:ext cx="8565444" cy="1325563"/>
          </a:xfrm>
        </p:spPr>
        <p:txBody>
          <a:bodyPr>
            <a:normAutofit/>
          </a:bodyPr>
          <a:lstStyle/>
          <a:p>
            <a:pPr algn="r"/>
            <a:r>
              <a:rPr lang="fr-F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instances PCPE/MDPH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869446" y="2489961"/>
            <a:ext cx="5265569" cy="22715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Envoi des bilans de suivi PCPE</a:t>
            </a:r>
          </a:p>
          <a:p>
            <a:pPr marL="0" indent="0" algn="ctr">
              <a:buNone/>
            </a:pPr>
            <a:r>
              <a:rPr lang="fr-FR" dirty="0"/>
              <a:t>Etat des lieux de la situations et prestations en cours</a:t>
            </a:r>
          </a:p>
          <a:p>
            <a:pPr marL="0" indent="0" algn="ctr">
              <a:buNone/>
            </a:pPr>
            <a:r>
              <a:rPr lang="fr-FR" dirty="0"/>
              <a:t>Les coordinateurs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496050"/>
            <a:ext cx="8999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0" y="653320"/>
            <a:ext cx="2350288" cy="7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474858" y="2489960"/>
            <a:ext cx="5181600" cy="2269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Echange pour avis d’admissibilité informel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fr-FR" sz="3100" dirty="0">
                <a:solidFill>
                  <a:schemeClr val="dk1"/>
                </a:solidFill>
              </a:rPr>
              <a:t>Le Chef de service avec la chargée de mission RAPT de la MDPH</a:t>
            </a:r>
          </a:p>
          <a:p>
            <a:pPr marL="0" indent="0" algn="ctr">
              <a:buNone/>
            </a:pPr>
            <a:r>
              <a:rPr lang="fr-FR" sz="3100" dirty="0">
                <a:sym typeface="Wingdings" panose="05000000000000000000" pitchFamily="2" charset="2"/>
              </a:rPr>
              <a:t> </a:t>
            </a:r>
            <a:r>
              <a:rPr lang="fr-FR" sz="3100" dirty="0"/>
              <a:t>Toutes les semaines ou tous les 15 jours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314" y="776822"/>
            <a:ext cx="2758654" cy="6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harte graphique 2022">
      <a:dk1>
        <a:srgbClr val="595959"/>
      </a:dk1>
      <a:lt1>
        <a:sysClr val="window" lastClr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charte graphique 2022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2329</Words>
  <Application>Microsoft Office PowerPoint</Application>
  <PresentationFormat>Grand écran</PresentationFormat>
  <Paragraphs>345</Paragraphs>
  <Slides>29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DINRoundPro-Light</vt:lpstr>
      <vt:lpstr>Sassoon Infant Std</vt:lpstr>
      <vt:lpstr>Source Sans Pro</vt:lpstr>
      <vt:lpstr>StarSymbol</vt:lpstr>
      <vt:lpstr>Times New Roman</vt:lpstr>
      <vt:lpstr>Verdana</vt:lpstr>
      <vt:lpstr>Wingdings</vt:lpstr>
      <vt:lpstr>Thème Office</vt:lpstr>
      <vt:lpstr>1_Thème Office</vt:lpstr>
      <vt:lpstr>Présentation PowerPoint</vt:lpstr>
      <vt:lpstr>Présentation PowerPoint</vt:lpstr>
      <vt:lpstr>Présentation</vt:lpstr>
      <vt:lpstr>Présentation du pôle Ambulatoire de l’ADEI</vt:lpstr>
      <vt:lpstr>Présentation des PCPE</vt:lpstr>
      <vt:lpstr>           Procédure d’admission PCPE</vt:lpstr>
      <vt:lpstr>   Partenaires sur le territoire</vt:lpstr>
      <vt:lpstr>           Les lieux d’intervention</vt:lpstr>
      <vt:lpstr>Les instances PCPE/MDPH</vt:lpstr>
      <vt:lpstr>Le fonctionnement au sein du Dispositif Réponse Accompagnée pour Tous</vt:lpstr>
      <vt:lpstr>Quelques chiffres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PCPE traduit en langage SERAFIN PH (Services et Établissements: Réforme pour une Adéquation des FINancements aux parcours des Personnes Handicapées)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Galy Mathilde</dc:creator>
  <cp:lastModifiedBy>BLEMOU Lucien</cp:lastModifiedBy>
  <cp:revision>38</cp:revision>
  <dcterms:created xsi:type="dcterms:W3CDTF">2023-03-28T13:21:52Z</dcterms:created>
  <dcterms:modified xsi:type="dcterms:W3CDTF">2023-05-02T15:31:26Z</dcterms:modified>
</cp:coreProperties>
</file>