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Lst>
  <p:notesMasterIdLst>
    <p:notesMasterId r:id="rId26"/>
  </p:notesMasterIdLst>
  <p:sldIdLst>
    <p:sldId id="415" r:id="rId4"/>
    <p:sldId id="385" r:id="rId5"/>
    <p:sldId id="448" r:id="rId6"/>
    <p:sldId id="449" r:id="rId7"/>
    <p:sldId id="452" r:id="rId8"/>
    <p:sldId id="453" r:id="rId9"/>
    <p:sldId id="454" r:id="rId10"/>
    <p:sldId id="456" r:id="rId11"/>
    <p:sldId id="455" r:id="rId12"/>
    <p:sldId id="392" r:id="rId13"/>
    <p:sldId id="450" r:id="rId14"/>
    <p:sldId id="451" r:id="rId15"/>
    <p:sldId id="256" r:id="rId16"/>
    <p:sldId id="257" r:id="rId17"/>
    <p:sldId id="258" r:id="rId18"/>
    <p:sldId id="259" r:id="rId19"/>
    <p:sldId id="260" r:id="rId20"/>
    <p:sldId id="261" r:id="rId21"/>
    <p:sldId id="262" r:id="rId22"/>
    <p:sldId id="263" r:id="rId23"/>
    <p:sldId id="264" r:id="rId24"/>
    <p:sldId id="416" r:id="rId2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050948805015866E-2"/>
          <c:y val="5.3276779247681268E-2"/>
          <c:w val="0.93596715941842423"/>
          <c:h val="0.76028150107190795"/>
        </c:manualLayout>
      </c:layout>
      <c:barChart>
        <c:barDir val="col"/>
        <c:grouping val="stacked"/>
        <c:varyColors val="0"/>
        <c:ser>
          <c:idx val="0"/>
          <c:order val="0"/>
          <c:tx>
            <c:strRef>
              <c:f>Année!$A$2</c:f>
              <c:strCache>
                <c:ptCount val="1"/>
                <c:pt idx="0">
                  <c:v>N.C.</c:v>
                </c:pt>
              </c:strCache>
            </c:strRef>
          </c:tx>
          <c:spPr>
            <a:solidFill>
              <a:schemeClr val="accent1"/>
            </a:solidFill>
            <a:ln>
              <a:noFill/>
            </a:ln>
            <a:effectLst/>
          </c:spPr>
          <c:invertIfNegative val="0"/>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Année!$B$2:$R$2</c:f>
              <c:numCache>
                <c:formatCode>General</c:formatCode>
                <c:ptCount val="17"/>
                <c:pt idx="0">
                  <c:v>1</c:v>
                </c:pt>
              </c:numCache>
            </c:numRef>
          </c:val>
          <c:extLst>
            <c:ext xmlns:c16="http://schemas.microsoft.com/office/drawing/2014/chart" uri="{C3380CC4-5D6E-409C-BE32-E72D297353CC}">
              <c16:uniqueId val="{00000000-0BA9-4728-A227-20B783F1B41A}"/>
            </c:ext>
          </c:extLst>
        </c:ser>
        <c:ser>
          <c:idx val="1"/>
          <c:order val="1"/>
          <c:tx>
            <c:strRef>
              <c:f>Année!$A$3</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Année!$B$3:$R$3</c:f>
              <c:numCache>
                <c:formatCode>General</c:formatCode>
                <c:ptCount val="17"/>
                <c:pt idx="0">
                  <c:v>6</c:v>
                </c:pt>
                <c:pt idx="8">
                  <c:v>1</c:v>
                </c:pt>
                <c:pt idx="11" formatCode="0">
                  <c:v>1</c:v>
                </c:pt>
                <c:pt idx="13" formatCode="0">
                  <c:v>1</c:v>
                </c:pt>
                <c:pt idx="14">
                  <c:v>1</c:v>
                </c:pt>
                <c:pt idx="15">
                  <c:v>1</c:v>
                </c:pt>
              </c:numCache>
            </c:numRef>
          </c:val>
          <c:extLst>
            <c:ext xmlns:c16="http://schemas.microsoft.com/office/drawing/2014/chart" uri="{C3380CC4-5D6E-409C-BE32-E72D297353CC}">
              <c16:uniqueId val="{00000001-0BA9-4728-A227-20B783F1B41A}"/>
            </c:ext>
          </c:extLst>
        </c:ser>
        <c:ser>
          <c:idx val="2"/>
          <c:order val="2"/>
          <c:tx>
            <c:strRef>
              <c:f>Année!$A$4</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Année!$B$4:$R$4</c:f>
              <c:numCache>
                <c:formatCode>General</c:formatCode>
                <c:ptCount val="17"/>
                <c:pt idx="0">
                  <c:v>12</c:v>
                </c:pt>
                <c:pt idx="1">
                  <c:v>1</c:v>
                </c:pt>
                <c:pt idx="2" formatCode="0">
                  <c:v>3</c:v>
                </c:pt>
                <c:pt idx="4">
                  <c:v>4</c:v>
                </c:pt>
                <c:pt idx="5">
                  <c:v>7</c:v>
                </c:pt>
                <c:pt idx="7">
                  <c:v>1</c:v>
                </c:pt>
                <c:pt idx="8">
                  <c:v>5</c:v>
                </c:pt>
                <c:pt idx="9">
                  <c:v>1</c:v>
                </c:pt>
                <c:pt idx="11" formatCode="0">
                  <c:v>5</c:v>
                </c:pt>
                <c:pt idx="12">
                  <c:v>1</c:v>
                </c:pt>
                <c:pt idx="13" formatCode="0">
                  <c:v>5</c:v>
                </c:pt>
                <c:pt idx="14">
                  <c:v>2</c:v>
                </c:pt>
                <c:pt idx="15">
                  <c:v>4</c:v>
                </c:pt>
              </c:numCache>
            </c:numRef>
          </c:val>
          <c:extLst>
            <c:ext xmlns:c16="http://schemas.microsoft.com/office/drawing/2014/chart" uri="{C3380CC4-5D6E-409C-BE32-E72D297353CC}">
              <c16:uniqueId val="{00000002-0BA9-4728-A227-20B783F1B41A}"/>
            </c:ext>
          </c:extLst>
        </c:ser>
        <c:ser>
          <c:idx val="3"/>
          <c:order val="3"/>
          <c:tx>
            <c:strRef>
              <c:f>Année!$A$5</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Année!$B$5:$R$5</c:f>
              <c:numCache>
                <c:formatCode>General</c:formatCode>
                <c:ptCount val="17"/>
                <c:pt idx="0">
                  <c:v>17</c:v>
                </c:pt>
                <c:pt idx="2" formatCode="0">
                  <c:v>1</c:v>
                </c:pt>
                <c:pt idx="3">
                  <c:v>1</c:v>
                </c:pt>
                <c:pt idx="5">
                  <c:v>1</c:v>
                </c:pt>
                <c:pt idx="9">
                  <c:v>8</c:v>
                </c:pt>
                <c:pt idx="11" formatCode="0">
                  <c:v>7</c:v>
                </c:pt>
                <c:pt idx="12">
                  <c:v>1</c:v>
                </c:pt>
                <c:pt idx="13" formatCode="0">
                  <c:v>1</c:v>
                </c:pt>
                <c:pt idx="14">
                  <c:v>2</c:v>
                </c:pt>
                <c:pt idx="15">
                  <c:v>2</c:v>
                </c:pt>
              </c:numCache>
            </c:numRef>
          </c:val>
          <c:extLst>
            <c:ext xmlns:c16="http://schemas.microsoft.com/office/drawing/2014/chart" uri="{C3380CC4-5D6E-409C-BE32-E72D297353CC}">
              <c16:uniqueId val="{00000003-0BA9-4728-A227-20B783F1B41A}"/>
            </c:ext>
          </c:extLst>
        </c:ser>
        <c:ser>
          <c:idx val="4"/>
          <c:order val="4"/>
          <c:tx>
            <c:strRef>
              <c:f>Année!$A$6</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Année!$B$6:$R$6</c:f>
              <c:numCache>
                <c:formatCode>General</c:formatCode>
                <c:ptCount val="17"/>
                <c:pt idx="0">
                  <c:v>7</c:v>
                </c:pt>
                <c:pt idx="5">
                  <c:v>3</c:v>
                </c:pt>
                <c:pt idx="6">
                  <c:v>1</c:v>
                </c:pt>
                <c:pt idx="8">
                  <c:v>5</c:v>
                </c:pt>
                <c:pt idx="9">
                  <c:v>1</c:v>
                </c:pt>
                <c:pt idx="11" formatCode="0">
                  <c:v>10</c:v>
                </c:pt>
                <c:pt idx="13" formatCode="0">
                  <c:v>6</c:v>
                </c:pt>
                <c:pt idx="14">
                  <c:v>1</c:v>
                </c:pt>
                <c:pt idx="15">
                  <c:v>1</c:v>
                </c:pt>
                <c:pt idx="16">
                  <c:v>1</c:v>
                </c:pt>
              </c:numCache>
            </c:numRef>
          </c:val>
          <c:extLst>
            <c:ext xmlns:c16="http://schemas.microsoft.com/office/drawing/2014/chart" uri="{C3380CC4-5D6E-409C-BE32-E72D297353CC}">
              <c16:uniqueId val="{00000004-0BA9-4728-A227-20B783F1B41A}"/>
            </c:ext>
          </c:extLst>
        </c:ser>
        <c:ser>
          <c:idx val="5"/>
          <c:order val="5"/>
          <c:tx>
            <c:strRef>
              <c:f>Année!$A$7</c:f>
              <c:strCache>
                <c:ptCount val="1"/>
                <c:pt idx="0">
                  <c:v>2020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Année!$B$7:$R$7</c:f>
              <c:numCache>
                <c:formatCode>General</c:formatCode>
                <c:ptCount val="17"/>
                <c:pt idx="0">
                  <c:v>2</c:v>
                </c:pt>
                <c:pt idx="1">
                  <c:v>14</c:v>
                </c:pt>
                <c:pt idx="5">
                  <c:v>2</c:v>
                </c:pt>
                <c:pt idx="9">
                  <c:v>3</c:v>
                </c:pt>
                <c:pt idx="11" formatCode="0">
                  <c:v>2</c:v>
                </c:pt>
                <c:pt idx="13" formatCode="0">
                  <c:v>2</c:v>
                </c:pt>
                <c:pt idx="15">
                  <c:v>9</c:v>
                </c:pt>
              </c:numCache>
            </c:numRef>
          </c:val>
          <c:extLst>
            <c:ext xmlns:c16="http://schemas.microsoft.com/office/drawing/2014/chart" uri="{C3380CC4-5D6E-409C-BE32-E72D297353CC}">
              <c16:uniqueId val="{00000005-0BA9-4728-A227-20B783F1B41A}"/>
            </c:ext>
          </c:extLst>
        </c:ser>
        <c:ser>
          <c:idx val="6"/>
          <c:order val="6"/>
          <c:tx>
            <c:strRef>
              <c:f>Année!$A$8</c:f>
              <c:strCache>
                <c:ptCount val="1"/>
                <c:pt idx="0">
                  <c:v>2021</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Année!$B$8:$R$8</c:f>
              <c:numCache>
                <c:formatCode>General</c:formatCode>
                <c:ptCount val="17"/>
                <c:pt idx="0">
                  <c:v>7</c:v>
                </c:pt>
                <c:pt idx="1">
                  <c:v>4</c:v>
                </c:pt>
                <c:pt idx="3">
                  <c:v>1</c:v>
                </c:pt>
                <c:pt idx="13" formatCode="0">
                  <c:v>7</c:v>
                </c:pt>
                <c:pt idx="15">
                  <c:v>4</c:v>
                </c:pt>
              </c:numCache>
            </c:numRef>
          </c:val>
          <c:extLst>
            <c:ext xmlns:c16="http://schemas.microsoft.com/office/drawing/2014/chart" uri="{C3380CC4-5D6E-409C-BE32-E72D297353CC}">
              <c16:uniqueId val="{00000006-0BA9-4728-A227-20B783F1B41A}"/>
            </c:ext>
          </c:extLst>
        </c:ser>
        <c:ser>
          <c:idx val="7"/>
          <c:order val="7"/>
          <c:tx>
            <c:strRef>
              <c:f>Année!$A$9</c:f>
              <c:strCache>
                <c:ptCount val="1"/>
                <c:pt idx="0">
                  <c:v>2022</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Année!$B$9:$R$9</c:f>
              <c:numCache>
                <c:formatCode>General</c:formatCode>
                <c:ptCount val="17"/>
                <c:pt idx="0">
                  <c:v>5</c:v>
                </c:pt>
                <c:pt idx="1">
                  <c:v>1</c:v>
                </c:pt>
                <c:pt idx="3">
                  <c:v>1</c:v>
                </c:pt>
                <c:pt idx="10">
                  <c:v>1</c:v>
                </c:pt>
                <c:pt idx="13" formatCode="0">
                  <c:v>1</c:v>
                </c:pt>
                <c:pt idx="15">
                  <c:v>1</c:v>
                </c:pt>
              </c:numCache>
            </c:numRef>
          </c:val>
          <c:extLst>
            <c:ext xmlns:c16="http://schemas.microsoft.com/office/drawing/2014/chart" uri="{C3380CC4-5D6E-409C-BE32-E72D297353CC}">
              <c16:uniqueId val="{00000007-0BA9-4728-A227-20B783F1B41A}"/>
            </c:ext>
          </c:extLst>
        </c:ser>
        <c:dLbls>
          <c:showLegendKey val="0"/>
          <c:showVal val="0"/>
          <c:showCatName val="0"/>
          <c:showSerName val="0"/>
          <c:showPercent val="0"/>
          <c:showBubbleSize val="0"/>
        </c:dLbls>
        <c:gapWidth val="150"/>
        <c:overlap val="100"/>
        <c:axId val="315449728"/>
        <c:axId val="315451264"/>
      </c:barChart>
      <c:catAx>
        <c:axId val="31544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15451264"/>
        <c:crosses val="autoZero"/>
        <c:auto val="1"/>
        <c:lblAlgn val="ctr"/>
        <c:lblOffset val="100"/>
        <c:noMultiLvlLbl val="0"/>
      </c:catAx>
      <c:valAx>
        <c:axId val="31545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315449728"/>
        <c:crosses val="autoZero"/>
        <c:crossBetween val="between"/>
      </c:valAx>
      <c:spPr>
        <a:noFill/>
        <a:ln>
          <a:noFill/>
        </a:ln>
        <a:effectLst/>
      </c:spPr>
    </c:plotArea>
    <c:legend>
      <c:legendPos val="b"/>
      <c:layout>
        <c:manualLayout>
          <c:xMode val="edge"/>
          <c:yMode val="edge"/>
          <c:x val="0.20504052037424422"/>
          <c:y val="0.94354419780063081"/>
          <c:w val="0.58709588384785238"/>
          <c:h val="4.9126981398067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solidFill>
                  <a:sysClr val="windowText" lastClr="000000"/>
                </a:solidFill>
              </a:rPr>
              <a:t>Nombre</a:t>
            </a:r>
            <a:r>
              <a:rPr lang="fr-FR" baseline="0">
                <a:solidFill>
                  <a:sysClr val="windowText" lastClr="000000"/>
                </a:solidFill>
              </a:rPr>
              <a:t> moyen de PCPE par Département en </a:t>
            </a:r>
            <a:r>
              <a:rPr lang="fr-FR" sz="1400" b="0" i="0" u="none" strike="noStrike" kern="1200" spc="0" baseline="0">
                <a:solidFill>
                  <a:sysClr val="windowText" lastClr="000000"/>
                </a:solidFill>
                <a:latin typeface="+mn-lt"/>
                <a:ea typeface="+mn-ea"/>
                <a:cs typeface="+mn-cs"/>
              </a:rPr>
              <a:t>Région</a:t>
            </a:r>
            <a:endParaRPr lang="fr-FR">
              <a:solidFill>
                <a:sysClr val="windowText" lastClr="000000"/>
              </a:solidFill>
            </a:endParaRPr>
          </a:p>
        </c:rich>
      </c:tx>
      <c:overlay val="0"/>
      <c:spPr>
        <a:noFill/>
        <a:ln>
          <a:noFill/>
        </a:ln>
        <a:effectLst/>
      </c:spPr>
    </c:title>
    <c:autoTitleDeleted val="0"/>
    <c:plotArea>
      <c:layout>
        <c:manualLayout>
          <c:layoutTarget val="inner"/>
          <c:xMode val="edge"/>
          <c:yMode val="edge"/>
          <c:x val="4.7137192847923511E-2"/>
          <c:y val="0.12845042661555298"/>
          <c:w val="0.9330830827712796"/>
          <c:h val="0.68341550955941177"/>
        </c:manualLayout>
      </c:layout>
      <c:barChart>
        <c:barDir val="col"/>
        <c:grouping val="clustered"/>
        <c:varyColors val="0"/>
        <c:ser>
          <c:idx val="0"/>
          <c:order val="0"/>
          <c:tx>
            <c:strRef>
              <c:f>Feuil2!$A$2</c:f>
              <c:strCache>
                <c:ptCount val="1"/>
                <c:pt idx="0">
                  <c:v>ARA</c:v>
                </c:pt>
              </c:strCache>
            </c:strRef>
          </c:tx>
          <c:spPr>
            <a:solidFill>
              <a:schemeClr val="accent2"/>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B8C9-4035-B76B-12C3E38C61B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Feuil2!$B$2</c:f>
              <c:numCache>
                <c:formatCode>General</c:formatCode>
                <c:ptCount val="1"/>
                <c:pt idx="0">
                  <c:v>4.75</c:v>
                </c:pt>
              </c:numCache>
            </c:numRef>
          </c:val>
          <c:extLst>
            <c:ext xmlns:c16="http://schemas.microsoft.com/office/drawing/2014/chart" uri="{C3380CC4-5D6E-409C-BE32-E72D297353CC}">
              <c16:uniqueId val="{00000002-B8C9-4035-B76B-12C3E38C61BF}"/>
            </c:ext>
          </c:extLst>
        </c:ser>
        <c:ser>
          <c:idx val="12"/>
          <c:order val="12"/>
          <c:tx>
            <c:strRef>
              <c:f>Feuil2!$A$14</c:f>
              <c:strCache>
                <c:ptCount val="1"/>
                <c:pt idx="0">
                  <c:v>BFC</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Feuil2!$B$14</c:f>
              <c:numCache>
                <c:formatCode>General</c:formatCode>
                <c:ptCount val="1"/>
                <c:pt idx="0">
                  <c:v>2.5</c:v>
                </c:pt>
              </c:numCache>
            </c:numRef>
          </c:val>
          <c:extLst>
            <c:ext xmlns:c16="http://schemas.microsoft.com/office/drawing/2014/chart" uri="{C3380CC4-5D6E-409C-BE32-E72D297353CC}">
              <c16:uniqueId val="{00000003-B8C9-4035-B76B-12C3E38C61BF}"/>
            </c:ext>
          </c:extLst>
        </c:ser>
        <c:ser>
          <c:idx val="20"/>
          <c:order val="20"/>
          <c:tx>
            <c:strRef>
              <c:f>Feuil2!$A$22</c:f>
              <c:strCache>
                <c:ptCount val="1"/>
                <c:pt idx="0">
                  <c:v>BZH</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Feuil2!$B$22</c:f>
              <c:numCache>
                <c:formatCode>General</c:formatCode>
                <c:ptCount val="1"/>
                <c:pt idx="0">
                  <c:v>1</c:v>
                </c:pt>
              </c:numCache>
            </c:numRef>
          </c:val>
          <c:extLst>
            <c:ext xmlns:c16="http://schemas.microsoft.com/office/drawing/2014/chart" uri="{C3380CC4-5D6E-409C-BE32-E72D297353CC}">
              <c16:uniqueId val="{00000004-B8C9-4035-B76B-12C3E38C61BF}"/>
            </c:ext>
          </c:extLst>
        </c:ser>
        <c:ser>
          <c:idx val="24"/>
          <c:order val="24"/>
          <c:tx>
            <c:strRef>
              <c:f>Feuil2!$A$26</c:f>
              <c:strCache>
                <c:ptCount val="1"/>
                <c:pt idx="0">
                  <c:v>CVL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Feuil2!$B$26</c:f>
              <c:numCache>
                <c:formatCode>General</c:formatCode>
                <c:ptCount val="1"/>
                <c:pt idx="0">
                  <c:v>0.6</c:v>
                </c:pt>
              </c:numCache>
            </c:numRef>
          </c:val>
          <c:extLst>
            <c:ext xmlns:c16="http://schemas.microsoft.com/office/drawing/2014/chart" uri="{C3380CC4-5D6E-409C-BE32-E72D297353CC}">
              <c16:uniqueId val="{00000005-B8C9-4035-B76B-12C3E38C61BF}"/>
            </c:ext>
          </c:extLst>
        </c:ser>
        <c:ser>
          <c:idx val="30"/>
          <c:order val="30"/>
          <c:tx>
            <c:strRef>
              <c:f>Feuil2!$A$32</c:f>
              <c:strCache>
                <c:ptCount val="1"/>
                <c:pt idx="0">
                  <c:v>Corse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Feuil2!$B$32</c:f>
              <c:numCache>
                <c:formatCode>General</c:formatCode>
                <c:ptCount val="1"/>
                <c:pt idx="0">
                  <c:v>1.5</c:v>
                </c:pt>
              </c:numCache>
            </c:numRef>
          </c:val>
          <c:extLst>
            <c:ext xmlns:c16="http://schemas.microsoft.com/office/drawing/2014/chart" uri="{C3380CC4-5D6E-409C-BE32-E72D297353CC}">
              <c16:uniqueId val="{00000006-B8C9-4035-B76B-12C3E38C61BF}"/>
            </c:ext>
          </c:extLst>
        </c:ser>
        <c:ser>
          <c:idx val="32"/>
          <c:order val="32"/>
          <c:tx>
            <c:strRef>
              <c:f>Feuil2!$A$34</c:f>
              <c:strCache>
                <c:ptCount val="1"/>
                <c:pt idx="0">
                  <c:v>G.E.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Feuil2!$B$34</c:f>
              <c:numCache>
                <c:formatCode>General</c:formatCode>
                <c:ptCount val="1"/>
                <c:pt idx="0">
                  <c:v>1.3</c:v>
                </c:pt>
              </c:numCache>
            </c:numRef>
          </c:val>
          <c:extLst>
            <c:ext xmlns:c16="http://schemas.microsoft.com/office/drawing/2014/chart" uri="{C3380CC4-5D6E-409C-BE32-E72D297353CC}">
              <c16:uniqueId val="{00000007-B8C9-4035-B76B-12C3E38C61BF}"/>
            </c:ext>
          </c:extLst>
        </c:ser>
        <c:ser>
          <c:idx val="42"/>
          <c:order val="42"/>
          <c:tx>
            <c:strRef>
              <c:f>Feuil2!$A$44</c:f>
              <c:strCache>
                <c:ptCount val="1"/>
                <c:pt idx="0">
                  <c:v>Guadeloupe</c:v>
                </c:pt>
              </c:strCache>
            </c:strRef>
          </c:tx>
          <c:spPr>
            <a:solidFill>
              <a:schemeClr val="accent1">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Feuil2!$B$44</c:f>
              <c:numCache>
                <c:formatCode>General</c:formatCode>
                <c:ptCount val="1"/>
                <c:pt idx="0">
                  <c:v>1</c:v>
                </c:pt>
              </c:numCache>
            </c:numRef>
          </c:val>
          <c:extLst>
            <c:ext xmlns:c16="http://schemas.microsoft.com/office/drawing/2014/chart" uri="{C3380CC4-5D6E-409C-BE32-E72D297353CC}">
              <c16:uniqueId val="{00000008-B8C9-4035-B76B-12C3E38C61BF}"/>
            </c:ext>
          </c:extLst>
        </c:ser>
        <c:ser>
          <c:idx val="43"/>
          <c:order val="43"/>
          <c:tx>
            <c:strRef>
              <c:f>Feuil2!$A$45</c:f>
              <c:strCache>
                <c:ptCount val="1"/>
                <c:pt idx="0">
                  <c:v>Guyane</c:v>
                </c:pt>
              </c:strCache>
            </c:strRef>
          </c:tx>
          <c:spPr>
            <a:solidFill>
              <a:schemeClr val="accent2">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Feuil2!$B$45</c:f>
              <c:numCache>
                <c:formatCode>General</c:formatCode>
                <c:ptCount val="1"/>
                <c:pt idx="0">
                  <c:v>1</c:v>
                </c:pt>
              </c:numCache>
            </c:numRef>
          </c:val>
          <c:extLst>
            <c:ext xmlns:c16="http://schemas.microsoft.com/office/drawing/2014/chart" uri="{C3380CC4-5D6E-409C-BE32-E72D297353CC}">
              <c16:uniqueId val="{00000009-B8C9-4035-B76B-12C3E38C61BF}"/>
            </c:ext>
          </c:extLst>
        </c:ser>
        <c:ser>
          <c:idx val="44"/>
          <c:order val="44"/>
          <c:tx>
            <c:strRef>
              <c:f>Feuil2!$A$46</c:f>
              <c:strCache>
                <c:ptCount val="1"/>
                <c:pt idx="0">
                  <c:v>H.D.F.</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Feuil2!$B$46</c:f>
              <c:numCache>
                <c:formatCode>0.00</c:formatCode>
                <c:ptCount val="1"/>
                <c:pt idx="0">
                  <c:v>2.2000000000000002</c:v>
                </c:pt>
              </c:numCache>
            </c:numRef>
          </c:val>
          <c:extLst>
            <c:ext xmlns:c16="http://schemas.microsoft.com/office/drawing/2014/chart" uri="{C3380CC4-5D6E-409C-BE32-E72D297353CC}">
              <c16:uniqueId val="{0000000A-B8C9-4035-B76B-12C3E38C61BF}"/>
            </c:ext>
          </c:extLst>
        </c:ser>
        <c:ser>
          <c:idx val="49"/>
          <c:order val="49"/>
          <c:tx>
            <c:strRef>
              <c:f>Feuil2!$A$51</c:f>
              <c:strCache>
                <c:ptCount val="1"/>
                <c:pt idx="0">
                  <c:v>IDF</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Feuil2!$B$51</c:f>
              <c:numCache>
                <c:formatCode>General</c:formatCode>
                <c:ptCount val="1"/>
                <c:pt idx="0">
                  <c:v>1.6</c:v>
                </c:pt>
              </c:numCache>
            </c:numRef>
          </c:val>
          <c:extLst>
            <c:ext xmlns:c16="http://schemas.microsoft.com/office/drawing/2014/chart" uri="{C3380CC4-5D6E-409C-BE32-E72D297353CC}">
              <c16:uniqueId val="{0000000B-B8C9-4035-B76B-12C3E38C61BF}"/>
            </c:ext>
          </c:extLst>
        </c:ser>
        <c:ser>
          <c:idx val="57"/>
          <c:order val="57"/>
          <c:tx>
            <c:strRef>
              <c:f>Feuil2!$A$59</c:f>
              <c:strCache>
                <c:ptCount val="1"/>
                <c:pt idx="0">
                  <c:v>Mayotte</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Feuil2!$B$59</c:f>
              <c:numCache>
                <c:formatCode>General</c:formatCode>
                <c:ptCount val="1"/>
                <c:pt idx="0">
                  <c:v>1</c:v>
                </c:pt>
              </c:numCache>
            </c:numRef>
          </c:val>
          <c:extLst>
            <c:ext xmlns:c16="http://schemas.microsoft.com/office/drawing/2014/chart" uri="{C3380CC4-5D6E-409C-BE32-E72D297353CC}">
              <c16:uniqueId val="{0000000C-B8C9-4035-B76B-12C3E38C61BF}"/>
            </c:ext>
          </c:extLst>
        </c:ser>
        <c:ser>
          <c:idx val="58"/>
          <c:order val="58"/>
          <c:tx>
            <c:strRef>
              <c:f>Feuil2!$A$60</c:f>
              <c:strCache>
                <c:ptCount val="1"/>
                <c:pt idx="0">
                  <c:v>NORMANDIE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Feuil2!$B$60</c:f>
              <c:numCache>
                <c:formatCode>General</c:formatCode>
                <c:ptCount val="1"/>
                <c:pt idx="0">
                  <c:v>0.4</c:v>
                </c:pt>
              </c:numCache>
            </c:numRef>
          </c:val>
          <c:extLst>
            <c:ext xmlns:c16="http://schemas.microsoft.com/office/drawing/2014/chart" uri="{C3380CC4-5D6E-409C-BE32-E72D297353CC}">
              <c16:uniqueId val="{0000000D-B8C9-4035-B76B-12C3E38C61BF}"/>
            </c:ext>
          </c:extLst>
        </c:ser>
        <c:ser>
          <c:idx val="63"/>
          <c:order val="63"/>
          <c:tx>
            <c:strRef>
              <c:f>Feuil2!$A$65</c:f>
              <c:strCache>
                <c:ptCount val="1"/>
                <c:pt idx="0">
                  <c:v>N.A.</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Feuil2!$B$65</c:f>
              <c:numCache>
                <c:formatCode>General</c:formatCode>
                <c:ptCount val="1"/>
                <c:pt idx="0">
                  <c:v>2.1</c:v>
                </c:pt>
              </c:numCache>
            </c:numRef>
          </c:val>
          <c:extLst>
            <c:ext xmlns:c16="http://schemas.microsoft.com/office/drawing/2014/chart" uri="{C3380CC4-5D6E-409C-BE32-E72D297353CC}">
              <c16:uniqueId val="{0000000E-B8C9-4035-B76B-12C3E38C61BF}"/>
            </c:ext>
          </c:extLst>
        </c:ser>
        <c:ser>
          <c:idx val="75"/>
          <c:order val="75"/>
          <c:tx>
            <c:strRef>
              <c:f>Feuil2!$A$77</c:f>
              <c:strCache>
                <c:ptCount val="1"/>
                <c:pt idx="0">
                  <c:v>Occitanie</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Feuil2!$B$77</c:f>
              <c:numCache>
                <c:formatCode>General</c:formatCode>
                <c:ptCount val="1"/>
                <c:pt idx="0">
                  <c:v>1.8</c:v>
                </c:pt>
              </c:numCache>
            </c:numRef>
          </c:val>
          <c:extLst>
            <c:ext xmlns:c16="http://schemas.microsoft.com/office/drawing/2014/chart" uri="{C3380CC4-5D6E-409C-BE32-E72D297353CC}">
              <c16:uniqueId val="{0000000F-B8C9-4035-B76B-12C3E38C61BF}"/>
            </c:ext>
          </c:extLst>
        </c:ser>
        <c:ser>
          <c:idx val="88"/>
          <c:order val="88"/>
          <c:tx>
            <c:strRef>
              <c:f>Feuil2!$A$90</c:f>
              <c:strCache>
                <c:ptCount val="1"/>
                <c:pt idx="0">
                  <c:v>PACA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Feuil2!$B$90</c:f>
              <c:numCache>
                <c:formatCode>General</c:formatCode>
                <c:ptCount val="1"/>
                <c:pt idx="0">
                  <c:v>1</c:v>
                </c:pt>
              </c:numCache>
            </c:numRef>
          </c:val>
          <c:extLst>
            <c:ext xmlns:c16="http://schemas.microsoft.com/office/drawing/2014/chart" uri="{C3380CC4-5D6E-409C-BE32-E72D297353CC}">
              <c16:uniqueId val="{00000010-B8C9-4035-B76B-12C3E38C61BF}"/>
            </c:ext>
          </c:extLst>
        </c:ser>
        <c:ser>
          <c:idx val="94"/>
          <c:order val="94"/>
          <c:tx>
            <c:strRef>
              <c:f>Feuil2!$A$96</c:f>
              <c:strCache>
                <c:ptCount val="1"/>
                <c:pt idx="0">
                  <c:v>PdL</c:v>
                </c:pt>
              </c:strCache>
            </c:strRef>
          </c:tx>
          <c:spPr>
            <a:solidFill>
              <a:schemeClr val="accent5">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Feuil2!$B$96</c:f>
              <c:numCache>
                <c:formatCode>General</c:formatCode>
                <c:ptCount val="1"/>
                <c:pt idx="0">
                  <c:v>4.4000000000000004</c:v>
                </c:pt>
              </c:numCache>
            </c:numRef>
          </c:val>
          <c:extLst>
            <c:ext xmlns:c16="http://schemas.microsoft.com/office/drawing/2014/chart" uri="{C3380CC4-5D6E-409C-BE32-E72D297353CC}">
              <c16:uniqueId val="{00000011-B8C9-4035-B76B-12C3E38C61BF}"/>
            </c:ext>
          </c:extLst>
        </c:ser>
        <c:ser>
          <c:idx val="99"/>
          <c:order val="99"/>
          <c:tx>
            <c:strRef>
              <c:f>Feuil2!$A$101</c:f>
              <c:strCache>
                <c:ptCount val="1"/>
                <c:pt idx="0">
                  <c:v>Réunion </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Feuil2!$B$101</c:f>
              <c:numCache>
                <c:formatCode>General</c:formatCode>
                <c:ptCount val="1"/>
                <c:pt idx="0">
                  <c:v>1</c:v>
                </c:pt>
              </c:numCache>
            </c:numRef>
          </c:val>
          <c:extLst>
            <c:ext xmlns:c16="http://schemas.microsoft.com/office/drawing/2014/chart" uri="{C3380CC4-5D6E-409C-BE32-E72D297353CC}">
              <c16:uniqueId val="{00000012-B8C9-4035-B76B-12C3E38C61BF}"/>
            </c:ext>
          </c:extLst>
        </c:ser>
        <c:ser>
          <c:idx val="100"/>
          <c:order val="100"/>
          <c:tx>
            <c:strRef>
              <c:f>Feuil2!$A$102</c:f>
              <c:strCache>
                <c:ptCount val="1"/>
                <c:pt idx="0">
                  <c:v>National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Feuil2!$B$102</c:f>
              <c:numCache>
                <c:formatCode>General</c:formatCode>
                <c:ptCount val="1"/>
                <c:pt idx="0">
                  <c:v>2.04</c:v>
                </c:pt>
              </c:numCache>
            </c:numRef>
          </c:val>
          <c:extLst>
            <c:ext xmlns:c16="http://schemas.microsoft.com/office/drawing/2014/chart" uri="{C3380CC4-5D6E-409C-BE32-E72D297353CC}">
              <c16:uniqueId val="{00000013-B8C9-4035-B76B-12C3E38C61BF}"/>
            </c:ext>
          </c:extLst>
        </c:ser>
        <c:dLbls>
          <c:showLegendKey val="0"/>
          <c:showVal val="0"/>
          <c:showCatName val="0"/>
          <c:showSerName val="0"/>
          <c:showPercent val="0"/>
          <c:showBubbleSize val="0"/>
        </c:dLbls>
        <c:gapWidth val="219"/>
        <c:overlap val="-27"/>
        <c:axId val="315996800"/>
        <c:axId val="316002688"/>
        <c:extLst>
          <c:ext xmlns:c15="http://schemas.microsoft.com/office/drawing/2012/chart" uri="{02D57815-91ED-43cb-92C2-25804820EDAC}">
            <c15:filteredBarSeries>
              <c15:ser>
                <c:idx val="1"/>
                <c:order val="1"/>
                <c:tx>
                  <c:strRef>
                    <c:extLst>
                      <c:ext uri="{02D57815-91ED-43cb-92C2-25804820EDAC}">
                        <c15:formulaRef>
                          <c15:sqref>Feuil2!$A$3</c15:sqref>
                        </c15:formulaRef>
                      </c:ext>
                    </c:extLst>
                    <c:strCache>
                      <c:ptCount val="1"/>
                    </c:strCache>
                  </c:strRef>
                </c:tx>
                <c:spPr>
                  <a:solidFill>
                    <a:schemeClr val="accent2"/>
                  </a:solidFill>
                  <a:ln>
                    <a:noFill/>
                  </a:ln>
                  <a:effectLst/>
                </c:spPr>
                <c:invertIfNegative val="0"/>
                <c:cat>
                  <c:strRef>
                    <c:extLst>
                      <c:ext uri="{02D57815-91ED-43cb-92C2-25804820EDAC}">
                        <c15:formulaRef>
                          <c15:sqref>Feuil2!$B$1</c15:sqref>
                        </c15:formulaRef>
                      </c:ext>
                    </c:extLst>
                    <c:strCache>
                      <c:ptCount val="1"/>
                      <c:pt idx="0">
                        <c:v>Moyenne par Région</c:v>
                      </c:pt>
                    </c:strCache>
                  </c:strRef>
                </c:cat>
                <c:val>
                  <c:numRef>
                    <c:extLst>
                      <c:ext uri="{02D57815-91ED-43cb-92C2-25804820EDAC}">
                        <c15:formulaRef>
                          <c15:sqref>Feuil2!$B$3</c15:sqref>
                        </c15:formulaRef>
                      </c:ext>
                    </c:extLst>
                    <c:numCache>
                      <c:formatCode>General</c:formatCode>
                      <c:ptCount val="1"/>
                    </c:numCache>
                  </c:numRef>
                </c:val>
                <c:extLst>
                  <c:ext xmlns:c16="http://schemas.microsoft.com/office/drawing/2014/chart" uri="{C3380CC4-5D6E-409C-BE32-E72D297353CC}">
                    <c16:uniqueId val="{00000014-B8C9-4035-B76B-12C3E38C61B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Feuil2!$A$4</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5-B8C9-4035-B76B-12C3E38C61B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Feuil2!$A$5</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6-B8C9-4035-B76B-12C3E38C61B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Feuil2!$A$6</c15:sqref>
                        </c15:formulaRef>
                      </c:ext>
                    </c:extLst>
                    <c:strCache>
                      <c:ptCount val="1"/>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7-B8C9-4035-B76B-12C3E38C61B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Feuil2!$A$7</c15:sqref>
                        </c15:formulaRef>
                      </c:ext>
                    </c:extLst>
                    <c:strCache>
                      <c:ptCount val="1"/>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8-B8C9-4035-B76B-12C3E38C61B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Feuil2!$A$8</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9-B8C9-4035-B76B-12C3E38C61B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Feuil2!$A$9</c15:sqref>
                        </c15:formulaRef>
                      </c:ext>
                    </c:extLst>
                    <c:strCache>
                      <c:ptCount val="1"/>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A-B8C9-4035-B76B-12C3E38C61B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Feuil2!$A$10</c15:sqref>
                        </c15:formulaRef>
                      </c:ext>
                    </c:extLst>
                    <c:strCache>
                      <c:ptCount val="1"/>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B-B8C9-4035-B76B-12C3E38C61BF}"/>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Feuil2!$A$11</c15:sqref>
                        </c15:formulaRef>
                      </c:ext>
                    </c:extLst>
                    <c:strCache>
                      <c:ptCount val="1"/>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C-B8C9-4035-B76B-12C3E38C61BF}"/>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Feuil2!$A$12</c15:sqref>
                        </c15:formulaRef>
                      </c:ext>
                    </c:extLst>
                    <c:strCache>
                      <c:ptCount val="1"/>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D-B8C9-4035-B76B-12C3E38C61BF}"/>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Feuil2!$A$13</c15:sqref>
                        </c15:formulaRef>
                      </c:ext>
                    </c:extLst>
                    <c:strCache>
                      <c:ptCount val="1"/>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E-B8C9-4035-B76B-12C3E38C61BF}"/>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Feuil2!$A$15</c15:sqref>
                        </c15:formulaRef>
                      </c:ext>
                    </c:extLst>
                    <c:strCache>
                      <c:ptCount val="1"/>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F-B8C9-4035-B76B-12C3E38C61BF}"/>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Feuil2!$A$16</c15:sqref>
                        </c15:formulaRef>
                      </c:ext>
                    </c:extLst>
                    <c:strCache>
                      <c:ptCount val="1"/>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0-B8C9-4035-B76B-12C3E38C61BF}"/>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Feuil2!$A$17</c15:sqref>
                        </c15:formulaRef>
                      </c:ext>
                    </c:extLst>
                    <c:strCache>
                      <c:ptCount val="1"/>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1-B8C9-4035-B76B-12C3E38C61BF}"/>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Feuil2!$A$18</c15:sqref>
                        </c15:formulaRef>
                      </c:ext>
                    </c:extLst>
                    <c:strCache>
                      <c:ptCount val="1"/>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2-B8C9-4035-B76B-12C3E38C61BF}"/>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Feuil2!$A$19</c15:sqref>
                        </c15:formulaRef>
                      </c:ext>
                    </c:extLst>
                    <c:strCache>
                      <c:ptCount val="1"/>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3-B8C9-4035-B76B-12C3E38C61BF}"/>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Feuil2!$A$20</c15:sqref>
                        </c15:formulaRef>
                      </c:ext>
                    </c:extLst>
                    <c:strCache>
                      <c:ptCount val="1"/>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4-B8C9-4035-B76B-12C3E38C61BF}"/>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Feuil2!$A$21</c15:sqref>
                        </c15:formulaRef>
                      </c:ext>
                    </c:extLst>
                    <c:strCache>
                      <c:ptCount val="1"/>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5-B8C9-4035-B76B-12C3E38C61BF}"/>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Feuil2!$A$23</c15:sqref>
                        </c15:formulaRef>
                      </c:ext>
                    </c:extLst>
                    <c:strCache>
                      <c:ptCount val="1"/>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6-B8C9-4035-B76B-12C3E38C61BF}"/>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Feuil2!$A$24</c15:sqref>
                        </c15:formulaRef>
                      </c:ext>
                    </c:extLst>
                    <c:strCache>
                      <c:ptCount val="1"/>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7-B8C9-4035-B76B-12C3E38C61BF}"/>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Feuil2!$A$25</c15:sqref>
                        </c15:formulaRef>
                      </c:ext>
                    </c:extLst>
                    <c:strCache>
                      <c:ptCount val="1"/>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8-B8C9-4035-B76B-12C3E38C61BF}"/>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Feuil2!$A$27</c15:sqref>
                        </c15:formulaRef>
                      </c:ext>
                    </c:extLst>
                    <c:strCache>
                      <c:ptCount val="1"/>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9-B8C9-4035-B76B-12C3E38C61BF}"/>
                  </c:ext>
                </c:extLst>
              </c15:ser>
            </c15:filteredBarSeries>
            <c15:filteredBarSeries>
              <c15:ser>
                <c:idx val="26"/>
                <c:order val="26"/>
                <c:tx>
                  <c:strRef>
                    <c:extLst xmlns:c15="http://schemas.microsoft.com/office/drawing/2012/chart">
                      <c:ext xmlns:c15="http://schemas.microsoft.com/office/drawing/2012/chart" uri="{02D57815-91ED-43cb-92C2-25804820EDAC}">
                        <c15:formulaRef>
                          <c15:sqref>Feuil2!$A$28</c15:sqref>
                        </c15:formulaRef>
                      </c:ext>
                    </c:extLst>
                    <c:strCache>
                      <c:ptCount val="1"/>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A-B8C9-4035-B76B-12C3E38C61BF}"/>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Feuil2!$A$29</c15:sqref>
                        </c15:formulaRef>
                      </c:ext>
                    </c:extLst>
                    <c:strCache>
                      <c:ptCount val="1"/>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B-B8C9-4035-B76B-12C3E38C61BF}"/>
                  </c:ext>
                </c:extLst>
              </c15:ser>
            </c15:filteredBarSeries>
            <c15:filteredBarSeries>
              <c15:ser>
                <c:idx val="28"/>
                <c:order val="28"/>
                <c:tx>
                  <c:strRef>
                    <c:extLst xmlns:c15="http://schemas.microsoft.com/office/drawing/2012/chart">
                      <c:ext xmlns:c15="http://schemas.microsoft.com/office/drawing/2012/chart" uri="{02D57815-91ED-43cb-92C2-25804820EDAC}">
                        <c15:formulaRef>
                          <c15:sqref>Feuil2!$A$30</c15:sqref>
                        </c15:formulaRef>
                      </c:ext>
                    </c:extLst>
                    <c:strCache>
                      <c:ptCount val="1"/>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C-B8C9-4035-B76B-12C3E38C61BF}"/>
                  </c:ext>
                </c:extLst>
              </c15:ser>
            </c15:filteredBarSeries>
            <c15:filteredBarSeries>
              <c15:ser>
                <c:idx val="29"/>
                <c:order val="29"/>
                <c:tx>
                  <c:strRef>
                    <c:extLst xmlns:c15="http://schemas.microsoft.com/office/drawing/2012/chart">
                      <c:ext xmlns:c15="http://schemas.microsoft.com/office/drawing/2012/chart" uri="{02D57815-91ED-43cb-92C2-25804820EDAC}">
                        <c15:formulaRef>
                          <c15:sqref>Feuil2!$A$31</c15:sqref>
                        </c15:formulaRef>
                      </c:ext>
                    </c:extLst>
                    <c:strCache>
                      <c:ptCount val="1"/>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D-B8C9-4035-B76B-12C3E38C61BF}"/>
                  </c:ext>
                </c:extLst>
              </c15:ser>
            </c15:filteredBarSeries>
            <c15:filteredBarSeries>
              <c15:ser>
                <c:idx val="31"/>
                <c:order val="31"/>
                <c:tx>
                  <c:strRef>
                    <c:extLst xmlns:c15="http://schemas.microsoft.com/office/drawing/2012/chart">
                      <c:ext xmlns:c15="http://schemas.microsoft.com/office/drawing/2012/chart" uri="{02D57815-91ED-43cb-92C2-25804820EDAC}">
                        <c15:formulaRef>
                          <c15:sqref>Feuil2!$A$33</c15:sqref>
                        </c15:formulaRef>
                      </c:ext>
                    </c:extLst>
                    <c:strCache>
                      <c:ptCount val="1"/>
                    </c:strCache>
                  </c:strRef>
                </c:tx>
                <c:spPr>
                  <a:solidFill>
                    <a:schemeClr val="accent2">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E-B8C9-4035-B76B-12C3E38C61BF}"/>
                  </c:ext>
                </c:extLst>
              </c15:ser>
            </c15:filteredBarSeries>
            <c15:filteredBarSeries>
              <c15:ser>
                <c:idx val="33"/>
                <c:order val="33"/>
                <c:tx>
                  <c:strRef>
                    <c:extLst xmlns:c15="http://schemas.microsoft.com/office/drawing/2012/chart">
                      <c:ext xmlns:c15="http://schemas.microsoft.com/office/drawing/2012/chart" uri="{02D57815-91ED-43cb-92C2-25804820EDAC}">
                        <c15:formulaRef>
                          <c15:sqref>Feuil2!$A$35</c15:sqref>
                        </c15:formulaRef>
                      </c:ext>
                    </c:extLst>
                    <c:strCache>
                      <c:ptCount val="1"/>
                    </c:strCache>
                  </c:strRef>
                </c:tx>
                <c:spPr>
                  <a:solidFill>
                    <a:schemeClr val="accent4">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F-B8C9-4035-B76B-12C3E38C61BF}"/>
                  </c:ext>
                </c:extLst>
              </c15:ser>
            </c15:filteredBarSeries>
            <c15:filteredBarSeries>
              <c15:ser>
                <c:idx val="34"/>
                <c:order val="34"/>
                <c:tx>
                  <c:strRef>
                    <c:extLst xmlns:c15="http://schemas.microsoft.com/office/drawing/2012/chart">
                      <c:ext xmlns:c15="http://schemas.microsoft.com/office/drawing/2012/chart" uri="{02D57815-91ED-43cb-92C2-25804820EDAC}">
                        <c15:formulaRef>
                          <c15:sqref>Feuil2!$A$36</c15:sqref>
                        </c15:formulaRef>
                      </c:ext>
                    </c:extLst>
                    <c:strCache>
                      <c:ptCount val="1"/>
                    </c:strCache>
                  </c:strRef>
                </c:tx>
                <c:spPr>
                  <a:solidFill>
                    <a:schemeClr val="accent5">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0-B8C9-4035-B76B-12C3E38C61BF}"/>
                  </c:ext>
                </c:extLst>
              </c15:ser>
            </c15:filteredBarSeries>
            <c15:filteredBarSeries>
              <c15:ser>
                <c:idx val="35"/>
                <c:order val="35"/>
                <c:tx>
                  <c:strRef>
                    <c:extLst xmlns:c15="http://schemas.microsoft.com/office/drawing/2012/chart">
                      <c:ext xmlns:c15="http://schemas.microsoft.com/office/drawing/2012/chart" uri="{02D57815-91ED-43cb-92C2-25804820EDAC}">
                        <c15:formulaRef>
                          <c15:sqref>Feuil2!$A$37</c15:sqref>
                        </c15:formulaRef>
                      </c:ext>
                    </c:extLst>
                    <c:strCache>
                      <c:ptCount val="1"/>
                    </c:strCache>
                  </c:strRef>
                </c:tx>
                <c:spPr>
                  <a:solidFill>
                    <a:schemeClr val="accent6">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1-B8C9-4035-B76B-12C3E38C61BF}"/>
                  </c:ext>
                </c:extLst>
              </c15:ser>
            </c15:filteredBarSeries>
            <c15:filteredBarSeries>
              <c15:ser>
                <c:idx val="36"/>
                <c:order val="36"/>
                <c:tx>
                  <c:strRef>
                    <c:extLst xmlns:c15="http://schemas.microsoft.com/office/drawing/2012/chart">
                      <c:ext xmlns:c15="http://schemas.microsoft.com/office/drawing/2012/chart" uri="{02D57815-91ED-43cb-92C2-25804820EDAC}">
                        <c15:formulaRef>
                          <c15:sqref>Feuil2!$A$38</c15:sqref>
                        </c15:formulaRef>
                      </c:ext>
                    </c:extLst>
                    <c:strCache>
                      <c:ptCount val="1"/>
                    </c:strCache>
                  </c:strRef>
                </c:tx>
                <c:spPr>
                  <a:solidFill>
                    <a:schemeClr val="accent1">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2-B8C9-4035-B76B-12C3E38C61BF}"/>
                  </c:ext>
                </c:extLst>
              </c15:ser>
            </c15:filteredBarSeries>
            <c15:filteredBarSeries>
              <c15:ser>
                <c:idx val="37"/>
                <c:order val="37"/>
                <c:tx>
                  <c:strRef>
                    <c:extLst xmlns:c15="http://schemas.microsoft.com/office/drawing/2012/chart">
                      <c:ext xmlns:c15="http://schemas.microsoft.com/office/drawing/2012/chart" uri="{02D57815-91ED-43cb-92C2-25804820EDAC}">
                        <c15:formulaRef>
                          <c15:sqref>Feuil2!$A$39</c15:sqref>
                        </c15:formulaRef>
                      </c:ext>
                    </c:extLst>
                    <c:strCache>
                      <c:ptCount val="1"/>
                    </c:strCache>
                  </c:strRef>
                </c:tx>
                <c:spPr>
                  <a:solidFill>
                    <a:schemeClr val="accent2">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3-B8C9-4035-B76B-12C3E38C61BF}"/>
                  </c:ext>
                </c:extLst>
              </c15:ser>
            </c15:filteredBarSeries>
            <c15:filteredBarSeries>
              <c15:ser>
                <c:idx val="38"/>
                <c:order val="38"/>
                <c:tx>
                  <c:strRef>
                    <c:extLst xmlns:c15="http://schemas.microsoft.com/office/drawing/2012/chart">
                      <c:ext xmlns:c15="http://schemas.microsoft.com/office/drawing/2012/chart" uri="{02D57815-91ED-43cb-92C2-25804820EDAC}">
                        <c15:formulaRef>
                          <c15:sqref>Feuil2!$A$40</c15:sqref>
                        </c15:formulaRef>
                      </c:ext>
                    </c:extLst>
                    <c:strCache>
                      <c:ptCount val="1"/>
                    </c:strCache>
                  </c:strRef>
                </c:tx>
                <c:spPr>
                  <a:solidFill>
                    <a:schemeClr val="accent3">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4-B8C9-4035-B76B-12C3E38C61BF}"/>
                  </c:ext>
                </c:extLst>
              </c15:ser>
            </c15:filteredBarSeries>
            <c15:filteredBarSeries>
              <c15:ser>
                <c:idx val="39"/>
                <c:order val="39"/>
                <c:tx>
                  <c:strRef>
                    <c:extLst xmlns:c15="http://schemas.microsoft.com/office/drawing/2012/chart">
                      <c:ext xmlns:c15="http://schemas.microsoft.com/office/drawing/2012/chart" uri="{02D57815-91ED-43cb-92C2-25804820EDAC}">
                        <c15:formulaRef>
                          <c15:sqref>Feuil2!$A$41</c15:sqref>
                        </c15:formulaRef>
                      </c:ext>
                    </c:extLst>
                    <c:strCache>
                      <c:ptCount val="1"/>
                    </c:strCache>
                  </c:strRef>
                </c:tx>
                <c:spPr>
                  <a:solidFill>
                    <a:schemeClr val="accent4">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5-B8C9-4035-B76B-12C3E38C61BF}"/>
                  </c:ext>
                </c:extLst>
              </c15:ser>
            </c15:filteredBarSeries>
            <c15:filteredBarSeries>
              <c15:ser>
                <c:idx val="40"/>
                <c:order val="40"/>
                <c:tx>
                  <c:strRef>
                    <c:extLst xmlns:c15="http://schemas.microsoft.com/office/drawing/2012/chart">
                      <c:ext xmlns:c15="http://schemas.microsoft.com/office/drawing/2012/chart" uri="{02D57815-91ED-43cb-92C2-25804820EDAC}">
                        <c15:formulaRef>
                          <c15:sqref>Feuil2!$A$42</c15:sqref>
                        </c15:formulaRef>
                      </c:ext>
                    </c:extLst>
                    <c:strCache>
                      <c:ptCount val="1"/>
                    </c:strCache>
                  </c:strRef>
                </c:tx>
                <c:spPr>
                  <a:solidFill>
                    <a:schemeClr val="accent5">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6-B8C9-4035-B76B-12C3E38C61BF}"/>
                  </c:ext>
                </c:extLst>
              </c15:ser>
            </c15:filteredBarSeries>
            <c15:filteredBarSeries>
              <c15:ser>
                <c:idx val="41"/>
                <c:order val="41"/>
                <c:tx>
                  <c:strRef>
                    <c:extLst xmlns:c15="http://schemas.microsoft.com/office/drawing/2012/chart">
                      <c:ext xmlns:c15="http://schemas.microsoft.com/office/drawing/2012/chart" uri="{02D57815-91ED-43cb-92C2-25804820EDAC}">
                        <c15:formulaRef>
                          <c15:sqref>Feuil2!$A$43</c15:sqref>
                        </c15:formulaRef>
                      </c:ext>
                    </c:extLst>
                    <c:strCache>
                      <c:ptCount val="1"/>
                    </c:strCache>
                  </c:strRef>
                </c:tx>
                <c:spPr>
                  <a:solidFill>
                    <a:schemeClr val="accent6">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7-B8C9-4035-B76B-12C3E38C61BF}"/>
                  </c:ext>
                </c:extLst>
              </c15:ser>
            </c15:filteredBarSeries>
            <c15:filteredBarSeries>
              <c15:ser>
                <c:idx val="45"/>
                <c:order val="45"/>
                <c:tx>
                  <c:strRef>
                    <c:extLst xmlns:c15="http://schemas.microsoft.com/office/drawing/2012/chart">
                      <c:ext xmlns:c15="http://schemas.microsoft.com/office/drawing/2012/chart" uri="{02D57815-91ED-43cb-92C2-25804820EDAC}">
                        <c15:formulaRef>
                          <c15:sqref>Feuil2!$A$47</c15:sqref>
                        </c15:formulaRef>
                      </c:ext>
                    </c:extLst>
                    <c:strCache>
                      <c:ptCount val="1"/>
                    </c:strCache>
                  </c:strRef>
                </c:tx>
                <c:spPr>
                  <a:solidFill>
                    <a:schemeClr val="accent4">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Feuil2!$B$47</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38-B8C9-4035-B76B-12C3E38C61BF}"/>
                  </c:ext>
                </c:extLst>
              </c15:ser>
            </c15:filteredBarSeries>
            <c15:filteredBarSeries>
              <c15:ser>
                <c:idx val="46"/>
                <c:order val="46"/>
                <c:tx>
                  <c:strRef>
                    <c:extLst xmlns:c15="http://schemas.microsoft.com/office/drawing/2012/chart">
                      <c:ext xmlns:c15="http://schemas.microsoft.com/office/drawing/2012/chart" uri="{02D57815-91ED-43cb-92C2-25804820EDAC}">
                        <c15:formulaRef>
                          <c15:sqref>Feuil2!$A$48</c15:sqref>
                        </c15:formulaRef>
                      </c:ext>
                    </c:extLst>
                    <c:strCache>
                      <c:ptCount val="1"/>
                    </c:strCache>
                  </c:strRef>
                </c:tx>
                <c:spPr>
                  <a:solidFill>
                    <a:schemeClr val="accent5">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Feuil2!$B$48</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39-B8C9-4035-B76B-12C3E38C61BF}"/>
                  </c:ext>
                </c:extLst>
              </c15:ser>
            </c15:filteredBarSeries>
            <c15:filteredBarSeries>
              <c15:ser>
                <c:idx val="47"/>
                <c:order val="47"/>
                <c:tx>
                  <c:strRef>
                    <c:extLst xmlns:c15="http://schemas.microsoft.com/office/drawing/2012/chart">
                      <c:ext xmlns:c15="http://schemas.microsoft.com/office/drawing/2012/chart" uri="{02D57815-91ED-43cb-92C2-25804820EDAC}">
                        <c15:formulaRef>
                          <c15:sqref>Feuil2!$A$49</c15:sqref>
                        </c15:formulaRef>
                      </c:ext>
                    </c:extLst>
                    <c:strCache>
                      <c:ptCount val="1"/>
                    </c:strCache>
                  </c:strRef>
                </c:tx>
                <c:spPr>
                  <a:solidFill>
                    <a:schemeClr val="accent6">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Feuil2!$B$49</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3A-B8C9-4035-B76B-12C3E38C61BF}"/>
                  </c:ext>
                </c:extLst>
              </c15:ser>
            </c15:filteredBarSeries>
            <c15:filteredBarSeries>
              <c15:ser>
                <c:idx val="48"/>
                <c:order val="48"/>
                <c:tx>
                  <c:strRef>
                    <c:extLst xmlns:c15="http://schemas.microsoft.com/office/drawing/2012/chart">
                      <c:ext xmlns:c15="http://schemas.microsoft.com/office/drawing/2012/chart" uri="{02D57815-91ED-43cb-92C2-25804820EDAC}">
                        <c15:formulaRef>
                          <c15:sqref>Feuil2!$A$50</c15:sqref>
                        </c15:formulaRef>
                      </c:ext>
                    </c:extLst>
                    <c:strCache>
                      <c:ptCount val="1"/>
                    </c:strCache>
                  </c:strRef>
                </c:tx>
                <c:spPr>
                  <a:solidFill>
                    <a:schemeClr val="accent1">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Feuil2!$B$50</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3B-B8C9-4035-B76B-12C3E38C61BF}"/>
                  </c:ext>
                </c:extLst>
              </c15:ser>
            </c15:filteredBarSeries>
            <c15:filteredBarSeries>
              <c15:ser>
                <c:idx val="50"/>
                <c:order val="50"/>
                <c:tx>
                  <c:strRef>
                    <c:extLst xmlns:c15="http://schemas.microsoft.com/office/drawing/2012/chart">
                      <c:ext xmlns:c15="http://schemas.microsoft.com/office/drawing/2012/chart" uri="{02D57815-91ED-43cb-92C2-25804820EDAC}">
                        <c15:formulaRef>
                          <c15:sqref>Feuil2!$A$52</c15:sqref>
                        </c15:formulaRef>
                      </c:ext>
                    </c:extLst>
                    <c:strCache>
                      <c:ptCount val="1"/>
                    </c:strCache>
                  </c:strRef>
                </c:tx>
                <c:spPr>
                  <a:solidFill>
                    <a:schemeClr val="accent3">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C-B8C9-4035-B76B-12C3E38C61BF}"/>
                  </c:ext>
                </c:extLst>
              </c15:ser>
            </c15:filteredBarSeries>
            <c15:filteredBarSeries>
              <c15:ser>
                <c:idx val="51"/>
                <c:order val="51"/>
                <c:tx>
                  <c:strRef>
                    <c:extLst xmlns:c15="http://schemas.microsoft.com/office/drawing/2012/chart">
                      <c:ext xmlns:c15="http://schemas.microsoft.com/office/drawing/2012/chart" uri="{02D57815-91ED-43cb-92C2-25804820EDAC}">
                        <c15:formulaRef>
                          <c15:sqref>Feuil2!$A$53</c15:sqref>
                        </c15:formulaRef>
                      </c:ext>
                    </c:extLst>
                    <c:strCache>
                      <c:ptCount val="1"/>
                    </c:strCache>
                  </c:strRef>
                </c:tx>
                <c:spPr>
                  <a:solidFill>
                    <a:schemeClr val="accent4">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D-B8C9-4035-B76B-12C3E38C61BF}"/>
                  </c:ext>
                </c:extLst>
              </c15:ser>
            </c15:filteredBarSeries>
            <c15:filteredBarSeries>
              <c15:ser>
                <c:idx val="52"/>
                <c:order val="52"/>
                <c:tx>
                  <c:strRef>
                    <c:extLst xmlns:c15="http://schemas.microsoft.com/office/drawing/2012/chart">
                      <c:ext xmlns:c15="http://schemas.microsoft.com/office/drawing/2012/chart" uri="{02D57815-91ED-43cb-92C2-25804820EDAC}">
                        <c15:formulaRef>
                          <c15:sqref>Feuil2!$A$54</c15:sqref>
                        </c15:formulaRef>
                      </c:ext>
                    </c:extLst>
                    <c:strCache>
                      <c:ptCount val="1"/>
                    </c:strCache>
                  </c:strRef>
                </c:tx>
                <c:spPr>
                  <a:solidFill>
                    <a:schemeClr val="accent5">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E-B8C9-4035-B76B-12C3E38C61BF}"/>
                  </c:ext>
                </c:extLst>
              </c15:ser>
            </c15:filteredBarSeries>
            <c15:filteredBarSeries>
              <c15:ser>
                <c:idx val="53"/>
                <c:order val="53"/>
                <c:tx>
                  <c:strRef>
                    <c:extLst xmlns:c15="http://schemas.microsoft.com/office/drawing/2012/chart">
                      <c:ext xmlns:c15="http://schemas.microsoft.com/office/drawing/2012/chart" uri="{02D57815-91ED-43cb-92C2-25804820EDAC}">
                        <c15:formulaRef>
                          <c15:sqref>Feuil2!$A$55</c15:sqref>
                        </c15:formulaRef>
                      </c:ext>
                    </c:extLst>
                    <c:strCache>
                      <c:ptCount val="1"/>
                    </c:strCache>
                  </c:strRef>
                </c:tx>
                <c:spPr>
                  <a:solidFill>
                    <a:schemeClr val="accent6">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F-B8C9-4035-B76B-12C3E38C61BF}"/>
                  </c:ext>
                </c:extLst>
              </c15:ser>
            </c15:filteredBarSeries>
            <c15:filteredBarSeries>
              <c15:ser>
                <c:idx val="54"/>
                <c:order val="54"/>
                <c:tx>
                  <c:strRef>
                    <c:extLst xmlns:c15="http://schemas.microsoft.com/office/drawing/2012/chart">
                      <c:ext xmlns:c15="http://schemas.microsoft.com/office/drawing/2012/chart" uri="{02D57815-91ED-43cb-92C2-25804820EDAC}">
                        <c15:formulaRef>
                          <c15:sqref>Feuil2!$A$56</c15:sqref>
                        </c15:formulaRef>
                      </c:ext>
                    </c:extLst>
                    <c:strCache>
                      <c:ptCount val="1"/>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0-B8C9-4035-B76B-12C3E38C61BF}"/>
                  </c:ext>
                </c:extLst>
              </c15:ser>
            </c15:filteredBarSeries>
            <c15:filteredBarSeries>
              <c15:ser>
                <c:idx val="55"/>
                <c:order val="55"/>
                <c:tx>
                  <c:strRef>
                    <c:extLst xmlns:c15="http://schemas.microsoft.com/office/drawing/2012/chart">
                      <c:ext xmlns:c15="http://schemas.microsoft.com/office/drawing/2012/chart" uri="{02D57815-91ED-43cb-92C2-25804820EDAC}">
                        <c15:formulaRef>
                          <c15:sqref>Feuil2!$A$57</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1-B8C9-4035-B76B-12C3E38C61BF}"/>
                  </c:ext>
                </c:extLst>
              </c15:ser>
            </c15:filteredBarSeries>
            <c15:filteredBarSeries>
              <c15:ser>
                <c:idx val="56"/>
                <c:order val="56"/>
                <c:tx>
                  <c:strRef>
                    <c:extLst xmlns:c15="http://schemas.microsoft.com/office/drawing/2012/chart">
                      <c:ext xmlns:c15="http://schemas.microsoft.com/office/drawing/2012/chart" uri="{02D57815-91ED-43cb-92C2-25804820EDAC}">
                        <c15:formulaRef>
                          <c15:sqref>Feuil2!$A$58</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2-B8C9-4035-B76B-12C3E38C61BF}"/>
                  </c:ext>
                </c:extLst>
              </c15:ser>
            </c15:filteredBarSeries>
            <c15:filteredBarSeries>
              <c15:ser>
                <c:idx val="59"/>
                <c:order val="59"/>
                <c:tx>
                  <c:strRef>
                    <c:extLst xmlns:c15="http://schemas.microsoft.com/office/drawing/2012/chart">
                      <c:ext xmlns:c15="http://schemas.microsoft.com/office/drawing/2012/chart" uri="{02D57815-91ED-43cb-92C2-25804820EDAC}">
                        <c15:formulaRef>
                          <c15:sqref>Feuil2!$A$61</c15:sqref>
                        </c15:formulaRef>
                      </c:ext>
                    </c:extLst>
                    <c:strCache>
                      <c:ptCount val="1"/>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3-B8C9-4035-B76B-12C3E38C61BF}"/>
                  </c:ext>
                </c:extLst>
              </c15:ser>
            </c15:filteredBarSeries>
            <c15:filteredBarSeries>
              <c15:ser>
                <c:idx val="60"/>
                <c:order val="60"/>
                <c:tx>
                  <c:strRef>
                    <c:extLst xmlns:c15="http://schemas.microsoft.com/office/drawing/2012/chart">
                      <c:ext xmlns:c15="http://schemas.microsoft.com/office/drawing/2012/chart" uri="{02D57815-91ED-43cb-92C2-25804820EDAC}">
                        <c15:formulaRef>
                          <c15:sqref>Feuil2!$A$62</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4-B8C9-4035-B76B-12C3E38C61BF}"/>
                  </c:ext>
                </c:extLst>
              </c15:ser>
            </c15:filteredBarSeries>
            <c15:filteredBarSeries>
              <c15:ser>
                <c:idx val="61"/>
                <c:order val="61"/>
                <c:tx>
                  <c:strRef>
                    <c:extLst xmlns:c15="http://schemas.microsoft.com/office/drawing/2012/chart">
                      <c:ext xmlns:c15="http://schemas.microsoft.com/office/drawing/2012/chart" uri="{02D57815-91ED-43cb-92C2-25804820EDAC}">
                        <c15:formulaRef>
                          <c15:sqref>Feuil2!$A$63</c15:sqref>
                        </c15:formulaRef>
                      </c:ext>
                    </c:extLst>
                    <c:strCache>
                      <c:ptCount val="1"/>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5-B8C9-4035-B76B-12C3E38C61BF}"/>
                  </c:ext>
                </c:extLst>
              </c15:ser>
            </c15:filteredBarSeries>
            <c15:filteredBarSeries>
              <c15:ser>
                <c:idx val="62"/>
                <c:order val="62"/>
                <c:tx>
                  <c:strRef>
                    <c:extLst xmlns:c15="http://schemas.microsoft.com/office/drawing/2012/chart">
                      <c:ext xmlns:c15="http://schemas.microsoft.com/office/drawing/2012/chart" uri="{02D57815-91ED-43cb-92C2-25804820EDAC}">
                        <c15:formulaRef>
                          <c15:sqref>Feuil2!$A$64</c15:sqref>
                        </c15:formulaRef>
                      </c:ext>
                    </c:extLst>
                    <c:strCache>
                      <c:ptCount val="1"/>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6-B8C9-4035-B76B-12C3E38C61BF}"/>
                  </c:ext>
                </c:extLst>
              </c15:ser>
            </c15:filteredBarSeries>
            <c15:filteredBarSeries>
              <c15:ser>
                <c:idx val="64"/>
                <c:order val="64"/>
                <c:tx>
                  <c:strRef>
                    <c:extLst xmlns:c15="http://schemas.microsoft.com/office/drawing/2012/chart">
                      <c:ext xmlns:c15="http://schemas.microsoft.com/office/drawing/2012/chart" uri="{02D57815-91ED-43cb-92C2-25804820EDAC}">
                        <c15:formulaRef>
                          <c15:sqref>Feuil2!$A$66</c15:sqref>
                        </c15:formulaRef>
                      </c:ext>
                    </c:extLst>
                    <c:strCache>
                      <c:ptCount val="1"/>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7-B8C9-4035-B76B-12C3E38C61BF}"/>
                  </c:ext>
                </c:extLst>
              </c15:ser>
            </c15:filteredBarSeries>
            <c15:filteredBarSeries>
              <c15:ser>
                <c:idx val="65"/>
                <c:order val="65"/>
                <c:tx>
                  <c:strRef>
                    <c:extLst xmlns:c15="http://schemas.microsoft.com/office/drawing/2012/chart">
                      <c:ext xmlns:c15="http://schemas.microsoft.com/office/drawing/2012/chart" uri="{02D57815-91ED-43cb-92C2-25804820EDAC}">
                        <c15:formulaRef>
                          <c15:sqref>Feuil2!$A$67</c15:sqref>
                        </c15:formulaRef>
                      </c:ext>
                    </c:extLst>
                    <c:strCache>
                      <c:ptCount val="1"/>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8-B8C9-4035-B76B-12C3E38C61BF}"/>
                  </c:ext>
                </c:extLst>
              </c15:ser>
            </c15:filteredBarSeries>
            <c15:filteredBarSeries>
              <c15:ser>
                <c:idx val="66"/>
                <c:order val="66"/>
                <c:tx>
                  <c:strRef>
                    <c:extLst xmlns:c15="http://schemas.microsoft.com/office/drawing/2012/chart">
                      <c:ext xmlns:c15="http://schemas.microsoft.com/office/drawing/2012/chart" uri="{02D57815-91ED-43cb-92C2-25804820EDAC}">
                        <c15:formulaRef>
                          <c15:sqref>Feuil2!$A$68</c15:sqref>
                        </c15:formulaRef>
                      </c:ext>
                    </c:extLst>
                    <c:strCache>
                      <c:ptCount val="1"/>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9-B8C9-4035-B76B-12C3E38C61BF}"/>
                  </c:ext>
                </c:extLst>
              </c15:ser>
            </c15:filteredBarSeries>
            <c15:filteredBarSeries>
              <c15:ser>
                <c:idx val="67"/>
                <c:order val="67"/>
                <c:tx>
                  <c:strRef>
                    <c:extLst xmlns:c15="http://schemas.microsoft.com/office/drawing/2012/chart">
                      <c:ext xmlns:c15="http://schemas.microsoft.com/office/drawing/2012/chart" uri="{02D57815-91ED-43cb-92C2-25804820EDAC}">
                        <c15:formulaRef>
                          <c15:sqref>Feuil2!$A$69</c15:sqref>
                        </c15:formulaRef>
                      </c:ext>
                    </c:extLst>
                    <c:strCache>
                      <c:ptCount val="1"/>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A-B8C9-4035-B76B-12C3E38C61BF}"/>
                  </c:ext>
                </c:extLst>
              </c15:ser>
            </c15:filteredBarSeries>
            <c15:filteredBarSeries>
              <c15:ser>
                <c:idx val="68"/>
                <c:order val="68"/>
                <c:tx>
                  <c:strRef>
                    <c:extLst xmlns:c15="http://schemas.microsoft.com/office/drawing/2012/chart">
                      <c:ext xmlns:c15="http://schemas.microsoft.com/office/drawing/2012/chart" uri="{02D57815-91ED-43cb-92C2-25804820EDAC}">
                        <c15:formulaRef>
                          <c15:sqref>Feuil2!$A$70</c15:sqref>
                        </c15:formulaRef>
                      </c:ext>
                    </c:extLst>
                    <c:strCache>
                      <c:ptCount val="1"/>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B-B8C9-4035-B76B-12C3E38C61BF}"/>
                  </c:ext>
                </c:extLst>
              </c15:ser>
            </c15:filteredBarSeries>
            <c15:filteredBarSeries>
              <c15:ser>
                <c:idx val="69"/>
                <c:order val="69"/>
                <c:tx>
                  <c:strRef>
                    <c:extLst xmlns:c15="http://schemas.microsoft.com/office/drawing/2012/chart">
                      <c:ext xmlns:c15="http://schemas.microsoft.com/office/drawing/2012/chart" uri="{02D57815-91ED-43cb-92C2-25804820EDAC}">
                        <c15:formulaRef>
                          <c15:sqref>Feuil2!$A$71</c15:sqref>
                        </c15:formulaRef>
                      </c:ext>
                    </c:extLst>
                    <c:strCache>
                      <c:ptCount val="1"/>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C-B8C9-4035-B76B-12C3E38C61BF}"/>
                  </c:ext>
                </c:extLst>
              </c15:ser>
            </c15:filteredBarSeries>
            <c15:filteredBarSeries>
              <c15:ser>
                <c:idx val="70"/>
                <c:order val="70"/>
                <c:tx>
                  <c:strRef>
                    <c:extLst xmlns:c15="http://schemas.microsoft.com/office/drawing/2012/chart">
                      <c:ext xmlns:c15="http://schemas.microsoft.com/office/drawing/2012/chart" uri="{02D57815-91ED-43cb-92C2-25804820EDAC}">
                        <c15:formulaRef>
                          <c15:sqref>Feuil2!$A$72</c15:sqref>
                        </c15:formulaRef>
                      </c:ext>
                    </c:extLst>
                    <c:strCache>
                      <c:ptCount val="1"/>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D-B8C9-4035-B76B-12C3E38C61BF}"/>
                  </c:ext>
                </c:extLst>
              </c15:ser>
            </c15:filteredBarSeries>
            <c15:filteredBarSeries>
              <c15:ser>
                <c:idx val="71"/>
                <c:order val="71"/>
                <c:tx>
                  <c:strRef>
                    <c:extLst xmlns:c15="http://schemas.microsoft.com/office/drawing/2012/chart">
                      <c:ext xmlns:c15="http://schemas.microsoft.com/office/drawing/2012/chart" uri="{02D57815-91ED-43cb-92C2-25804820EDAC}">
                        <c15:formulaRef>
                          <c15:sqref>Feuil2!$A$73</c15:sqref>
                        </c15:formulaRef>
                      </c:ext>
                    </c:extLst>
                    <c:strCache>
                      <c:ptCount val="1"/>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E-B8C9-4035-B76B-12C3E38C61BF}"/>
                  </c:ext>
                </c:extLst>
              </c15:ser>
            </c15:filteredBarSeries>
            <c15:filteredBarSeries>
              <c15:ser>
                <c:idx val="72"/>
                <c:order val="72"/>
                <c:tx>
                  <c:strRef>
                    <c:extLst xmlns:c15="http://schemas.microsoft.com/office/drawing/2012/chart">
                      <c:ext xmlns:c15="http://schemas.microsoft.com/office/drawing/2012/chart" uri="{02D57815-91ED-43cb-92C2-25804820EDAC}">
                        <c15:formulaRef>
                          <c15:sqref>Feuil2!$A$74</c15:sqref>
                        </c15:formulaRef>
                      </c:ext>
                    </c:extLst>
                    <c:strCache>
                      <c:ptCount val="1"/>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F-B8C9-4035-B76B-12C3E38C61BF}"/>
                  </c:ext>
                </c:extLst>
              </c15:ser>
            </c15:filteredBarSeries>
            <c15:filteredBarSeries>
              <c15:ser>
                <c:idx val="73"/>
                <c:order val="73"/>
                <c:tx>
                  <c:strRef>
                    <c:extLst xmlns:c15="http://schemas.microsoft.com/office/drawing/2012/chart">
                      <c:ext xmlns:c15="http://schemas.microsoft.com/office/drawing/2012/chart" uri="{02D57815-91ED-43cb-92C2-25804820EDAC}">
                        <c15:formulaRef>
                          <c15:sqref>Feuil2!$A$75</c15:sqref>
                        </c15:formulaRef>
                      </c:ext>
                    </c:extLst>
                    <c:strCache>
                      <c:ptCount val="1"/>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0-B8C9-4035-B76B-12C3E38C61BF}"/>
                  </c:ext>
                </c:extLst>
              </c15:ser>
            </c15:filteredBarSeries>
            <c15:filteredBarSeries>
              <c15:ser>
                <c:idx val="74"/>
                <c:order val="74"/>
                <c:tx>
                  <c:strRef>
                    <c:extLst xmlns:c15="http://schemas.microsoft.com/office/drawing/2012/chart">
                      <c:ext xmlns:c15="http://schemas.microsoft.com/office/drawing/2012/chart" uri="{02D57815-91ED-43cb-92C2-25804820EDAC}">
                        <c15:formulaRef>
                          <c15:sqref>Feuil2!$A$76</c15:sqref>
                        </c15:formulaRef>
                      </c:ext>
                    </c:extLst>
                    <c:strCache>
                      <c:ptCount val="1"/>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1-B8C9-4035-B76B-12C3E38C61BF}"/>
                  </c:ext>
                </c:extLst>
              </c15:ser>
            </c15:filteredBarSeries>
            <c15:filteredBarSeries>
              <c15:ser>
                <c:idx val="76"/>
                <c:order val="76"/>
                <c:tx>
                  <c:strRef>
                    <c:extLst xmlns:c15="http://schemas.microsoft.com/office/drawing/2012/chart">
                      <c:ext xmlns:c15="http://schemas.microsoft.com/office/drawing/2012/chart" uri="{02D57815-91ED-43cb-92C2-25804820EDAC}">
                        <c15:formulaRef>
                          <c15:sqref>Feuil2!$A$78</c15:sqref>
                        </c15:formulaRef>
                      </c:ext>
                    </c:extLst>
                    <c:strCache>
                      <c:ptCount val="1"/>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2-B8C9-4035-B76B-12C3E38C61BF}"/>
                  </c:ext>
                </c:extLst>
              </c15:ser>
            </c15:filteredBarSeries>
            <c15:filteredBarSeries>
              <c15:ser>
                <c:idx val="77"/>
                <c:order val="77"/>
                <c:tx>
                  <c:strRef>
                    <c:extLst xmlns:c15="http://schemas.microsoft.com/office/drawing/2012/chart">
                      <c:ext xmlns:c15="http://schemas.microsoft.com/office/drawing/2012/chart" uri="{02D57815-91ED-43cb-92C2-25804820EDAC}">
                        <c15:formulaRef>
                          <c15:sqref>Feuil2!$A$79</c15:sqref>
                        </c15:formulaRef>
                      </c:ext>
                    </c:extLst>
                    <c:strCache>
                      <c:ptCount val="1"/>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3-B8C9-4035-B76B-12C3E38C61BF}"/>
                  </c:ext>
                </c:extLst>
              </c15:ser>
            </c15:filteredBarSeries>
            <c15:filteredBarSeries>
              <c15:ser>
                <c:idx val="78"/>
                <c:order val="78"/>
                <c:tx>
                  <c:strRef>
                    <c:extLst xmlns:c15="http://schemas.microsoft.com/office/drawing/2012/chart">
                      <c:ext xmlns:c15="http://schemas.microsoft.com/office/drawing/2012/chart" uri="{02D57815-91ED-43cb-92C2-25804820EDAC}">
                        <c15:formulaRef>
                          <c15:sqref>Feuil2!$A$80</c15:sqref>
                        </c15:formulaRef>
                      </c:ext>
                    </c:extLst>
                    <c:strCache>
                      <c:ptCount val="1"/>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4-B8C9-4035-B76B-12C3E38C61BF}"/>
                  </c:ext>
                </c:extLst>
              </c15:ser>
            </c15:filteredBarSeries>
            <c15:filteredBarSeries>
              <c15:ser>
                <c:idx val="79"/>
                <c:order val="79"/>
                <c:tx>
                  <c:strRef>
                    <c:extLst xmlns:c15="http://schemas.microsoft.com/office/drawing/2012/chart">
                      <c:ext xmlns:c15="http://schemas.microsoft.com/office/drawing/2012/chart" uri="{02D57815-91ED-43cb-92C2-25804820EDAC}">
                        <c15:formulaRef>
                          <c15:sqref>Feuil2!$A$81</c15:sqref>
                        </c15:formulaRef>
                      </c:ext>
                    </c:extLst>
                    <c:strCache>
                      <c:ptCount val="1"/>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5-B8C9-4035-B76B-12C3E38C61BF}"/>
                  </c:ext>
                </c:extLst>
              </c15:ser>
            </c15:filteredBarSeries>
            <c15:filteredBarSeries>
              <c15:ser>
                <c:idx val="80"/>
                <c:order val="80"/>
                <c:tx>
                  <c:strRef>
                    <c:extLst xmlns:c15="http://schemas.microsoft.com/office/drawing/2012/chart">
                      <c:ext xmlns:c15="http://schemas.microsoft.com/office/drawing/2012/chart" uri="{02D57815-91ED-43cb-92C2-25804820EDAC}">
                        <c15:formulaRef>
                          <c15:sqref>Feuil2!$A$82</c15:sqref>
                        </c15:formulaRef>
                      </c:ext>
                    </c:extLst>
                    <c:strCache>
                      <c:ptCount val="1"/>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6-B8C9-4035-B76B-12C3E38C61BF}"/>
                  </c:ext>
                </c:extLst>
              </c15:ser>
            </c15:filteredBarSeries>
            <c15:filteredBarSeries>
              <c15:ser>
                <c:idx val="81"/>
                <c:order val="81"/>
                <c:tx>
                  <c:strRef>
                    <c:extLst xmlns:c15="http://schemas.microsoft.com/office/drawing/2012/chart">
                      <c:ext xmlns:c15="http://schemas.microsoft.com/office/drawing/2012/chart" uri="{02D57815-91ED-43cb-92C2-25804820EDAC}">
                        <c15:formulaRef>
                          <c15:sqref>Feuil2!$A$83</c15:sqref>
                        </c15:formulaRef>
                      </c:ext>
                    </c:extLst>
                    <c:strCache>
                      <c:ptCount val="1"/>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7-B8C9-4035-B76B-12C3E38C61BF}"/>
                  </c:ext>
                </c:extLst>
              </c15:ser>
            </c15:filteredBarSeries>
            <c15:filteredBarSeries>
              <c15:ser>
                <c:idx val="82"/>
                <c:order val="82"/>
                <c:tx>
                  <c:strRef>
                    <c:extLst xmlns:c15="http://schemas.microsoft.com/office/drawing/2012/chart">
                      <c:ext xmlns:c15="http://schemas.microsoft.com/office/drawing/2012/chart" uri="{02D57815-91ED-43cb-92C2-25804820EDAC}">
                        <c15:formulaRef>
                          <c15:sqref>Feuil2!$A$84</c15:sqref>
                        </c15:formulaRef>
                      </c:ext>
                    </c:extLst>
                    <c:strCache>
                      <c:ptCount val="1"/>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8-B8C9-4035-B76B-12C3E38C61BF}"/>
                  </c:ext>
                </c:extLst>
              </c15:ser>
            </c15:filteredBarSeries>
            <c15:filteredBarSeries>
              <c15:ser>
                <c:idx val="83"/>
                <c:order val="83"/>
                <c:tx>
                  <c:strRef>
                    <c:extLst xmlns:c15="http://schemas.microsoft.com/office/drawing/2012/chart">
                      <c:ext xmlns:c15="http://schemas.microsoft.com/office/drawing/2012/chart" uri="{02D57815-91ED-43cb-92C2-25804820EDAC}">
                        <c15:formulaRef>
                          <c15:sqref>Feuil2!$A$85</c15:sqref>
                        </c15:formulaRef>
                      </c:ext>
                    </c:extLst>
                    <c:strCache>
                      <c:ptCount val="1"/>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9-B8C9-4035-B76B-12C3E38C61BF}"/>
                  </c:ext>
                </c:extLst>
              </c15:ser>
            </c15:filteredBarSeries>
            <c15:filteredBarSeries>
              <c15:ser>
                <c:idx val="84"/>
                <c:order val="84"/>
                <c:tx>
                  <c:strRef>
                    <c:extLst xmlns:c15="http://schemas.microsoft.com/office/drawing/2012/chart">
                      <c:ext xmlns:c15="http://schemas.microsoft.com/office/drawing/2012/chart" uri="{02D57815-91ED-43cb-92C2-25804820EDAC}">
                        <c15:formulaRef>
                          <c15:sqref>Feuil2!$A$86</c15:sqref>
                        </c15:formulaRef>
                      </c:ext>
                    </c:extLst>
                    <c:strCache>
                      <c:ptCount val="1"/>
                    </c:strCache>
                  </c:strRef>
                </c:tx>
                <c:spPr>
                  <a:solidFill>
                    <a:schemeClr val="accent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A-B8C9-4035-B76B-12C3E38C61BF}"/>
                  </c:ext>
                </c:extLst>
              </c15:ser>
            </c15:filteredBarSeries>
            <c15:filteredBarSeries>
              <c15:ser>
                <c:idx val="85"/>
                <c:order val="85"/>
                <c:tx>
                  <c:strRef>
                    <c:extLst xmlns:c15="http://schemas.microsoft.com/office/drawing/2012/chart">
                      <c:ext xmlns:c15="http://schemas.microsoft.com/office/drawing/2012/chart" uri="{02D57815-91ED-43cb-92C2-25804820EDAC}">
                        <c15:formulaRef>
                          <c15:sqref>Feuil2!$A$87</c15:sqref>
                        </c15:formulaRef>
                      </c:ext>
                    </c:extLst>
                    <c:strCache>
                      <c:ptCount val="1"/>
                    </c:strCache>
                  </c:strRef>
                </c:tx>
                <c:spPr>
                  <a:solidFill>
                    <a:schemeClr val="accent2">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B-B8C9-4035-B76B-12C3E38C61BF}"/>
                  </c:ext>
                </c:extLst>
              </c15:ser>
            </c15:filteredBarSeries>
            <c15:filteredBarSeries>
              <c15:ser>
                <c:idx val="86"/>
                <c:order val="86"/>
                <c:tx>
                  <c:strRef>
                    <c:extLst xmlns:c15="http://schemas.microsoft.com/office/drawing/2012/chart">
                      <c:ext xmlns:c15="http://schemas.microsoft.com/office/drawing/2012/chart" uri="{02D57815-91ED-43cb-92C2-25804820EDAC}">
                        <c15:formulaRef>
                          <c15:sqref>Feuil2!$A$88</c15:sqref>
                        </c15:formulaRef>
                      </c:ext>
                    </c:extLst>
                    <c:strCache>
                      <c:ptCount val="1"/>
                    </c:strCache>
                  </c:strRef>
                </c:tx>
                <c:spPr>
                  <a:solidFill>
                    <a:schemeClr val="accent3">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C-B8C9-4035-B76B-12C3E38C61BF}"/>
                  </c:ext>
                </c:extLst>
              </c15:ser>
            </c15:filteredBarSeries>
            <c15:filteredBarSeries>
              <c15:ser>
                <c:idx val="87"/>
                <c:order val="87"/>
                <c:tx>
                  <c:strRef>
                    <c:extLst xmlns:c15="http://schemas.microsoft.com/office/drawing/2012/chart">
                      <c:ext xmlns:c15="http://schemas.microsoft.com/office/drawing/2012/chart" uri="{02D57815-91ED-43cb-92C2-25804820EDAC}">
                        <c15:formulaRef>
                          <c15:sqref>Feuil2!$A$89</c15:sqref>
                        </c15:formulaRef>
                      </c:ext>
                    </c:extLst>
                    <c:strCache>
                      <c:ptCount val="1"/>
                    </c:strCache>
                  </c:strRef>
                </c:tx>
                <c:spPr>
                  <a:solidFill>
                    <a:schemeClr val="accent4">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D-B8C9-4035-B76B-12C3E38C61BF}"/>
                  </c:ext>
                </c:extLst>
              </c15:ser>
            </c15:filteredBarSeries>
            <c15:filteredBarSeries>
              <c15:ser>
                <c:idx val="89"/>
                <c:order val="89"/>
                <c:tx>
                  <c:strRef>
                    <c:extLst xmlns:c15="http://schemas.microsoft.com/office/drawing/2012/chart">
                      <c:ext xmlns:c15="http://schemas.microsoft.com/office/drawing/2012/chart" uri="{02D57815-91ED-43cb-92C2-25804820EDAC}">
                        <c15:formulaRef>
                          <c15:sqref>Feuil2!$A$91</c15:sqref>
                        </c15:formulaRef>
                      </c:ext>
                    </c:extLst>
                    <c:strCache>
                      <c:ptCount val="1"/>
                    </c:strCache>
                  </c:strRef>
                </c:tx>
                <c:spPr>
                  <a:solidFill>
                    <a:schemeClr val="accent6">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E-B8C9-4035-B76B-12C3E38C61BF}"/>
                  </c:ext>
                </c:extLst>
              </c15:ser>
            </c15:filteredBarSeries>
            <c15:filteredBarSeries>
              <c15:ser>
                <c:idx val="90"/>
                <c:order val="90"/>
                <c:tx>
                  <c:strRef>
                    <c:extLst xmlns:c15="http://schemas.microsoft.com/office/drawing/2012/chart">
                      <c:ext xmlns:c15="http://schemas.microsoft.com/office/drawing/2012/chart" uri="{02D57815-91ED-43cb-92C2-25804820EDAC}">
                        <c15:formulaRef>
                          <c15:sqref>Feuil2!$A$92</c15:sqref>
                        </c15:formulaRef>
                      </c:ext>
                    </c:extLst>
                    <c:strCache>
                      <c:ptCount val="1"/>
                    </c:strCache>
                  </c:strRef>
                </c:tx>
                <c:spPr>
                  <a:solidFill>
                    <a:schemeClr val="accent1">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F-B8C9-4035-B76B-12C3E38C61BF}"/>
                  </c:ext>
                </c:extLst>
              </c15:ser>
            </c15:filteredBarSeries>
            <c15:filteredBarSeries>
              <c15:ser>
                <c:idx val="91"/>
                <c:order val="91"/>
                <c:tx>
                  <c:strRef>
                    <c:extLst xmlns:c15="http://schemas.microsoft.com/office/drawing/2012/chart">
                      <c:ext xmlns:c15="http://schemas.microsoft.com/office/drawing/2012/chart" uri="{02D57815-91ED-43cb-92C2-25804820EDAC}">
                        <c15:formulaRef>
                          <c15:sqref>Feuil2!$A$93</c15:sqref>
                        </c15:formulaRef>
                      </c:ext>
                    </c:extLst>
                    <c:strCache>
                      <c:ptCount val="1"/>
                    </c:strCache>
                  </c:strRef>
                </c:tx>
                <c:spPr>
                  <a:solidFill>
                    <a:schemeClr val="accent2">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0-B8C9-4035-B76B-12C3E38C61BF}"/>
                  </c:ext>
                </c:extLst>
              </c15:ser>
            </c15:filteredBarSeries>
            <c15:filteredBarSeries>
              <c15:ser>
                <c:idx val="92"/>
                <c:order val="92"/>
                <c:tx>
                  <c:strRef>
                    <c:extLst xmlns:c15="http://schemas.microsoft.com/office/drawing/2012/chart">
                      <c:ext xmlns:c15="http://schemas.microsoft.com/office/drawing/2012/chart" uri="{02D57815-91ED-43cb-92C2-25804820EDAC}">
                        <c15:formulaRef>
                          <c15:sqref>Feuil2!$A$94</c15:sqref>
                        </c15:formulaRef>
                      </c:ext>
                    </c:extLst>
                    <c:strCache>
                      <c:ptCount val="1"/>
                    </c:strCache>
                  </c:strRef>
                </c:tx>
                <c:spPr>
                  <a:solidFill>
                    <a:schemeClr val="accent3">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1-B8C9-4035-B76B-12C3E38C61BF}"/>
                  </c:ext>
                </c:extLst>
              </c15:ser>
            </c15:filteredBarSeries>
            <c15:filteredBarSeries>
              <c15:ser>
                <c:idx val="93"/>
                <c:order val="93"/>
                <c:tx>
                  <c:strRef>
                    <c:extLst xmlns:c15="http://schemas.microsoft.com/office/drawing/2012/chart">
                      <c:ext xmlns:c15="http://schemas.microsoft.com/office/drawing/2012/chart" uri="{02D57815-91ED-43cb-92C2-25804820EDAC}">
                        <c15:formulaRef>
                          <c15:sqref>Feuil2!$A$95</c15:sqref>
                        </c15:formulaRef>
                      </c:ext>
                    </c:extLst>
                    <c:strCache>
                      <c:ptCount val="1"/>
                    </c:strCache>
                  </c:strRef>
                </c:tx>
                <c:spPr>
                  <a:solidFill>
                    <a:schemeClr val="accent4">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2-B8C9-4035-B76B-12C3E38C61BF}"/>
                  </c:ext>
                </c:extLst>
              </c15:ser>
            </c15:filteredBarSeries>
            <c15:filteredBarSeries>
              <c15:ser>
                <c:idx val="95"/>
                <c:order val="95"/>
                <c:tx>
                  <c:strRef>
                    <c:extLst xmlns:c15="http://schemas.microsoft.com/office/drawing/2012/chart">
                      <c:ext xmlns:c15="http://schemas.microsoft.com/office/drawing/2012/chart" uri="{02D57815-91ED-43cb-92C2-25804820EDAC}">
                        <c15:formulaRef>
                          <c15:sqref>Feuil2!$A$97</c15:sqref>
                        </c15:formulaRef>
                      </c:ext>
                    </c:extLst>
                    <c:strCache>
                      <c:ptCount val="1"/>
                    </c:strCache>
                  </c:strRef>
                </c:tx>
                <c:spPr>
                  <a:solidFill>
                    <a:schemeClr val="accent6">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3-B8C9-4035-B76B-12C3E38C61BF}"/>
                  </c:ext>
                </c:extLst>
              </c15:ser>
            </c15:filteredBarSeries>
            <c15:filteredBarSeries>
              <c15:ser>
                <c:idx val="96"/>
                <c:order val="96"/>
                <c:tx>
                  <c:strRef>
                    <c:extLst xmlns:c15="http://schemas.microsoft.com/office/drawing/2012/chart">
                      <c:ext xmlns:c15="http://schemas.microsoft.com/office/drawing/2012/chart" uri="{02D57815-91ED-43cb-92C2-25804820EDAC}">
                        <c15:formulaRef>
                          <c15:sqref>Feuil2!$A$98</c15:sqref>
                        </c15:formulaRef>
                      </c:ext>
                    </c:extLst>
                    <c:strCache>
                      <c:ptCount val="1"/>
                    </c:strCache>
                  </c:strRef>
                </c:tx>
                <c:spPr>
                  <a:solidFill>
                    <a:schemeClr val="accent1">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4-B8C9-4035-B76B-12C3E38C61BF}"/>
                  </c:ext>
                </c:extLst>
              </c15:ser>
            </c15:filteredBarSeries>
            <c15:filteredBarSeries>
              <c15:ser>
                <c:idx val="97"/>
                <c:order val="97"/>
                <c:tx>
                  <c:strRef>
                    <c:extLst xmlns:c15="http://schemas.microsoft.com/office/drawing/2012/chart">
                      <c:ext xmlns:c15="http://schemas.microsoft.com/office/drawing/2012/chart" uri="{02D57815-91ED-43cb-92C2-25804820EDAC}">
                        <c15:formulaRef>
                          <c15:sqref>Feuil2!$A$99</c15:sqref>
                        </c15:formulaRef>
                      </c:ext>
                    </c:extLst>
                    <c:strCache>
                      <c:ptCount val="1"/>
                    </c:strCache>
                  </c:strRef>
                </c:tx>
                <c:spPr>
                  <a:solidFill>
                    <a:schemeClr val="accent2">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5-B8C9-4035-B76B-12C3E38C61BF}"/>
                  </c:ext>
                </c:extLst>
              </c15:ser>
            </c15:filteredBarSeries>
            <c15:filteredBarSeries>
              <c15:ser>
                <c:idx val="98"/>
                <c:order val="98"/>
                <c:tx>
                  <c:strRef>
                    <c:extLst xmlns:c15="http://schemas.microsoft.com/office/drawing/2012/chart">
                      <c:ext xmlns:c15="http://schemas.microsoft.com/office/drawing/2012/chart" uri="{02D57815-91ED-43cb-92C2-25804820EDAC}">
                        <c15:formulaRef>
                          <c15:sqref>Feuil2!$A$100</c15:sqref>
                        </c15:formulaRef>
                      </c:ext>
                    </c:extLst>
                    <c:strCache>
                      <c:ptCount val="1"/>
                    </c:strCache>
                  </c:strRef>
                </c:tx>
                <c:spPr>
                  <a:solidFill>
                    <a:schemeClr val="accent3">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Feuil2!$B$100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6-B8C9-4035-B76B-12C3E38C61BF}"/>
                  </c:ext>
                </c:extLst>
              </c15:ser>
            </c15:filteredBarSeries>
          </c:ext>
        </c:extLst>
      </c:barChart>
      <c:catAx>
        <c:axId val="31599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316002688"/>
        <c:crosses val="autoZero"/>
        <c:auto val="1"/>
        <c:lblAlgn val="ctr"/>
        <c:lblOffset val="100"/>
        <c:noMultiLvlLbl val="0"/>
      </c:catAx>
      <c:valAx>
        <c:axId val="31600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315996800"/>
        <c:crosses val="autoZero"/>
        <c:crossBetween val="between"/>
      </c:valAx>
      <c:spPr>
        <a:noFill/>
        <a:ln>
          <a:noFill/>
        </a:ln>
        <a:effectLst/>
      </c:spPr>
    </c:plotArea>
    <c:legend>
      <c:legendPos val="b"/>
      <c:layout>
        <c:manualLayout>
          <c:xMode val="edge"/>
          <c:yMode val="edge"/>
          <c:x val="2.1024841748046252E-2"/>
          <c:y val="0.88651520470769163"/>
          <c:w val="0.96154663002768892"/>
          <c:h val="0.113484876087147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05802200256886E-2"/>
          <c:y val="7.6119620714806713E-2"/>
          <c:w val="0.92368983336984678"/>
          <c:h val="0.68175422273528719"/>
        </c:manualLayout>
      </c:layout>
      <c:barChart>
        <c:barDir val="col"/>
        <c:grouping val="stacked"/>
        <c:varyColors val="0"/>
        <c:ser>
          <c:idx val="0"/>
          <c:order val="0"/>
          <c:tx>
            <c:strRef>
              <c:f>'Répartition PCPE par niveau int'!$A$2</c:f>
              <c:strCache>
                <c:ptCount val="1"/>
                <c:pt idx="0">
                  <c:v>Régional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PCPE par niveau int'!$B$1:$R$1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'Répartition PCPE par niveau int'!$B$2:$R$2</c:f>
              <c:numCache>
                <c:formatCode>General</c:formatCode>
                <c:ptCount val="17"/>
                <c:pt idx="3" formatCode="0">
                  <c:v>2</c:v>
                </c:pt>
              </c:numCache>
            </c:numRef>
          </c:val>
          <c:extLst>
            <c:ext xmlns:c16="http://schemas.microsoft.com/office/drawing/2014/chart" uri="{C3380CC4-5D6E-409C-BE32-E72D297353CC}">
              <c16:uniqueId val="{00000000-CBA7-4342-B47A-529D9F841F04}"/>
            </c:ext>
          </c:extLst>
        </c:ser>
        <c:ser>
          <c:idx val="1"/>
          <c:order val="1"/>
          <c:tx>
            <c:strRef>
              <c:f>'Répartition PCPE par niveau int'!$A$3</c:f>
              <c:strCache>
                <c:ptCount val="1"/>
                <c:pt idx="0">
                  <c:v>Départemental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PCPE par niveau int'!$B$1:$R$1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'Répartition PCPE par niveau int'!$B$3:$R$3</c:f>
              <c:numCache>
                <c:formatCode>General</c:formatCode>
                <c:ptCount val="17"/>
                <c:pt idx="0" formatCode="0">
                  <c:v>22</c:v>
                </c:pt>
                <c:pt idx="1">
                  <c:v>6</c:v>
                </c:pt>
                <c:pt idx="2" formatCode="0">
                  <c:v>4</c:v>
                </c:pt>
                <c:pt idx="3" formatCode="0">
                  <c:v>1</c:v>
                </c:pt>
                <c:pt idx="4" formatCode="0">
                  <c:v>5</c:v>
                </c:pt>
                <c:pt idx="5">
                  <c:v>10</c:v>
                </c:pt>
                <c:pt idx="6" formatCode="0">
                  <c:v>1</c:v>
                </c:pt>
                <c:pt idx="7" formatCode="0">
                  <c:v>1</c:v>
                </c:pt>
                <c:pt idx="8">
                  <c:v>2</c:v>
                </c:pt>
                <c:pt idx="9">
                  <c:v>9</c:v>
                </c:pt>
                <c:pt idx="11" formatCode="0">
                  <c:v>20</c:v>
                </c:pt>
                <c:pt idx="13">
                  <c:v>17</c:v>
                </c:pt>
                <c:pt idx="14">
                  <c:v>6</c:v>
                </c:pt>
                <c:pt idx="15">
                  <c:v>16</c:v>
                </c:pt>
                <c:pt idx="16">
                  <c:v>1</c:v>
                </c:pt>
              </c:numCache>
            </c:numRef>
          </c:val>
          <c:extLst>
            <c:ext xmlns:c16="http://schemas.microsoft.com/office/drawing/2014/chart" uri="{C3380CC4-5D6E-409C-BE32-E72D297353CC}">
              <c16:uniqueId val="{00000001-CBA7-4342-B47A-529D9F841F04}"/>
            </c:ext>
          </c:extLst>
        </c:ser>
        <c:ser>
          <c:idx val="2"/>
          <c:order val="2"/>
          <c:tx>
            <c:strRef>
              <c:f>'Répartition PCPE par niveau int'!$A$4</c:f>
              <c:strCache>
                <c:ptCount val="1"/>
                <c:pt idx="0">
                  <c:v>Infradépartemental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PCPE par niveau int'!$B$1:$R$1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'Répartition PCPE par niveau int'!$B$4:$R$4</c:f>
              <c:numCache>
                <c:formatCode>General</c:formatCode>
                <c:ptCount val="17"/>
                <c:pt idx="0" formatCode="0">
                  <c:v>32</c:v>
                </c:pt>
                <c:pt idx="1">
                  <c:v>5</c:v>
                </c:pt>
                <c:pt idx="5">
                  <c:v>1</c:v>
                </c:pt>
                <c:pt idx="8">
                  <c:v>9</c:v>
                </c:pt>
                <c:pt idx="9">
                  <c:v>4</c:v>
                </c:pt>
                <c:pt idx="10">
                  <c:v>1</c:v>
                </c:pt>
                <c:pt idx="11" formatCode="0">
                  <c:v>5</c:v>
                </c:pt>
                <c:pt idx="13">
                  <c:v>5</c:v>
                </c:pt>
                <c:pt idx="15">
                  <c:v>5</c:v>
                </c:pt>
              </c:numCache>
            </c:numRef>
          </c:val>
          <c:extLst>
            <c:ext xmlns:c16="http://schemas.microsoft.com/office/drawing/2014/chart" uri="{C3380CC4-5D6E-409C-BE32-E72D297353CC}">
              <c16:uniqueId val="{00000002-CBA7-4342-B47A-529D9F841F04}"/>
            </c:ext>
          </c:extLst>
        </c:ser>
        <c:ser>
          <c:idx val="3"/>
          <c:order val="3"/>
          <c:tx>
            <c:strRef>
              <c:f>'Répartition PCPE par niveau int'!$A$5</c:f>
              <c:strCache>
                <c:ptCount val="1"/>
                <c:pt idx="0">
                  <c:v>Interdépartemental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PCPE par niveau int'!$B$1:$R$1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'Répartition PCPE par niveau int'!$B$5:$R$5</c:f>
              <c:numCache>
                <c:formatCode>General</c:formatCode>
                <c:ptCount val="17"/>
                <c:pt idx="0" formatCode="0">
                  <c:v>3</c:v>
                </c:pt>
                <c:pt idx="1">
                  <c:v>7</c:v>
                </c:pt>
                <c:pt idx="5">
                  <c:v>2</c:v>
                </c:pt>
                <c:pt idx="12">
                  <c:v>2</c:v>
                </c:pt>
                <c:pt idx="13">
                  <c:v>1</c:v>
                </c:pt>
                <c:pt idx="15">
                  <c:v>1</c:v>
                </c:pt>
              </c:numCache>
            </c:numRef>
          </c:val>
          <c:extLst>
            <c:ext xmlns:c16="http://schemas.microsoft.com/office/drawing/2014/chart" uri="{C3380CC4-5D6E-409C-BE32-E72D297353CC}">
              <c16:uniqueId val="{00000003-CBA7-4342-B47A-529D9F841F04}"/>
            </c:ext>
          </c:extLst>
        </c:ser>
        <c:dLbls>
          <c:showLegendKey val="0"/>
          <c:showVal val="0"/>
          <c:showCatName val="0"/>
          <c:showSerName val="0"/>
          <c:showPercent val="0"/>
          <c:showBubbleSize val="0"/>
        </c:dLbls>
        <c:gapWidth val="150"/>
        <c:overlap val="100"/>
        <c:axId val="316905344"/>
        <c:axId val="316906880"/>
      </c:barChart>
      <c:catAx>
        <c:axId val="31690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16906880"/>
        <c:crosses val="autoZero"/>
        <c:auto val="1"/>
        <c:lblAlgn val="ctr"/>
        <c:lblOffset val="100"/>
        <c:noMultiLvlLbl val="0"/>
      </c:catAx>
      <c:valAx>
        <c:axId val="31690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31690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Age!$A$2</c:f>
              <c:strCache>
                <c:ptCount val="1"/>
                <c:pt idx="0">
                  <c:v>0/25 ans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Age!$B$1:$Q$1</c:f>
              <c:strCache>
                <c:ptCount val="16"/>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PdL</c:v>
                </c:pt>
                <c:pt idx="15">
                  <c:v>Réunion</c:v>
                </c:pt>
              </c:strCache>
            </c:strRef>
          </c:cat>
          <c:val>
            <c:numRef>
              <c:f>Age!$B$2:$Q$2</c:f>
              <c:numCache>
                <c:formatCode>General</c:formatCode>
                <c:ptCount val="16"/>
                <c:pt idx="0">
                  <c:v>44</c:v>
                </c:pt>
                <c:pt idx="1">
                  <c:v>11</c:v>
                </c:pt>
                <c:pt idx="5">
                  <c:v>1</c:v>
                </c:pt>
                <c:pt idx="10">
                  <c:v>1</c:v>
                </c:pt>
                <c:pt idx="13">
                  <c:v>9</c:v>
                </c:pt>
                <c:pt idx="14">
                  <c:v>19</c:v>
                </c:pt>
              </c:numCache>
            </c:numRef>
          </c:val>
          <c:extLst>
            <c:ext xmlns:c16="http://schemas.microsoft.com/office/drawing/2014/chart" uri="{C3380CC4-5D6E-409C-BE32-E72D297353CC}">
              <c16:uniqueId val="{00000000-FC3C-4019-863C-ADD75A9B7295}"/>
            </c:ext>
          </c:extLst>
        </c:ser>
        <c:ser>
          <c:idx val="1"/>
          <c:order val="1"/>
          <c:tx>
            <c:strRef>
              <c:f>Age!$A$3</c:f>
              <c:strCache>
                <c:ptCount val="1"/>
                <c:pt idx="0">
                  <c:v>Tous âges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Age!$B$1:$Q$1</c:f>
              <c:strCache>
                <c:ptCount val="16"/>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PdL</c:v>
                </c:pt>
                <c:pt idx="15">
                  <c:v>Réunion</c:v>
                </c:pt>
              </c:strCache>
            </c:strRef>
          </c:cat>
          <c:val>
            <c:numRef>
              <c:f>Age!$B$3:$Q$3</c:f>
              <c:numCache>
                <c:formatCode>General</c:formatCode>
                <c:ptCount val="16"/>
                <c:pt idx="0">
                  <c:v>8</c:v>
                </c:pt>
                <c:pt idx="1">
                  <c:v>8</c:v>
                </c:pt>
                <c:pt idx="2">
                  <c:v>4</c:v>
                </c:pt>
                <c:pt idx="3">
                  <c:v>2</c:v>
                </c:pt>
                <c:pt idx="4">
                  <c:v>5</c:v>
                </c:pt>
                <c:pt idx="5">
                  <c:v>12</c:v>
                </c:pt>
                <c:pt idx="6">
                  <c:v>1</c:v>
                </c:pt>
                <c:pt idx="7">
                  <c:v>1</c:v>
                </c:pt>
                <c:pt idx="8">
                  <c:v>11</c:v>
                </c:pt>
                <c:pt idx="9">
                  <c:v>13</c:v>
                </c:pt>
                <c:pt idx="11">
                  <c:v>25</c:v>
                </c:pt>
                <c:pt idx="12">
                  <c:v>2</c:v>
                </c:pt>
                <c:pt idx="13">
                  <c:v>3</c:v>
                </c:pt>
                <c:pt idx="15">
                  <c:v>1</c:v>
                </c:pt>
              </c:numCache>
            </c:numRef>
          </c:val>
          <c:extLst>
            <c:ext xmlns:c16="http://schemas.microsoft.com/office/drawing/2014/chart" uri="{C3380CC4-5D6E-409C-BE32-E72D297353CC}">
              <c16:uniqueId val="{00000001-FC3C-4019-863C-ADD75A9B7295}"/>
            </c:ext>
          </c:extLst>
        </c:ser>
        <c:ser>
          <c:idx val="2"/>
          <c:order val="2"/>
          <c:tx>
            <c:strRef>
              <c:f>Age!$A$4</c:f>
              <c:strCache>
                <c:ptCount val="1"/>
                <c:pt idx="0">
                  <c:v>18 ans et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1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Age!$B$1:$Q$1</c:f>
              <c:strCache>
                <c:ptCount val="16"/>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PdL</c:v>
                </c:pt>
                <c:pt idx="15">
                  <c:v>Réunion</c:v>
                </c:pt>
              </c:strCache>
            </c:strRef>
          </c:cat>
          <c:val>
            <c:numRef>
              <c:f>Age!$B$4:$Q$4</c:f>
              <c:numCache>
                <c:formatCode>General</c:formatCode>
                <c:ptCount val="16"/>
                <c:pt idx="0">
                  <c:v>5</c:v>
                </c:pt>
                <c:pt idx="1">
                  <c:v>3</c:v>
                </c:pt>
                <c:pt idx="3">
                  <c:v>1</c:v>
                </c:pt>
                <c:pt idx="13">
                  <c:v>12</c:v>
                </c:pt>
                <c:pt idx="14">
                  <c:v>4</c:v>
                </c:pt>
              </c:numCache>
            </c:numRef>
          </c:val>
          <c:extLst>
            <c:ext xmlns:c16="http://schemas.microsoft.com/office/drawing/2014/chart" uri="{C3380CC4-5D6E-409C-BE32-E72D297353CC}">
              <c16:uniqueId val="{00000002-FC3C-4019-863C-ADD75A9B7295}"/>
            </c:ext>
          </c:extLst>
        </c:ser>
        <c:dLbls>
          <c:showLegendKey val="0"/>
          <c:showVal val="0"/>
          <c:showCatName val="0"/>
          <c:showSerName val="0"/>
          <c:showPercent val="0"/>
          <c:showBubbleSize val="0"/>
        </c:dLbls>
        <c:gapWidth val="150"/>
        <c:overlap val="100"/>
        <c:axId val="317308928"/>
        <c:axId val="317310464"/>
      </c:barChart>
      <c:catAx>
        <c:axId val="317308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crossAx val="317310464"/>
        <c:crosses val="autoZero"/>
        <c:auto val="1"/>
        <c:lblAlgn val="ctr"/>
        <c:lblOffset val="100"/>
        <c:noMultiLvlLbl val="0"/>
      </c:catAx>
      <c:valAx>
        <c:axId val="317310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1730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27333860397297E-2"/>
          <c:y val="2.7942356262071016E-2"/>
          <c:w val="0.89646932459453399"/>
          <c:h val="0.80974182472473955"/>
        </c:manualLayout>
      </c:layout>
      <c:barChart>
        <c:barDir val="bar"/>
        <c:grouping val="stacked"/>
        <c:varyColors val="0"/>
        <c:ser>
          <c:idx val="0"/>
          <c:order val="0"/>
          <c:tx>
            <c:strRef>
              <c:f>déficience!$A$2</c:f>
              <c:strCache>
                <c:ptCount val="1"/>
                <c:pt idx="0">
                  <c:v>Auditive</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déficience!$B$2:$R$2</c:f>
              <c:numCache>
                <c:formatCode>General</c:formatCode>
                <c:ptCount val="17"/>
                <c:pt idx="0">
                  <c:v>1</c:v>
                </c:pt>
                <c:pt idx="15">
                  <c:v>3</c:v>
                </c:pt>
              </c:numCache>
            </c:numRef>
          </c:val>
          <c:extLst>
            <c:ext xmlns:c16="http://schemas.microsoft.com/office/drawing/2014/chart" uri="{C3380CC4-5D6E-409C-BE32-E72D297353CC}">
              <c16:uniqueId val="{00000000-00DF-4BF7-BE62-276AB9571E05}"/>
            </c:ext>
          </c:extLst>
        </c:ser>
        <c:ser>
          <c:idx val="1"/>
          <c:order val="1"/>
          <c:tx>
            <c:strRef>
              <c:f>déficience!$A$3</c:f>
              <c:strCache>
                <c:ptCount val="1"/>
                <c:pt idx="0">
                  <c:v>Intellectuelle et associés</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déficience!$B$3:$R$3</c:f>
              <c:numCache>
                <c:formatCode>General</c:formatCode>
                <c:ptCount val="17"/>
                <c:pt idx="0">
                  <c:v>7</c:v>
                </c:pt>
                <c:pt idx="1">
                  <c:v>1</c:v>
                </c:pt>
                <c:pt idx="5">
                  <c:v>1</c:v>
                </c:pt>
                <c:pt idx="15">
                  <c:v>2</c:v>
                </c:pt>
              </c:numCache>
            </c:numRef>
          </c:val>
          <c:extLst>
            <c:ext xmlns:c16="http://schemas.microsoft.com/office/drawing/2014/chart" uri="{C3380CC4-5D6E-409C-BE32-E72D297353CC}">
              <c16:uniqueId val="{00000001-00DF-4BF7-BE62-276AB9571E05}"/>
            </c:ext>
          </c:extLst>
        </c:ser>
        <c:ser>
          <c:idx val="2"/>
          <c:order val="2"/>
          <c:tx>
            <c:strRef>
              <c:f>déficience!$A$4</c:f>
              <c:strCache>
                <c:ptCount val="1"/>
                <c:pt idx="0">
                  <c:v>Difficultés psychologiques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déficience!$B$4:$R$4</c:f>
              <c:numCache>
                <c:formatCode>General</c:formatCode>
                <c:ptCount val="17"/>
                <c:pt idx="0">
                  <c:v>7</c:v>
                </c:pt>
                <c:pt idx="1">
                  <c:v>1</c:v>
                </c:pt>
                <c:pt idx="15">
                  <c:v>2</c:v>
                </c:pt>
              </c:numCache>
            </c:numRef>
          </c:val>
          <c:extLst>
            <c:ext xmlns:c16="http://schemas.microsoft.com/office/drawing/2014/chart" uri="{C3380CC4-5D6E-409C-BE32-E72D297353CC}">
              <c16:uniqueId val="{00000002-00DF-4BF7-BE62-276AB9571E05}"/>
            </c:ext>
          </c:extLst>
        </c:ser>
        <c:ser>
          <c:idx val="3"/>
          <c:order val="3"/>
          <c:tx>
            <c:strRef>
              <c:f>déficience!$A$5</c:f>
              <c:strCache>
                <c:ptCount val="1"/>
                <c:pt idx="0">
                  <c:v>Handicap psychique et associés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déficience!$B$5:$R$5</c:f>
              <c:numCache>
                <c:formatCode>General</c:formatCode>
                <c:ptCount val="17"/>
                <c:pt idx="0">
                  <c:v>3</c:v>
                </c:pt>
                <c:pt idx="1">
                  <c:v>1</c:v>
                </c:pt>
                <c:pt idx="15">
                  <c:v>2</c:v>
                </c:pt>
              </c:numCache>
            </c:numRef>
          </c:val>
          <c:extLst>
            <c:ext xmlns:c16="http://schemas.microsoft.com/office/drawing/2014/chart" uri="{C3380CC4-5D6E-409C-BE32-E72D297353CC}">
              <c16:uniqueId val="{00000003-00DF-4BF7-BE62-276AB9571E05}"/>
            </c:ext>
          </c:extLst>
        </c:ser>
        <c:ser>
          <c:idx val="4"/>
          <c:order val="4"/>
          <c:tx>
            <c:strRef>
              <c:f>déficience!$A$6</c:f>
              <c:strCache>
                <c:ptCount val="1"/>
                <c:pt idx="0">
                  <c:v>Prader Willi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déficience!$B$6:$R$6</c:f>
              <c:numCache>
                <c:formatCode>General</c:formatCode>
                <c:ptCount val="17"/>
                <c:pt idx="0">
                  <c:v>1</c:v>
                </c:pt>
              </c:numCache>
            </c:numRef>
          </c:val>
          <c:extLst>
            <c:ext xmlns:c16="http://schemas.microsoft.com/office/drawing/2014/chart" uri="{C3380CC4-5D6E-409C-BE32-E72D297353CC}">
              <c16:uniqueId val="{00000004-00DF-4BF7-BE62-276AB9571E05}"/>
            </c:ext>
          </c:extLst>
        </c:ser>
        <c:ser>
          <c:idx val="5"/>
          <c:order val="5"/>
          <c:tx>
            <c:strRef>
              <c:f>déficience!$A$7</c:f>
              <c:strCache>
                <c:ptCount val="1"/>
                <c:pt idx="0">
                  <c:v>Tout type de handicap</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déficience!$B$7:$R$7</c:f>
              <c:numCache>
                <c:formatCode>General</c:formatCode>
                <c:ptCount val="17"/>
                <c:pt idx="0">
                  <c:v>15</c:v>
                </c:pt>
                <c:pt idx="1">
                  <c:v>2</c:v>
                </c:pt>
                <c:pt idx="2">
                  <c:v>4</c:v>
                </c:pt>
                <c:pt idx="3">
                  <c:v>2</c:v>
                </c:pt>
                <c:pt idx="4">
                  <c:v>4</c:v>
                </c:pt>
                <c:pt idx="5">
                  <c:v>10</c:v>
                </c:pt>
                <c:pt idx="6">
                  <c:v>1</c:v>
                </c:pt>
                <c:pt idx="7">
                  <c:v>1</c:v>
                </c:pt>
                <c:pt idx="8">
                  <c:v>11</c:v>
                </c:pt>
                <c:pt idx="9">
                  <c:v>12</c:v>
                </c:pt>
                <c:pt idx="12">
                  <c:v>2</c:v>
                </c:pt>
                <c:pt idx="13">
                  <c:v>9</c:v>
                </c:pt>
                <c:pt idx="14">
                  <c:v>5</c:v>
                </c:pt>
                <c:pt idx="15">
                  <c:v>3</c:v>
                </c:pt>
                <c:pt idx="16">
                  <c:v>1</c:v>
                </c:pt>
              </c:numCache>
            </c:numRef>
          </c:val>
          <c:extLst>
            <c:ext xmlns:c16="http://schemas.microsoft.com/office/drawing/2014/chart" uri="{C3380CC4-5D6E-409C-BE32-E72D297353CC}">
              <c16:uniqueId val="{00000005-00DF-4BF7-BE62-276AB9571E05}"/>
            </c:ext>
          </c:extLst>
        </c:ser>
        <c:ser>
          <c:idx val="6"/>
          <c:order val="6"/>
          <c:tx>
            <c:strRef>
              <c:f>déficience!$A$8</c:f>
              <c:strCache>
                <c:ptCount val="1"/>
                <c:pt idx="0">
                  <c:v>Tout type de handicap sauf TSA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déficience!$B$8:$R$8</c:f>
              <c:numCache>
                <c:formatCode>General</c:formatCode>
                <c:ptCount val="17"/>
                <c:pt idx="11">
                  <c:v>10</c:v>
                </c:pt>
              </c:numCache>
            </c:numRef>
          </c:val>
          <c:extLst>
            <c:ext xmlns:c16="http://schemas.microsoft.com/office/drawing/2014/chart" uri="{C3380CC4-5D6E-409C-BE32-E72D297353CC}">
              <c16:uniqueId val="{00000006-00DF-4BF7-BE62-276AB9571E05}"/>
            </c:ext>
          </c:extLst>
        </c:ser>
        <c:ser>
          <c:idx val="7"/>
          <c:order val="7"/>
          <c:tx>
            <c:strRef>
              <c:f>déficience!$A$9</c:f>
              <c:strCache>
                <c:ptCount val="1"/>
                <c:pt idx="0">
                  <c:v>Troubles Cognitifs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déficience!$B$9:$R$9</c:f>
              <c:numCache>
                <c:formatCode>General</c:formatCode>
                <c:ptCount val="17"/>
                <c:pt idx="0">
                  <c:v>1</c:v>
                </c:pt>
              </c:numCache>
            </c:numRef>
          </c:val>
          <c:extLst>
            <c:ext xmlns:c16="http://schemas.microsoft.com/office/drawing/2014/chart" uri="{C3380CC4-5D6E-409C-BE32-E72D297353CC}">
              <c16:uniqueId val="{00000007-00DF-4BF7-BE62-276AB9571E05}"/>
            </c:ext>
          </c:extLst>
        </c:ser>
        <c:ser>
          <c:idx val="8"/>
          <c:order val="8"/>
          <c:tx>
            <c:strRef>
              <c:f>déficience!$A$10</c:f>
              <c:strCache>
                <c:ptCount val="1"/>
                <c:pt idx="0">
                  <c:v>TSA et associés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déficience!$B$10:$R$10</c:f>
              <c:numCache>
                <c:formatCode>General</c:formatCode>
                <c:ptCount val="17"/>
                <c:pt idx="0">
                  <c:v>22</c:v>
                </c:pt>
                <c:pt idx="1">
                  <c:v>9</c:v>
                </c:pt>
                <c:pt idx="3">
                  <c:v>1</c:v>
                </c:pt>
                <c:pt idx="5">
                  <c:v>2</c:v>
                </c:pt>
                <c:pt idx="9">
                  <c:v>1</c:v>
                </c:pt>
                <c:pt idx="10">
                  <c:v>1</c:v>
                </c:pt>
                <c:pt idx="11">
                  <c:v>15</c:v>
                </c:pt>
                <c:pt idx="13">
                  <c:v>14</c:v>
                </c:pt>
                <c:pt idx="15">
                  <c:v>5</c:v>
                </c:pt>
              </c:numCache>
            </c:numRef>
          </c:val>
          <c:extLst>
            <c:ext xmlns:c16="http://schemas.microsoft.com/office/drawing/2014/chart" uri="{C3380CC4-5D6E-409C-BE32-E72D297353CC}">
              <c16:uniqueId val="{00000008-00DF-4BF7-BE62-276AB9571E05}"/>
            </c:ext>
          </c:extLst>
        </c:ser>
        <c:ser>
          <c:idx val="9"/>
          <c:order val="9"/>
          <c:tx>
            <c:strRef>
              <c:f>déficience!$A$11</c:f>
              <c:strCache>
                <c:ptCount val="1"/>
                <c:pt idx="0">
                  <c:v>Cérébrolésé et associés</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déficience!$B$11:$R$11</c:f>
              <c:numCache>
                <c:formatCode>General</c:formatCode>
                <c:ptCount val="17"/>
                <c:pt idx="1">
                  <c:v>3</c:v>
                </c:pt>
              </c:numCache>
            </c:numRef>
          </c:val>
          <c:extLst>
            <c:ext xmlns:c16="http://schemas.microsoft.com/office/drawing/2014/chart" uri="{C3380CC4-5D6E-409C-BE32-E72D297353CC}">
              <c16:uniqueId val="{00000009-00DF-4BF7-BE62-276AB9571E05}"/>
            </c:ext>
          </c:extLst>
        </c:ser>
        <c:ser>
          <c:idx val="10"/>
          <c:order val="10"/>
          <c:tx>
            <c:strRef>
              <c:f>déficience!$A$12</c:f>
              <c:strCache>
                <c:ptCount val="1"/>
                <c:pt idx="0">
                  <c:v>Visuelle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déficience!$B$12:$R$12</c:f>
              <c:numCache>
                <c:formatCode>General</c:formatCode>
                <c:ptCount val="17"/>
                <c:pt idx="1">
                  <c:v>2</c:v>
                </c:pt>
                <c:pt idx="15">
                  <c:v>2</c:v>
                </c:pt>
              </c:numCache>
            </c:numRef>
          </c:val>
          <c:extLst>
            <c:ext xmlns:c16="http://schemas.microsoft.com/office/drawing/2014/chart" uri="{C3380CC4-5D6E-409C-BE32-E72D297353CC}">
              <c16:uniqueId val="{0000000A-00DF-4BF7-BE62-276AB9571E05}"/>
            </c:ext>
          </c:extLst>
        </c:ser>
        <c:ser>
          <c:idx val="11"/>
          <c:order val="11"/>
          <c:tx>
            <c:strRef>
              <c:f>déficience!$A$13</c:f>
              <c:strCache>
                <c:ptCount val="1"/>
                <c:pt idx="0">
                  <c:v>Moteur, Cérébrolésé et polyH</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déficience!$B$13:$R$13</c:f>
              <c:numCache>
                <c:formatCode>General</c:formatCode>
                <c:ptCount val="17"/>
                <c:pt idx="1">
                  <c:v>1</c:v>
                </c:pt>
                <c:pt idx="14">
                  <c:v>1</c:v>
                </c:pt>
                <c:pt idx="15">
                  <c:v>3</c:v>
                </c:pt>
              </c:numCache>
            </c:numRef>
          </c:val>
          <c:extLst>
            <c:ext xmlns:c16="http://schemas.microsoft.com/office/drawing/2014/chart" uri="{C3380CC4-5D6E-409C-BE32-E72D297353CC}">
              <c16:uniqueId val="{0000000B-00DF-4BF7-BE62-276AB9571E05}"/>
            </c:ext>
          </c:extLst>
        </c:ser>
        <c:dLbls>
          <c:showLegendKey val="0"/>
          <c:showVal val="0"/>
          <c:showCatName val="0"/>
          <c:showSerName val="0"/>
          <c:showPercent val="0"/>
          <c:showBubbleSize val="0"/>
        </c:dLbls>
        <c:gapWidth val="150"/>
        <c:overlap val="100"/>
        <c:axId val="320239488"/>
        <c:axId val="320241024"/>
      </c:barChart>
      <c:catAx>
        <c:axId val="320239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320241024"/>
        <c:crosses val="autoZero"/>
        <c:auto val="1"/>
        <c:lblAlgn val="ctr"/>
        <c:lblOffset val="100"/>
        <c:noMultiLvlLbl val="0"/>
      </c:catAx>
      <c:valAx>
        <c:axId val="320241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320239488"/>
        <c:crosses val="autoZero"/>
        <c:crossBetween val="between"/>
      </c:valAx>
      <c:spPr>
        <a:noFill/>
        <a:ln>
          <a:noFill/>
        </a:ln>
        <a:effectLst/>
      </c:spPr>
    </c:plotArea>
    <c:legend>
      <c:legendPos val="b"/>
      <c:layout>
        <c:manualLayout>
          <c:xMode val="edge"/>
          <c:yMode val="edge"/>
          <c:x val="7.3012136635955321E-2"/>
          <c:y val="0.89327504366828703"/>
          <c:w val="0.90251854885831106"/>
          <c:h val="9.449253846589747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'File active 2022'!$A$2</c:f>
              <c:strCache>
                <c:ptCount val="1"/>
                <c:pt idx="0">
                  <c:v>1-10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2022'!$B$2:$R$2</c:f>
              <c:numCache>
                <c:formatCode>General</c:formatCode>
                <c:ptCount val="17"/>
                <c:pt idx="0">
                  <c:v>5</c:v>
                </c:pt>
                <c:pt idx="1">
                  <c:v>1</c:v>
                </c:pt>
                <c:pt idx="13">
                  <c:v>5</c:v>
                </c:pt>
                <c:pt idx="14">
                  <c:v>1</c:v>
                </c:pt>
                <c:pt idx="15">
                  <c:v>2</c:v>
                </c:pt>
              </c:numCache>
            </c:numRef>
          </c:val>
          <c:extLst>
            <c:ext xmlns:c16="http://schemas.microsoft.com/office/drawing/2014/chart" uri="{C3380CC4-5D6E-409C-BE32-E72D297353CC}">
              <c16:uniqueId val="{00000000-C152-48FC-971F-1A64D086A8C1}"/>
            </c:ext>
          </c:extLst>
        </c:ser>
        <c:ser>
          <c:idx val="1"/>
          <c:order val="1"/>
          <c:tx>
            <c:strRef>
              <c:f>'File active 2022'!$A$3</c:f>
              <c:strCache>
                <c:ptCount val="1"/>
                <c:pt idx="0">
                  <c:v>11-20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2022'!$B$3:$R$3</c:f>
              <c:numCache>
                <c:formatCode>General</c:formatCode>
                <c:ptCount val="17"/>
                <c:pt idx="0">
                  <c:v>10</c:v>
                </c:pt>
                <c:pt idx="1">
                  <c:v>8</c:v>
                </c:pt>
                <c:pt idx="3">
                  <c:v>1</c:v>
                </c:pt>
                <c:pt idx="4">
                  <c:v>1</c:v>
                </c:pt>
                <c:pt idx="5">
                  <c:v>4</c:v>
                </c:pt>
                <c:pt idx="6">
                  <c:v>1</c:v>
                </c:pt>
                <c:pt idx="8">
                  <c:v>1</c:v>
                </c:pt>
                <c:pt idx="11">
                  <c:v>5</c:v>
                </c:pt>
                <c:pt idx="13">
                  <c:v>5</c:v>
                </c:pt>
                <c:pt idx="15">
                  <c:v>9</c:v>
                </c:pt>
              </c:numCache>
            </c:numRef>
          </c:val>
          <c:extLst>
            <c:ext xmlns:c16="http://schemas.microsoft.com/office/drawing/2014/chart" uri="{C3380CC4-5D6E-409C-BE32-E72D297353CC}">
              <c16:uniqueId val="{00000001-C152-48FC-971F-1A64D086A8C1}"/>
            </c:ext>
          </c:extLst>
        </c:ser>
        <c:ser>
          <c:idx val="2"/>
          <c:order val="2"/>
          <c:tx>
            <c:strRef>
              <c:f>'File active 2022'!$A$4</c:f>
              <c:strCache>
                <c:ptCount val="1"/>
                <c:pt idx="0">
                  <c:v>21-30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2022'!$B$4:$R$4</c:f>
              <c:numCache>
                <c:formatCode>General</c:formatCode>
                <c:ptCount val="17"/>
                <c:pt idx="0">
                  <c:v>14</c:v>
                </c:pt>
                <c:pt idx="1">
                  <c:v>3</c:v>
                </c:pt>
                <c:pt idx="4">
                  <c:v>1</c:v>
                </c:pt>
                <c:pt idx="5">
                  <c:v>4</c:v>
                </c:pt>
                <c:pt idx="8">
                  <c:v>3</c:v>
                </c:pt>
                <c:pt idx="11">
                  <c:v>5</c:v>
                </c:pt>
                <c:pt idx="13">
                  <c:v>4</c:v>
                </c:pt>
                <c:pt idx="14">
                  <c:v>1</c:v>
                </c:pt>
                <c:pt idx="15">
                  <c:v>5</c:v>
                </c:pt>
              </c:numCache>
            </c:numRef>
          </c:val>
          <c:extLst>
            <c:ext xmlns:c16="http://schemas.microsoft.com/office/drawing/2014/chart" uri="{C3380CC4-5D6E-409C-BE32-E72D297353CC}">
              <c16:uniqueId val="{00000002-C152-48FC-971F-1A64D086A8C1}"/>
            </c:ext>
          </c:extLst>
        </c:ser>
        <c:ser>
          <c:idx val="3"/>
          <c:order val="3"/>
          <c:tx>
            <c:strRef>
              <c:f>'File active 2022'!$A$5</c:f>
              <c:strCache>
                <c:ptCount val="1"/>
                <c:pt idx="0">
                  <c:v>31-40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2022'!$B$5:$R$5</c:f>
              <c:numCache>
                <c:formatCode>General</c:formatCode>
                <c:ptCount val="17"/>
                <c:pt idx="0">
                  <c:v>9</c:v>
                </c:pt>
                <c:pt idx="1">
                  <c:v>3</c:v>
                </c:pt>
                <c:pt idx="5">
                  <c:v>4</c:v>
                </c:pt>
                <c:pt idx="9">
                  <c:v>3</c:v>
                </c:pt>
                <c:pt idx="11">
                  <c:v>8</c:v>
                </c:pt>
                <c:pt idx="13">
                  <c:v>3</c:v>
                </c:pt>
                <c:pt idx="14">
                  <c:v>2</c:v>
                </c:pt>
                <c:pt idx="15">
                  <c:v>5</c:v>
                </c:pt>
              </c:numCache>
            </c:numRef>
          </c:val>
          <c:extLst>
            <c:ext xmlns:c16="http://schemas.microsoft.com/office/drawing/2014/chart" uri="{C3380CC4-5D6E-409C-BE32-E72D297353CC}">
              <c16:uniqueId val="{00000003-C152-48FC-971F-1A64D086A8C1}"/>
            </c:ext>
          </c:extLst>
        </c:ser>
        <c:ser>
          <c:idx val="4"/>
          <c:order val="4"/>
          <c:tx>
            <c:strRef>
              <c:f>'File active 2022'!$A$6</c:f>
              <c:strCache>
                <c:ptCount val="1"/>
                <c:pt idx="0">
                  <c:v>41-50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2022'!$B$6:$R$6</c:f>
              <c:numCache>
                <c:formatCode>General</c:formatCode>
                <c:ptCount val="17"/>
                <c:pt idx="0">
                  <c:v>3</c:v>
                </c:pt>
                <c:pt idx="1">
                  <c:v>2</c:v>
                </c:pt>
                <c:pt idx="2">
                  <c:v>1</c:v>
                </c:pt>
                <c:pt idx="5">
                  <c:v>1</c:v>
                </c:pt>
                <c:pt idx="9">
                  <c:v>4</c:v>
                </c:pt>
                <c:pt idx="11">
                  <c:v>4</c:v>
                </c:pt>
                <c:pt idx="12">
                  <c:v>1</c:v>
                </c:pt>
                <c:pt idx="13">
                  <c:v>1</c:v>
                </c:pt>
                <c:pt idx="14">
                  <c:v>1</c:v>
                </c:pt>
                <c:pt idx="15">
                  <c:v>1</c:v>
                </c:pt>
              </c:numCache>
            </c:numRef>
          </c:val>
          <c:extLst>
            <c:ext xmlns:c16="http://schemas.microsoft.com/office/drawing/2014/chart" uri="{C3380CC4-5D6E-409C-BE32-E72D297353CC}">
              <c16:uniqueId val="{00000004-C152-48FC-971F-1A64D086A8C1}"/>
            </c:ext>
          </c:extLst>
        </c:ser>
        <c:ser>
          <c:idx val="5"/>
          <c:order val="5"/>
          <c:tx>
            <c:strRef>
              <c:f>'File active 2022'!$A$7</c:f>
              <c:strCache>
                <c:ptCount val="1"/>
                <c:pt idx="0">
                  <c:v>51-80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2022'!$B$7:$R$7</c:f>
              <c:numCache>
                <c:formatCode>General</c:formatCode>
                <c:ptCount val="17"/>
                <c:pt idx="0">
                  <c:v>4</c:v>
                </c:pt>
                <c:pt idx="4">
                  <c:v>1</c:v>
                </c:pt>
                <c:pt idx="8">
                  <c:v>6</c:v>
                </c:pt>
                <c:pt idx="9">
                  <c:v>3</c:v>
                </c:pt>
                <c:pt idx="11">
                  <c:v>3</c:v>
                </c:pt>
                <c:pt idx="13">
                  <c:v>3</c:v>
                </c:pt>
                <c:pt idx="14">
                  <c:v>1</c:v>
                </c:pt>
              </c:numCache>
            </c:numRef>
          </c:val>
          <c:extLst>
            <c:ext xmlns:c16="http://schemas.microsoft.com/office/drawing/2014/chart" uri="{C3380CC4-5D6E-409C-BE32-E72D297353CC}">
              <c16:uniqueId val="{00000005-C152-48FC-971F-1A64D086A8C1}"/>
            </c:ext>
          </c:extLst>
        </c:ser>
        <c:ser>
          <c:idx val="6"/>
          <c:order val="6"/>
          <c:tx>
            <c:strRef>
              <c:f>'File active 2022'!$A$8</c:f>
              <c:strCache>
                <c:ptCount val="1"/>
                <c:pt idx="0">
                  <c:v>81-110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2022'!$B$8:$R$8</c:f>
              <c:numCache>
                <c:formatCode>General</c:formatCode>
                <c:ptCount val="17"/>
                <c:pt idx="0">
                  <c:v>2</c:v>
                </c:pt>
                <c:pt idx="4">
                  <c:v>1</c:v>
                </c:pt>
                <c:pt idx="9">
                  <c:v>1</c:v>
                </c:pt>
                <c:pt idx="13">
                  <c:v>1</c:v>
                </c:pt>
              </c:numCache>
            </c:numRef>
          </c:val>
          <c:extLst>
            <c:ext xmlns:c16="http://schemas.microsoft.com/office/drawing/2014/chart" uri="{C3380CC4-5D6E-409C-BE32-E72D297353CC}">
              <c16:uniqueId val="{00000006-C152-48FC-971F-1A64D086A8C1}"/>
            </c:ext>
          </c:extLst>
        </c:ser>
        <c:ser>
          <c:idx val="7"/>
          <c:order val="7"/>
          <c:tx>
            <c:strRef>
              <c:f>'File active 2022'!$A$9</c:f>
              <c:strCache>
                <c:ptCount val="1"/>
                <c:pt idx="0">
                  <c:v>111-140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2022'!$B$9:$R$9</c:f>
              <c:numCache>
                <c:formatCode>General</c:formatCode>
                <c:ptCount val="17"/>
                <c:pt idx="1">
                  <c:v>1</c:v>
                </c:pt>
                <c:pt idx="7">
                  <c:v>1</c:v>
                </c:pt>
                <c:pt idx="8">
                  <c:v>1</c:v>
                </c:pt>
                <c:pt idx="9">
                  <c:v>2</c:v>
                </c:pt>
                <c:pt idx="16">
                  <c:v>1</c:v>
                </c:pt>
              </c:numCache>
            </c:numRef>
          </c:val>
          <c:extLst>
            <c:ext xmlns:c16="http://schemas.microsoft.com/office/drawing/2014/chart" uri="{C3380CC4-5D6E-409C-BE32-E72D297353CC}">
              <c16:uniqueId val="{00000007-C152-48FC-971F-1A64D086A8C1}"/>
            </c:ext>
          </c:extLst>
        </c:ser>
        <c:ser>
          <c:idx val="8"/>
          <c:order val="8"/>
          <c:tx>
            <c:strRef>
              <c:f>'File active 2022'!$A$10</c:f>
              <c:strCache>
                <c:ptCount val="1"/>
                <c:pt idx="0">
                  <c:v>141-170</c:v>
                </c:pt>
              </c:strCache>
            </c:strRef>
          </c:tx>
          <c:spPr>
            <a:solidFill>
              <a:srgbClr val="00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52-48FC-971F-1A64D086A8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2022'!$B$10:$R$10</c:f>
              <c:numCache>
                <c:formatCode>General</c:formatCode>
                <c:ptCount val="17"/>
                <c:pt idx="0">
                  <c:v>3</c:v>
                </c:pt>
              </c:numCache>
            </c:numRef>
          </c:val>
          <c:extLst>
            <c:ext xmlns:c16="http://schemas.microsoft.com/office/drawing/2014/chart" uri="{C3380CC4-5D6E-409C-BE32-E72D297353CC}">
              <c16:uniqueId val="{00000009-C152-48FC-971F-1A64D086A8C1}"/>
            </c:ext>
          </c:extLst>
        </c:ser>
        <c:ser>
          <c:idx val="9"/>
          <c:order val="9"/>
          <c:tx>
            <c:strRef>
              <c:f>'File active 2022'!$A$11</c:f>
              <c:strCache>
                <c:ptCount val="1"/>
                <c:pt idx="0">
                  <c:v>201-250</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2022'!$B$11:$R$11</c:f>
              <c:numCache>
                <c:formatCode>General</c:formatCode>
                <c:ptCount val="17"/>
                <c:pt idx="2">
                  <c:v>1</c:v>
                </c:pt>
              </c:numCache>
            </c:numRef>
          </c:val>
          <c:extLst>
            <c:ext xmlns:c16="http://schemas.microsoft.com/office/drawing/2014/chart" uri="{C3380CC4-5D6E-409C-BE32-E72D297353CC}">
              <c16:uniqueId val="{0000000A-C152-48FC-971F-1A64D086A8C1}"/>
            </c:ext>
          </c:extLst>
        </c:ser>
        <c:ser>
          <c:idx val="10"/>
          <c:order val="10"/>
          <c:tx>
            <c:strRef>
              <c:f>'File active 2022'!$A$12</c:f>
              <c:strCache>
                <c:ptCount val="1"/>
                <c:pt idx="0">
                  <c:v>251-300</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2022'!$B$12:$R$12</c:f>
              <c:numCache>
                <c:formatCode>General</c:formatCode>
                <c:ptCount val="17"/>
                <c:pt idx="0">
                  <c:v>1</c:v>
                </c:pt>
                <c:pt idx="2">
                  <c:v>1</c:v>
                </c:pt>
                <c:pt idx="12">
                  <c:v>1</c:v>
                </c:pt>
              </c:numCache>
            </c:numRef>
          </c:val>
          <c:extLst>
            <c:ext xmlns:c16="http://schemas.microsoft.com/office/drawing/2014/chart" uri="{C3380CC4-5D6E-409C-BE32-E72D297353CC}">
              <c16:uniqueId val="{0000000B-C152-48FC-971F-1A64D086A8C1}"/>
            </c:ext>
          </c:extLst>
        </c:ser>
        <c:ser>
          <c:idx val="11"/>
          <c:order val="11"/>
          <c:tx>
            <c:strRef>
              <c:f>'File active 2022'!$A$13</c:f>
              <c:strCache>
                <c:ptCount val="1"/>
                <c:pt idx="0">
                  <c:v>301-350</c:v>
                </c:pt>
              </c:strCache>
            </c:strRef>
          </c:tx>
          <c:spPr>
            <a:solidFill>
              <a:srgbClr val="F76D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2022'!$B$13:$R$13</c:f>
              <c:numCache>
                <c:formatCode>General</c:formatCode>
                <c:ptCount val="17"/>
                <c:pt idx="2">
                  <c:v>1</c:v>
                </c:pt>
              </c:numCache>
            </c:numRef>
          </c:val>
          <c:extLst>
            <c:ext xmlns:c16="http://schemas.microsoft.com/office/drawing/2014/chart" uri="{C3380CC4-5D6E-409C-BE32-E72D297353CC}">
              <c16:uniqueId val="{0000000C-C152-48FC-971F-1A64D086A8C1}"/>
            </c:ext>
          </c:extLst>
        </c:ser>
        <c:dLbls>
          <c:showLegendKey val="0"/>
          <c:showVal val="0"/>
          <c:showCatName val="0"/>
          <c:showSerName val="0"/>
          <c:showPercent val="0"/>
          <c:showBubbleSize val="0"/>
        </c:dLbls>
        <c:gapWidth val="150"/>
        <c:overlap val="100"/>
        <c:axId val="338337792"/>
        <c:axId val="338339328"/>
      </c:barChart>
      <c:catAx>
        <c:axId val="338337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crossAx val="338339328"/>
        <c:crosses val="autoZero"/>
        <c:auto val="1"/>
        <c:lblAlgn val="ctr"/>
        <c:lblOffset val="100"/>
        <c:noMultiLvlLbl val="0"/>
      </c:catAx>
      <c:valAx>
        <c:axId val="338339328"/>
        <c:scaling>
          <c:orientation val="minMax"/>
          <c:max val="5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fr-FR"/>
          </a:p>
        </c:txPr>
        <c:crossAx val="33833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22460687989223"/>
          <c:y val="9.6320000000000003E-2"/>
          <c:w val="0.85917558977694164"/>
          <c:h val="0.74919643044619422"/>
        </c:manualLayout>
      </c:layout>
      <c:barChart>
        <c:barDir val="bar"/>
        <c:grouping val="stacked"/>
        <c:varyColors val="0"/>
        <c:ser>
          <c:idx val="0"/>
          <c:order val="0"/>
          <c:tx>
            <c:strRef>
              <c:f>'Répartition 2'!$A$2</c:f>
              <c:strCache>
                <c:ptCount val="1"/>
                <c:pt idx="0">
                  <c:v>Redéploiement</c:v>
                </c:pt>
              </c:strCache>
            </c:strRef>
          </c:tx>
          <c:spPr>
            <a:solidFill>
              <a:srgbClr val="FA12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2'!$B$2:$Q$2</c:f>
              <c:numCache>
                <c:formatCode>General</c:formatCode>
                <c:ptCount val="16"/>
                <c:pt idx="0">
                  <c:v>10</c:v>
                </c:pt>
                <c:pt idx="12">
                  <c:v>2</c:v>
                </c:pt>
              </c:numCache>
            </c:numRef>
          </c:val>
          <c:extLst>
            <c:ext xmlns:c16="http://schemas.microsoft.com/office/drawing/2014/chart" uri="{C3380CC4-5D6E-409C-BE32-E72D297353CC}">
              <c16:uniqueId val="{00000000-B087-4567-B435-59308D46A332}"/>
            </c:ext>
          </c:extLst>
        </c:ser>
        <c:ser>
          <c:idx val="1"/>
          <c:order val="1"/>
          <c:tx>
            <c:strRef>
              <c:f>'Répartition 2'!$A$3</c:f>
              <c:strCache>
                <c:ptCount val="1"/>
                <c:pt idx="0">
                  <c:v>0 à 100 k€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2'!$B$3:$Q$3</c:f>
              <c:numCache>
                <c:formatCode>General</c:formatCode>
                <c:ptCount val="16"/>
                <c:pt idx="0">
                  <c:v>28</c:v>
                </c:pt>
                <c:pt idx="1">
                  <c:v>4</c:v>
                </c:pt>
                <c:pt idx="5">
                  <c:v>1</c:v>
                </c:pt>
                <c:pt idx="10">
                  <c:v>1</c:v>
                </c:pt>
                <c:pt idx="12">
                  <c:v>1</c:v>
                </c:pt>
                <c:pt idx="14">
                  <c:v>9</c:v>
                </c:pt>
              </c:numCache>
            </c:numRef>
          </c:val>
          <c:extLst>
            <c:ext xmlns:c16="http://schemas.microsoft.com/office/drawing/2014/chart" uri="{C3380CC4-5D6E-409C-BE32-E72D297353CC}">
              <c16:uniqueId val="{00000001-B087-4567-B435-59308D46A332}"/>
            </c:ext>
          </c:extLst>
        </c:ser>
        <c:ser>
          <c:idx val="2"/>
          <c:order val="2"/>
          <c:tx>
            <c:strRef>
              <c:f>'Répartition 2'!$A$4</c:f>
              <c:strCache>
                <c:ptCount val="1"/>
                <c:pt idx="0">
                  <c:v>101 à 200 k€ </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2'!$B$4:$Q$4</c:f>
              <c:numCache>
                <c:formatCode>General</c:formatCode>
                <c:ptCount val="16"/>
                <c:pt idx="0">
                  <c:v>7</c:v>
                </c:pt>
                <c:pt idx="1">
                  <c:v>15</c:v>
                </c:pt>
                <c:pt idx="3">
                  <c:v>3</c:v>
                </c:pt>
                <c:pt idx="4">
                  <c:v>4</c:v>
                </c:pt>
                <c:pt idx="5">
                  <c:v>7</c:v>
                </c:pt>
                <c:pt idx="6">
                  <c:v>1</c:v>
                </c:pt>
                <c:pt idx="10">
                  <c:v>14</c:v>
                </c:pt>
                <c:pt idx="12">
                  <c:v>11</c:v>
                </c:pt>
                <c:pt idx="13">
                  <c:v>2</c:v>
                </c:pt>
                <c:pt idx="14">
                  <c:v>4</c:v>
                </c:pt>
              </c:numCache>
            </c:numRef>
          </c:val>
          <c:extLst>
            <c:ext xmlns:c16="http://schemas.microsoft.com/office/drawing/2014/chart" uri="{C3380CC4-5D6E-409C-BE32-E72D297353CC}">
              <c16:uniqueId val="{00000002-B087-4567-B435-59308D46A332}"/>
            </c:ext>
          </c:extLst>
        </c:ser>
        <c:ser>
          <c:idx val="3"/>
          <c:order val="3"/>
          <c:tx>
            <c:strRef>
              <c:f>'Répartition 2'!$A$5</c:f>
              <c:strCache>
                <c:ptCount val="1"/>
                <c:pt idx="0">
                  <c:v>201 à 300 k€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2'!$B$5:$Q$5</c:f>
              <c:numCache>
                <c:formatCode>General</c:formatCode>
                <c:ptCount val="16"/>
                <c:pt idx="0">
                  <c:v>7</c:v>
                </c:pt>
                <c:pt idx="2">
                  <c:v>2</c:v>
                </c:pt>
                <c:pt idx="5">
                  <c:v>1</c:v>
                </c:pt>
                <c:pt idx="7">
                  <c:v>1</c:v>
                </c:pt>
                <c:pt idx="8">
                  <c:v>1</c:v>
                </c:pt>
                <c:pt idx="10">
                  <c:v>10</c:v>
                </c:pt>
                <c:pt idx="11">
                  <c:v>1</c:v>
                </c:pt>
                <c:pt idx="12">
                  <c:v>7</c:v>
                </c:pt>
                <c:pt idx="13">
                  <c:v>3</c:v>
                </c:pt>
                <c:pt idx="14">
                  <c:v>1</c:v>
                </c:pt>
              </c:numCache>
            </c:numRef>
          </c:val>
          <c:extLst>
            <c:ext xmlns:c16="http://schemas.microsoft.com/office/drawing/2014/chart" uri="{C3380CC4-5D6E-409C-BE32-E72D297353CC}">
              <c16:uniqueId val="{00000003-B087-4567-B435-59308D46A332}"/>
            </c:ext>
          </c:extLst>
        </c:ser>
        <c:ser>
          <c:idx val="4"/>
          <c:order val="4"/>
          <c:tx>
            <c:strRef>
              <c:f>'Répartition 2'!$A$6</c:f>
              <c:strCache>
                <c:ptCount val="1"/>
                <c:pt idx="0">
                  <c:v>301 à 400 k€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2'!$B$6:$Q$6</c:f>
              <c:numCache>
                <c:formatCode>General</c:formatCode>
                <c:ptCount val="16"/>
                <c:pt idx="2">
                  <c:v>1</c:v>
                </c:pt>
                <c:pt idx="5">
                  <c:v>3</c:v>
                </c:pt>
                <c:pt idx="8">
                  <c:v>5</c:v>
                </c:pt>
                <c:pt idx="12">
                  <c:v>1</c:v>
                </c:pt>
                <c:pt idx="13">
                  <c:v>1</c:v>
                </c:pt>
              </c:numCache>
            </c:numRef>
          </c:val>
          <c:extLst>
            <c:ext xmlns:c16="http://schemas.microsoft.com/office/drawing/2014/chart" uri="{C3380CC4-5D6E-409C-BE32-E72D297353CC}">
              <c16:uniqueId val="{00000004-B087-4567-B435-59308D46A332}"/>
            </c:ext>
          </c:extLst>
        </c:ser>
        <c:ser>
          <c:idx val="5"/>
          <c:order val="5"/>
          <c:tx>
            <c:strRef>
              <c:f>'Répartition 2'!$A$7</c:f>
              <c:strCache>
                <c:ptCount val="1"/>
                <c:pt idx="0">
                  <c:v>401 à 500 k€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2'!$B$7:$Q$7</c:f>
              <c:numCache>
                <c:formatCode>General</c:formatCode>
                <c:ptCount val="16"/>
                <c:pt idx="0">
                  <c:v>1</c:v>
                </c:pt>
                <c:pt idx="8">
                  <c:v>2</c:v>
                </c:pt>
                <c:pt idx="9">
                  <c:v>7</c:v>
                </c:pt>
                <c:pt idx="12">
                  <c:v>1</c:v>
                </c:pt>
              </c:numCache>
            </c:numRef>
          </c:val>
          <c:extLst>
            <c:ext xmlns:c16="http://schemas.microsoft.com/office/drawing/2014/chart" uri="{C3380CC4-5D6E-409C-BE32-E72D297353CC}">
              <c16:uniqueId val="{00000005-B087-4567-B435-59308D46A332}"/>
            </c:ext>
          </c:extLst>
        </c:ser>
        <c:ser>
          <c:idx val="6"/>
          <c:order val="6"/>
          <c:tx>
            <c:strRef>
              <c:f>'Répartition 2'!$A$8</c:f>
              <c:strCache>
                <c:ptCount val="1"/>
                <c:pt idx="0">
                  <c:v>501 à 600k€ </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2'!$B$8:$Q$8</c:f>
              <c:numCache>
                <c:formatCode>General</c:formatCode>
                <c:ptCount val="16"/>
                <c:pt idx="2">
                  <c:v>1</c:v>
                </c:pt>
                <c:pt idx="8">
                  <c:v>1</c:v>
                </c:pt>
                <c:pt idx="11">
                  <c:v>1</c:v>
                </c:pt>
              </c:numCache>
            </c:numRef>
          </c:val>
          <c:extLst>
            <c:ext xmlns:c16="http://schemas.microsoft.com/office/drawing/2014/chart" uri="{C3380CC4-5D6E-409C-BE32-E72D297353CC}">
              <c16:uniqueId val="{00000006-B087-4567-B435-59308D46A332}"/>
            </c:ext>
          </c:extLst>
        </c:ser>
        <c:ser>
          <c:idx val="7"/>
          <c:order val="7"/>
          <c:tx>
            <c:strRef>
              <c:f>'Répartition 2'!$A$9</c:f>
              <c:strCache>
                <c:ptCount val="1"/>
                <c:pt idx="0">
                  <c:v>601 à 700 k€ </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2'!$B$9:$Q$9</c:f>
              <c:numCache>
                <c:formatCode>General</c:formatCode>
                <c:ptCount val="16"/>
                <c:pt idx="8">
                  <c:v>1</c:v>
                </c:pt>
                <c:pt idx="9">
                  <c:v>1</c:v>
                </c:pt>
                <c:pt idx="14">
                  <c:v>1</c:v>
                </c:pt>
              </c:numCache>
            </c:numRef>
          </c:val>
          <c:extLst>
            <c:ext xmlns:c16="http://schemas.microsoft.com/office/drawing/2014/chart" uri="{C3380CC4-5D6E-409C-BE32-E72D297353CC}">
              <c16:uniqueId val="{00000007-B087-4567-B435-59308D46A332}"/>
            </c:ext>
          </c:extLst>
        </c:ser>
        <c:ser>
          <c:idx val="8"/>
          <c:order val="8"/>
          <c:tx>
            <c:strRef>
              <c:f>'Répartition 2'!$A$10</c:f>
              <c:strCache>
                <c:ptCount val="1"/>
                <c:pt idx="0">
                  <c:v>701 à 800 k€ </c:v>
                </c:pt>
              </c:strCache>
            </c:strRef>
          </c:tx>
          <c:spPr>
            <a:solidFill>
              <a:srgbClr val="F76D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2'!$B$10:$Q$10</c:f>
              <c:numCache>
                <c:formatCode>General</c:formatCode>
                <c:ptCount val="16"/>
                <c:pt idx="9">
                  <c:v>2</c:v>
                </c:pt>
                <c:pt idx="15">
                  <c:v>1</c:v>
                </c:pt>
              </c:numCache>
            </c:numRef>
          </c:val>
          <c:extLst>
            <c:ext xmlns:c16="http://schemas.microsoft.com/office/drawing/2014/chart" uri="{C3380CC4-5D6E-409C-BE32-E72D297353CC}">
              <c16:uniqueId val="{00000008-B087-4567-B435-59308D46A332}"/>
            </c:ext>
          </c:extLst>
        </c:ser>
        <c:ser>
          <c:idx val="9"/>
          <c:order val="9"/>
          <c:tx>
            <c:strRef>
              <c:f>'Répartition 2'!$A$11</c:f>
              <c:strCache>
                <c:ptCount val="1"/>
                <c:pt idx="0">
                  <c:v>801 à 900 k€ </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2'!$B$11:$Q$11</c:f>
              <c:numCache>
                <c:formatCode>General</c:formatCode>
                <c:ptCount val="16"/>
                <c:pt idx="9">
                  <c:v>3</c:v>
                </c:pt>
              </c:numCache>
            </c:numRef>
          </c:val>
          <c:extLst>
            <c:ext xmlns:c16="http://schemas.microsoft.com/office/drawing/2014/chart" uri="{C3380CC4-5D6E-409C-BE32-E72D297353CC}">
              <c16:uniqueId val="{00000009-B087-4567-B435-59308D46A332}"/>
            </c:ext>
          </c:extLst>
        </c:ser>
        <c:ser>
          <c:idx val="10"/>
          <c:order val="10"/>
          <c:tx>
            <c:strRef>
              <c:f>'Répartition 2'!$A$12</c:f>
              <c:strCache>
                <c:ptCount val="1"/>
                <c:pt idx="0">
                  <c:v>CNR</c:v>
                </c:pt>
              </c:strCache>
            </c:strRef>
          </c:tx>
          <c:spPr>
            <a:solidFill>
              <a:srgbClr val="00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2'!$B$12:$Q$12</c:f>
              <c:numCache>
                <c:formatCode>General</c:formatCode>
                <c:ptCount val="16"/>
                <c:pt idx="14">
                  <c:v>3</c:v>
                </c:pt>
              </c:numCache>
            </c:numRef>
          </c:val>
          <c:extLst>
            <c:ext xmlns:c16="http://schemas.microsoft.com/office/drawing/2014/chart" uri="{C3380CC4-5D6E-409C-BE32-E72D297353CC}">
              <c16:uniqueId val="{0000000A-B087-4567-B435-59308D46A332}"/>
            </c:ext>
          </c:extLst>
        </c:ser>
        <c:dLbls>
          <c:showLegendKey val="0"/>
          <c:showVal val="0"/>
          <c:showCatName val="0"/>
          <c:showSerName val="0"/>
          <c:showPercent val="0"/>
          <c:showBubbleSize val="0"/>
        </c:dLbls>
        <c:gapWidth val="150"/>
        <c:overlap val="100"/>
        <c:axId val="338818176"/>
        <c:axId val="338819712"/>
      </c:barChart>
      <c:catAx>
        <c:axId val="338818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crossAx val="338819712"/>
        <c:crosses val="autoZero"/>
        <c:auto val="1"/>
        <c:lblAlgn val="ctr"/>
        <c:lblOffset val="100"/>
        <c:noMultiLvlLbl val="0"/>
      </c:catAx>
      <c:valAx>
        <c:axId val="338819712"/>
        <c:scaling>
          <c:orientation val="minMax"/>
          <c:max val="5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38818176"/>
        <c:crosses val="autoZero"/>
        <c:crossBetween val="between"/>
      </c:valAx>
      <c:spPr>
        <a:noFill/>
        <a:ln>
          <a:noFill/>
        </a:ln>
        <a:effectLst/>
      </c:spPr>
    </c:plotArea>
    <c:legend>
      <c:legendPos val="b"/>
      <c:layout>
        <c:manualLayout>
          <c:xMode val="edge"/>
          <c:yMode val="edge"/>
          <c:x val="7.3350300111208272E-2"/>
          <c:y val="0.90666582677165353"/>
          <c:w val="0.88528026226636125"/>
          <c:h val="9.3213615328519087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Feuil1!$B$21</c:f>
              <c:strCache>
                <c:ptCount val="1"/>
                <c:pt idx="0">
                  <c:v>Directeur/ Chef de Service</c:v>
                </c:pt>
              </c:strCache>
            </c:strRef>
          </c:tx>
          <c:spPr>
            <a:solidFill>
              <a:schemeClr val="accent1"/>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Feuil1!$B$22:$B$38</c:f>
              <c:numCache>
                <c:formatCode>0.00</c:formatCode>
                <c:ptCount val="17"/>
                <c:pt idx="0">
                  <c:v>0.15604347826086953</c:v>
                </c:pt>
                <c:pt idx="1">
                  <c:v>0.11718867924528299</c:v>
                </c:pt>
                <c:pt idx="2">
                  <c:v>5.2500000000000005E-2</c:v>
                </c:pt>
                <c:pt idx="3">
                  <c:v>0.6</c:v>
                </c:pt>
                <c:pt idx="4">
                  <c:v>0.11666666666666665</c:v>
                </c:pt>
                <c:pt idx="5">
                  <c:v>0.2</c:v>
                </c:pt>
                <c:pt idx="6">
                  <c:v>0.15416666666666667</c:v>
                </c:pt>
                <c:pt idx="7">
                  <c:v>0.02</c:v>
                </c:pt>
                <c:pt idx="8">
                  <c:v>0.25</c:v>
                </c:pt>
                <c:pt idx="9">
                  <c:v>0.40454545454545454</c:v>
                </c:pt>
                <c:pt idx="10">
                  <c:v>0.45000000000000007</c:v>
                </c:pt>
                <c:pt idx="11">
                  <c:v>0.1288</c:v>
                </c:pt>
                <c:pt idx="12">
                  <c:v>0.1</c:v>
                </c:pt>
                <c:pt idx="13">
                  <c:v>9.9090909090909104E-2</c:v>
                </c:pt>
                <c:pt idx="14">
                  <c:v>6.9999999999999993E-2</c:v>
                </c:pt>
                <c:pt idx="15">
                  <c:v>8.8636363636363624E-2</c:v>
                </c:pt>
                <c:pt idx="16">
                  <c:v>1.1000000000000001</c:v>
                </c:pt>
              </c:numCache>
            </c:numRef>
          </c:val>
          <c:extLst>
            <c:ext xmlns:c16="http://schemas.microsoft.com/office/drawing/2014/chart" uri="{C3380CC4-5D6E-409C-BE32-E72D297353CC}">
              <c16:uniqueId val="{00000000-9FF5-455C-8E5D-8CC99BF998EC}"/>
            </c:ext>
          </c:extLst>
        </c:ser>
        <c:ser>
          <c:idx val="1"/>
          <c:order val="1"/>
          <c:tx>
            <c:strRef>
              <c:f>Feuil1!$C$21</c:f>
              <c:strCache>
                <c:ptCount val="1"/>
                <c:pt idx="0">
                  <c:v>Administratif</c:v>
                </c:pt>
              </c:strCache>
            </c:strRef>
          </c:tx>
          <c:spPr>
            <a:solidFill>
              <a:schemeClr val="accent2"/>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Feuil1!$C$22:$C$38</c:f>
              <c:numCache>
                <c:formatCode>0.00</c:formatCode>
                <c:ptCount val="17"/>
                <c:pt idx="0">
                  <c:v>0.23156521739130434</c:v>
                </c:pt>
                <c:pt idx="1">
                  <c:v>0.12101886792452832</c:v>
                </c:pt>
                <c:pt idx="2">
                  <c:v>0.1275</c:v>
                </c:pt>
                <c:pt idx="3">
                  <c:v>0.3</c:v>
                </c:pt>
                <c:pt idx="4">
                  <c:v>0.23333333333333331</c:v>
                </c:pt>
                <c:pt idx="5">
                  <c:v>0.18</c:v>
                </c:pt>
                <c:pt idx="6">
                  <c:v>0.22846153846153847</c:v>
                </c:pt>
                <c:pt idx="7">
                  <c:v>0.5</c:v>
                </c:pt>
                <c:pt idx="8">
                  <c:v>0.56000000000000005</c:v>
                </c:pt>
                <c:pt idx="9">
                  <c:v>0.4990909090909092</c:v>
                </c:pt>
                <c:pt idx="10">
                  <c:v>0.54153846153846152</c:v>
                </c:pt>
                <c:pt idx="11">
                  <c:v>0.27439999999999992</c:v>
                </c:pt>
                <c:pt idx="12">
                  <c:v>0.9</c:v>
                </c:pt>
                <c:pt idx="13">
                  <c:v>0.21272727272727276</c:v>
                </c:pt>
                <c:pt idx="14">
                  <c:v>0.48333333333333334</c:v>
                </c:pt>
                <c:pt idx="15">
                  <c:v>0.13409090909090907</c:v>
                </c:pt>
                <c:pt idx="16">
                  <c:v>0.6</c:v>
                </c:pt>
              </c:numCache>
            </c:numRef>
          </c:val>
          <c:extLst>
            <c:ext xmlns:c16="http://schemas.microsoft.com/office/drawing/2014/chart" uri="{C3380CC4-5D6E-409C-BE32-E72D297353CC}">
              <c16:uniqueId val="{00000001-9FF5-455C-8E5D-8CC99BF998EC}"/>
            </c:ext>
          </c:extLst>
        </c:ser>
        <c:ser>
          <c:idx val="2"/>
          <c:order val="2"/>
          <c:tx>
            <c:strRef>
              <c:f>Feuil1!$D$21</c:f>
              <c:strCache>
                <c:ptCount val="1"/>
                <c:pt idx="0">
                  <c:v>Médical</c:v>
                </c:pt>
              </c:strCache>
            </c:strRef>
          </c:tx>
          <c:spPr>
            <a:solidFill>
              <a:schemeClr val="accent3"/>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Feuil1!$D$22:$D$38</c:f>
              <c:numCache>
                <c:formatCode>0.00</c:formatCode>
                <c:ptCount val="17"/>
                <c:pt idx="0">
                  <c:v>3.6555555555555556E-2</c:v>
                </c:pt>
                <c:pt idx="1">
                  <c:v>4.2773584905660383E-2</c:v>
                </c:pt>
                <c:pt idx="2">
                  <c:v>2.6000000000000002E-2</c:v>
                </c:pt>
                <c:pt idx="3">
                  <c:v>0</c:v>
                </c:pt>
                <c:pt idx="4">
                  <c:v>0</c:v>
                </c:pt>
                <c:pt idx="5">
                  <c:v>1.2500000000000001E-2</c:v>
                </c:pt>
                <c:pt idx="6">
                  <c:v>1.2307692307692308E-2</c:v>
                </c:pt>
                <c:pt idx="7">
                  <c:v>0</c:v>
                </c:pt>
                <c:pt idx="8">
                  <c:v>0.05</c:v>
                </c:pt>
                <c:pt idx="9">
                  <c:v>0.14818181818181819</c:v>
                </c:pt>
                <c:pt idx="10">
                  <c:v>2.4615384615384615E-2</c:v>
                </c:pt>
                <c:pt idx="11">
                  <c:v>6.8000000000000005E-3</c:v>
                </c:pt>
                <c:pt idx="12">
                  <c:v>0</c:v>
                </c:pt>
                <c:pt idx="13">
                  <c:v>5.1363636363636368E-2</c:v>
                </c:pt>
                <c:pt idx="14">
                  <c:v>8.666666666666667E-2</c:v>
                </c:pt>
                <c:pt idx="15">
                  <c:v>3.4090909090909088E-2</c:v>
                </c:pt>
                <c:pt idx="16">
                  <c:v>0</c:v>
                </c:pt>
              </c:numCache>
            </c:numRef>
          </c:val>
          <c:extLst>
            <c:ext xmlns:c16="http://schemas.microsoft.com/office/drawing/2014/chart" uri="{C3380CC4-5D6E-409C-BE32-E72D297353CC}">
              <c16:uniqueId val="{00000002-9FF5-455C-8E5D-8CC99BF998EC}"/>
            </c:ext>
          </c:extLst>
        </c:ser>
        <c:ser>
          <c:idx val="3"/>
          <c:order val="3"/>
          <c:tx>
            <c:strRef>
              <c:f>Feuil1!$E$21</c:f>
              <c:strCache>
                <c:ptCount val="1"/>
                <c:pt idx="0">
                  <c:v>Paramed. (dont Psycho)</c:v>
                </c:pt>
              </c:strCache>
            </c:strRef>
          </c:tx>
          <c:spPr>
            <a:solidFill>
              <a:schemeClr val="accent4"/>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Feuil1!$E$22:$E$38</c:f>
              <c:numCache>
                <c:formatCode>0.00</c:formatCode>
                <c:ptCount val="17"/>
                <c:pt idx="0">
                  <c:v>0.33243478260869569</c:v>
                </c:pt>
                <c:pt idx="1">
                  <c:v>0.19809433962264153</c:v>
                </c:pt>
                <c:pt idx="2">
                  <c:v>0.37299999999999994</c:v>
                </c:pt>
                <c:pt idx="3">
                  <c:v>0.32500000000000001</c:v>
                </c:pt>
                <c:pt idx="4">
                  <c:v>0</c:v>
                </c:pt>
                <c:pt idx="5">
                  <c:v>0.25</c:v>
                </c:pt>
                <c:pt idx="6">
                  <c:v>0.23846153846153845</c:v>
                </c:pt>
                <c:pt idx="7">
                  <c:v>0</c:v>
                </c:pt>
                <c:pt idx="8">
                  <c:v>1.5</c:v>
                </c:pt>
                <c:pt idx="9">
                  <c:v>0.91363636363636369</c:v>
                </c:pt>
                <c:pt idx="10">
                  <c:v>0.50384615384615394</c:v>
                </c:pt>
                <c:pt idx="11">
                  <c:v>0.27679999999999999</c:v>
                </c:pt>
                <c:pt idx="12">
                  <c:v>0.5625</c:v>
                </c:pt>
                <c:pt idx="13">
                  <c:v>0.39363636363636362</c:v>
                </c:pt>
                <c:pt idx="14">
                  <c:v>0.54166666666666663</c:v>
                </c:pt>
                <c:pt idx="15">
                  <c:v>0.29090909090909095</c:v>
                </c:pt>
                <c:pt idx="16">
                  <c:v>1</c:v>
                </c:pt>
              </c:numCache>
            </c:numRef>
          </c:val>
          <c:extLst>
            <c:ext xmlns:c16="http://schemas.microsoft.com/office/drawing/2014/chart" uri="{C3380CC4-5D6E-409C-BE32-E72D297353CC}">
              <c16:uniqueId val="{00000003-9FF5-455C-8E5D-8CC99BF998EC}"/>
            </c:ext>
          </c:extLst>
        </c:ser>
        <c:ser>
          <c:idx val="4"/>
          <c:order val="4"/>
          <c:tx>
            <c:strRef>
              <c:f>Feuil1!$F$21</c:f>
              <c:strCache>
                <c:ptCount val="1"/>
                <c:pt idx="0">
                  <c:v>Socio-éducatif</c:v>
                </c:pt>
              </c:strCache>
            </c:strRef>
          </c:tx>
          <c:spPr>
            <a:solidFill>
              <a:srgbClr val="7030A0"/>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Feuil1!$F$22:$F$38</c:f>
              <c:numCache>
                <c:formatCode>0.00</c:formatCode>
                <c:ptCount val="17"/>
                <c:pt idx="0">
                  <c:v>1.3800676328502415</c:v>
                </c:pt>
                <c:pt idx="1">
                  <c:v>1.3677169811320753</c:v>
                </c:pt>
                <c:pt idx="2">
                  <c:v>0.90850000000000009</c:v>
                </c:pt>
                <c:pt idx="3">
                  <c:v>1.0249999999999999</c:v>
                </c:pt>
                <c:pt idx="4">
                  <c:v>3.3333333333333333E-2</c:v>
                </c:pt>
                <c:pt idx="5">
                  <c:v>1.35</c:v>
                </c:pt>
                <c:pt idx="6">
                  <c:v>1.2307692307692308</c:v>
                </c:pt>
                <c:pt idx="7">
                  <c:v>1</c:v>
                </c:pt>
                <c:pt idx="8">
                  <c:v>2.5</c:v>
                </c:pt>
                <c:pt idx="9">
                  <c:v>2.3045454545454547</c:v>
                </c:pt>
                <c:pt idx="10">
                  <c:v>2.1338461538461537</c:v>
                </c:pt>
                <c:pt idx="11">
                  <c:v>1.0448</c:v>
                </c:pt>
                <c:pt idx="12">
                  <c:v>1.5374999999999999</c:v>
                </c:pt>
                <c:pt idx="13">
                  <c:v>1.7636363636363634</c:v>
                </c:pt>
                <c:pt idx="14">
                  <c:v>1.6516666666666666</c:v>
                </c:pt>
                <c:pt idx="15">
                  <c:v>1.2236363636363636</c:v>
                </c:pt>
                <c:pt idx="16">
                  <c:v>8</c:v>
                </c:pt>
              </c:numCache>
            </c:numRef>
          </c:val>
          <c:extLst>
            <c:ext xmlns:c16="http://schemas.microsoft.com/office/drawing/2014/chart" uri="{C3380CC4-5D6E-409C-BE32-E72D297353CC}">
              <c16:uniqueId val="{00000004-9FF5-455C-8E5D-8CC99BF998EC}"/>
            </c:ext>
          </c:extLst>
        </c:ser>
        <c:ser>
          <c:idx val="5"/>
          <c:order val="5"/>
          <c:tx>
            <c:strRef>
              <c:f>Feuil1!$G$21</c:f>
              <c:strCache>
                <c:ptCount val="1"/>
                <c:pt idx="0">
                  <c:v>Autres</c:v>
                </c:pt>
              </c:strCache>
            </c:strRef>
          </c:tx>
          <c:spPr>
            <a:solidFill>
              <a:schemeClr val="accent6"/>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Feuil1!$G$22:$G$38</c:f>
              <c:numCache>
                <c:formatCode>0.00</c:formatCode>
                <c:ptCount val="17"/>
                <c:pt idx="0">
                  <c:v>0.19893719806763288</c:v>
                </c:pt>
                <c:pt idx="1">
                  <c:v>0.10076923076923078</c:v>
                </c:pt>
                <c:pt idx="2">
                  <c:v>0.192</c:v>
                </c:pt>
                <c:pt idx="3">
                  <c:v>0.61250000000000004</c:v>
                </c:pt>
                <c:pt idx="4">
                  <c:v>0</c:v>
                </c:pt>
                <c:pt idx="5">
                  <c:v>0.375</c:v>
                </c:pt>
                <c:pt idx="6">
                  <c:v>0.24615384615384614</c:v>
                </c:pt>
                <c:pt idx="7">
                  <c:v>1</c:v>
                </c:pt>
                <c:pt idx="8">
                  <c:v>0</c:v>
                </c:pt>
                <c:pt idx="9">
                  <c:v>0.2818181818181818</c:v>
                </c:pt>
                <c:pt idx="10">
                  <c:v>0.65384615384615385</c:v>
                </c:pt>
                <c:pt idx="11">
                  <c:v>8.4000000000000005E-2</c:v>
                </c:pt>
                <c:pt idx="12">
                  <c:v>0.22500000000000001</c:v>
                </c:pt>
                <c:pt idx="13">
                  <c:v>0.11818181818181818</c:v>
                </c:pt>
                <c:pt idx="14">
                  <c:v>0.28333333333333333</c:v>
                </c:pt>
                <c:pt idx="15">
                  <c:v>0.11363636363636363</c:v>
                </c:pt>
                <c:pt idx="16">
                  <c:v>3</c:v>
                </c:pt>
              </c:numCache>
            </c:numRef>
          </c:val>
          <c:extLst>
            <c:ext xmlns:c16="http://schemas.microsoft.com/office/drawing/2014/chart" uri="{C3380CC4-5D6E-409C-BE32-E72D297353CC}">
              <c16:uniqueId val="{00000005-9FF5-455C-8E5D-8CC99BF998EC}"/>
            </c:ext>
          </c:extLst>
        </c:ser>
        <c:dLbls>
          <c:showLegendKey val="0"/>
          <c:showVal val="0"/>
          <c:showCatName val="0"/>
          <c:showSerName val="0"/>
          <c:showPercent val="0"/>
          <c:showBubbleSize val="0"/>
        </c:dLbls>
        <c:gapWidth val="150"/>
        <c:overlap val="100"/>
        <c:axId val="340268544"/>
        <c:axId val="340270080"/>
      </c:barChart>
      <c:catAx>
        <c:axId val="340268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40270080"/>
        <c:crosses val="autoZero"/>
        <c:auto val="1"/>
        <c:lblAlgn val="ctr"/>
        <c:lblOffset val="100"/>
        <c:noMultiLvlLbl val="0"/>
      </c:catAx>
      <c:valAx>
        <c:axId val="340270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4026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DFC88-F845-45DB-912F-87C96DD8A158}" type="doc">
      <dgm:prSet loTypeId="urn:microsoft.com/office/officeart/2005/8/layout/orgChart1" loCatId="hierarchy" qsTypeId="urn:microsoft.com/office/officeart/2005/8/quickstyle/3d1" qsCatId="3D" csTypeId="urn:microsoft.com/office/officeart/2005/8/colors/accent4_1" csCatId="accent4" phldr="1"/>
      <dgm:spPr/>
      <dgm:t>
        <a:bodyPr/>
        <a:lstStyle/>
        <a:p>
          <a:endParaRPr lang="fr-FR"/>
        </a:p>
      </dgm:t>
    </dgm:pt>
    <dgm:pt modelId="{79D7AC35-58B6-4104-B567-F8448CA15B36}">
      <dgm:prSet phldrT="[Texte]"/>
      <dgm:spPr/>
      <dgm:t>
        <a:bodyPr/>
        <a:lstStyle/>
        <a:p>
          <a:r>
            <a:rPr lang="fr-FR" dirty="0"/>
            <a:t>Les Professionnels</a:t>
          </a:r>
        </a:p>
        <a:p>
          <a:r>
            <a:rPr lang="fr-FR" dirty="0"/>
            <a:t>Professionnels hors nomenclature actes Assurance Maladie: </a:t>
          </a:r>
        </a:p>
        <a:p>
          <a:r>
            <a:rPr lang="fr-FR" dirty="0"/>
            <a:t>Educateur spécialisé, moniteurs éducateurs, Accompagnant éducatif et social, psychomotricien, ergothérapeute, psychologue, médiation animale…</a:t>
          </a:r>
        </a:p>
      </dgm:t>
    </dgm:pt>
    <dgm:pt modelId="{966E0C95-2827-462A-BC40-911DA2A9D467}" type="parTrans" cxnId="{7795D8B1-A8DC-4525-B607-CD6E9C8DF62E}">
      <dgm:prSet/>
      <dgm:spPr/>
      <dgm:t>
        <a:bodyPr/>
        <a:lstStyle/>
        <a:p>
          <a:endParaRPr lang="fr-FR"/>
        </a:p>
      </dgm:t>
    </dgm:pt>
    <dgm:pt modelId="{FE8A2242-E861-4352-B4E8-5D15ED96B8E9}" type="sibTrans" cxnId="{7795D8B1-A8DC-4525-B607-CD6E9C8DF62E}">
      <dgm:prSet/>
      <dgm:spPr/>
      <dgm:t>
        <a:bodyPr/>
        <a:lstStyle/>
        <a:p>
          <a:endParaRPr lang="fr-FR"/>
        </a:p>
      </dgm:t>
    </dgm:pt>
    <dgm:pt modelId="{8B2284FE-EE30-4232-90E0-59E894E7CC50}">
      <dgm:prSet phldrT="[Texte]" custT="1"/>
      <dgm:spPr/>
      <dgm:t>
        <a:bodyPr/>
        <a:lstStyle/>
        <a:p>
          <a:r>
            <a:rPr lang="fr-FR" sz="2000" dirty="0"/>
            <a:t>Libéraux</a:t>
          </a:r>
        </a:p>
      </dgm:t>
    </dgm:pt>
    <dgm:pt modelId="{A24C642B-8F9D-4B9A-B74A-369A6F471D79}" type="parTrans" cxnId="{2FC7305C-65C1-4BF9-8513-CE803C951CD7}">
      <dgm:prSet/>
      <dgm:spPr/>
      <dgm:t>
        <a:bodyPr/>
        <a:lstStyle/>
        <a:p>
          <a:endParaRPr lang="fr-FR"/>
        </a:p>
      </dgm:t>
    </dgm:pt>
    <dgm:pt modelId="{76558CE4-F919-440D-B026-801F9E65D091}" type="sibTrans" cxnId="{2FC7305C-65C1-4BF9-8513-CE803C951CD7}">
      <dgm:prSet/>
      <dgm:spPr/>
      <dgm:t>
        <a:bodyPr/>
        <a:lstStyle/>
        <a:p>
          <a:endParaRPr lang="fr-FR"/>
        </a:p>
      </dgm:t>
    </dgm:pt>
    <dgm:pt modelId="{3C45FAE4-04BF-4EAF-9652-E6FA39A6B1EC}">
      <dgm:prSet phldrT="[Texte]" custT="1"/>
      <dgm:spPr/>
      <dgm:t>
        <a:bodyPr/>
        <a:lstStyle/>
        <a:p>
          <a:r>
            <a:rPr lang="fr-FR" sz="2000" dirty="0"/>
            <a:t>Salariés d’établissements</a:t>
          </a:r>
        </a:p>
      </dgm:t>
    </dgm:pt>
    <dgm:pt modelId="{9D3D6179-384F-4A54-A776-DB8336C0FC57}" type="parTrans" cxnId="{3216CAC5-E681-4FDD-905A-AE3946FD87B5}">
      <dgm:prSet/>
      <dgm:spPr/>
      <dgm:t>
        <a:bodyPr/>
        <a:lstStyle/>
        <a:p>
          <a:endParaRPr lang="fr-FR"/>
        </a:p>
      </dgm:t>
    </dgm:pt>
    <dgm:pt modelId="{52366B90-9F64-4746-9D17-EB9F91CA639A}" type="sibTrans" cxnId="{3216CAC5-E681-4FDD-905A-AE3946FD87B5}">
      <dgm:prSet/>
      <dgm:spPr/>
      <dgm:t>
        <a:bodyPr/>
        <a:lstStyle/>
        <a:p>
          <a:endParaRPr lang="fr-FR"/>
        </a:p>
      </dgm:t>
    </dgm:pt>
    <dgm:pt modelId="{5BB70408-7C3C-4337-85EE-30B5B874A1E4}" type="pres">
      <dgm:prSet presAssocID="{693DFC88-F845-45DB-912F-87C96DD8A158}" presName="hierChild1" presStyleCnt="0">
        <dgm:presLayoutVars>
          <dgm:orgChart val="1"/>
          <dgm:chPref val="1"/>
          <dgm:dir/>
          <dgm:animOne val="branch"/>
          <dgm:animLvl val="lvl"/>
          <dgm:resizeHandles/>
        </dgm:presLayoutVars>
      </dgm:prSet>
      <dgm:spPr/>
    </dgm:pt>
    <dgm:pt modelId="{F2835422-AE6C-4DDF-A07F-21347E9EB26A}" type="pres">
      <dgm:prSet presAssocID="{79D7AC35-58B6-4104-B567-F8448CA15B36}" presName="hierRoot1" presStyleCnt="0">
        <dgm:presLayoutVars>
          <dgm:hierBranch val="init"/>
        </dgm:presLayoutVars>
      </dgm:prSet>
      <dgm:spPr/>
    </dgm:pt>
    <dgm:pt modelId="{864113F9-0755-45FE-80A9-0099DB064A66}" type="pres">
      <dgm:prSet presAssocID="{79D7AC35-58B6-4104-B567-F8448CA15B36}" presName="rootComposite1" presStyleCnt="0"/>
      <dgm:spPr/>
    </dgm:pt>
    <dgm:pt modelId="{0850CAA0-C2BE-4EEE-826D-C2175B4FCA9A}" type="pres">
      <dgm:prSet presAssocID="{79D7AC35-58B6-4104-B567-F8448CA15B36}" presName="rootText1" presStyleLbl="node0" presStyleIdx="0" presStyleCnt="1" custScaleX="195388" custScaleY="97942">
        <dgm:presLayoutVars>
          <dgm:chPref val="3"/>
        </dgm:presLayoutVars>
      </dgm:prSet>
      <dgm:spPr/>
    </dgm:pt>
    <dgm:pt modelId="{77A3DAD8-8940-43A8-8AFC-7704DEDC6804}" type="pres">
      <dgm:prSet presAssocID="{79D7AC35-58B6-4104-B567-F8448CA15B36}" presName="rootConnector1" presStyleLbl="node1" presStyleIdx="0" presStyleCnt="0"/>
      <dgm:spPr/>
    </dgm:pt>
    <dgm:pt modelId="{A37BDBAA-C0E9-4EA1-93A7-95321F983DC4}" type="pres">
      <dgm:prSet presAssocID="{79D7AC35-58B6-4104-B567-F8448CA15B36}" presName="hierChild2" presStyleCnt="0"/>
      <dgm:spPr/>
    </dgm:pt>
    <dgm:pt modelId="{43796EC2-8947-4765-B982-BF2B68970315}" type="pres">
      <dgm:prSet presAssocID="{A24C642B-8F9D-4B9A-B74A-369A6F471D79}" presName="Name37" presStyleLbl="parChTrans1D2" presStyleIdx="0" presStyleCnt="2"/>
      <dgm:spPr/>
    </dgm:pt>
    <dgm:pt modelId="{DDAE7BB0-6E84-41F7-B838-5D3DBC1059EF}" type="pres">
      <dgm:prSet presAssocID="{8B2284FE-EE30-4232-90E0-59E894E7CC50}" presName="hierRoot2" presStyleCnt="0">
        <dgm:presLayoutVars>
          <dgm:hierBranch val="init"/>
        </dgm:presLayoutVars>
      </dgm:prSet>
      <dgm:spPr/>
    </dgm:pt>
    <dgm:pt modelId="{847DD1F2-724A-4183-8B1B-6BC5DE2739E6}" type="pres">
      <dgm:prSet presAssocID="{8B2284FE-EE30-4232-90E0-59E894E7CC50}" presName="rootComposite" presStyleCnt="0"/>
      <dgm:spPr/>
    </dgm:pt>
    <dgm:pt modelId="{5EDE0343-01AF-4491-8AAF-2F3138866B99}" type="pres">
      <dgm:prSet presAssocID="{8B2284FE-EE30-4232-90E0-59E894E7CC50}" presName="rootText" presStyleLbl="node2" presStyleIdx="0" presStyleCnt="2">
        <dgm:presLayoutVars>
          <dgm:chPref val="3"/>
        </dgm:presLayoutVars>
      </dgm:prSet>
      <dgm:spPr/>
    </dgm:pt>
    <dgm:pt modelId="{9C71F2AC-A375-4814-8CD9-341975F43E7F}" type="pres">
      <dgm:prSet presAssocID="{8B2284FE-EE30-4232-90E0-59E894E7CC50}" presName="rootConnector" presStyleLbl="node2" presStyleIdx="0" presStyleCnt="2"/>
      <dgm:spPr/>
    </dgm:pt>
    <dgm:pt modelId="{59091ADC-9F03-4876-8FAF-7518BC4C5380}" type="pres">
      <dgm:prSet presAssocID="{8B2284FE-EE30-4232-90E0-59E894E7CC50}" presName="hierChild4" presStyleCnt="0"/>
      <dgm:spPr/>
    </dgm:pt>
    <dgm:pt modelId="{C19F28B6-1D4D-4F56-A96A-6CD2F5579741}" type="pres">
      <dgm:prSet presAssocID="{8B2284FE-EE30-4232-90E0-59E894E7CC50}" presName="hierChild5" presStyleCnt="0"/>
      <dgm:spPr/>
    </dgm:pt>
    <dgm:pt modelId="{3886D93A-1A69-443A-AA44-32028AAD73FD}" type="pres">
      <dgm:prSet presAssocID="{9D3D6179-384F-4A54-A776-DB8336C0FC57}" presName="Name37" presStyleLbl="parChTrans1D2" presStyleIdx="1" presStyleCnt="2"/>
      <dgm:spPr/>
    </dgm:pt>
    <dgm:pt modelId="{0270F752-42A9-4DD5-A2AE-EE1CB7BD3553}" type="pres">
      <dgm:prSet presAssocID="{3C45FAE4-04BF-4EAF-9652-E6FA39A6B1EC}" presName="hierRoot2" presStyleCnt="0">
        <dgm:presLayoutVars>
          <dgm:hierBranch val="init"/>
        </dgm:presLayoutVars>
      </dgm:prSet>
      <dgm:spPr/>
    </dgm:pt>
    <dgm:pt modelId="{8E8D0484-9DA0-4C25-B9D0-79A236BD91D3}" type="pres">
      <dgm:prSet presAssocID="{3C45FAE4-04BF-4EAF-9652-E6FA39A6B1EC}" presName="rootComposite" presStyleCnt="0"/>
      <dgm:spPr/>
    </dgm:pt>
    <dgm:pt modelId="{0A1300C1-8E01-45B6-B5C6-EA1BAAD34B38}" type="pres">
      <dgm:prSet presAssocID="{3C45FAE4-04BF-4EAF-9652-E6FA39A6B1EC}" presName="rootText" presStyleLbl="node2" presStyleIdx="1" presStyleCnt="2">
        <dgm:presLayoutVars>
          <dgm:chPref val="3"/>
        </dgm:presLayoutVars>
      </dgm:prSet>
      <dgm:spPr/>
    </dgm:pt>
    <dgm:pt modelId="{E89D6353-005B-45C0-BE10-2F3E433B2C0A}" type="pres">
      <dgm:prSet presAssocID="{3C45FAE4-04BF-4EAF-9652-E6FA39A6B1EC}" presName="rootConnector" presStyleLbl="node2" presStyleIdx="1" presStyleCnt="2"/>
      <dgm:spPr/>
    </dgm:pt>
    <dgm:pt modelId="{1005E335-94AA-4F90-A286-6D25ECB6F6DA}" type="pres">
      <dgm:prSet presAssocID="{3C45FAE4-04BF-4EAF-9652-E6FA39A6B1EC}" presName="hierChild4" presStyleCnt="0"/>
      <dgm:spPr/>
    </dgm:pt>
    <dgm:pt modelId="{FC1AA669-4F78-4711-BB86-AAD69C0E630C}" type="pres">
      <dgm:prSet presAssocID="{3C45FAE4-04BF-4EAF-9652-E6FA39A6B1EC}" presName="hierChild5" presStyleCnt="0"/>
      <dgm:spPr/>
    </dgm:pt>
    <dgm:pt modelId="{ECC18069-8640-406A-A00E-C859CCA2594C}" type="pres">
      <dgm:prSet presAssocID="{79D7AC35-58B6-4104-B567-F8448CA15B36}" presName="hierChild3" presStyleCnt="0"/>
      <dgm:spPr/>
    </dgm:pt>
  </dgm:ptLst>
  <dgm:cxnLst>
    <dgm:cxn modelId="{F8152701-A521-47CC-8AE4-9E7A09913158}" type="presOf" srcId="{79D7AC35-58B6-4104-B567-F8448CA15B36}" destId="{0850CAA0-C2BE-4EEE-826D-C2175B4FCA9A}" srcOrd="0" destOrd="0" presId="urn:microsoft.com/office/officeart/2005/8/layout/orgChart1"/>
    <dgm:cxn modelId="{A6B1D913-64C0-46C7-A79D-2189C6A9593A}" type="presOf" srcId="{8B2284FE-EE30-4232-90E0-59E894E7CC50}" destId="{5EDE0343-01AF-4491-8AAF-2F3138866B99}" srcOrd="0" destOrd="0" presId="urn:microsoft.com/office/officeart/2005/8/layout/orgChart1"/>
    <dgm:cxn modelId="{2FC7305C-65C1-4BF9-8513-CE803C951CD7}" srcId="{79D7AC35-58B6-4104-B567-F8448CA15B36}" destId="{8B2284FE-EE30-4232-90E0-59E894E7CC50}" srcOrd="0" destOrd="0" parTransId="{A24C642B-8F9D-4B9A-B74A-369A6F471D79}" sibTransId="{76558CE4-F919-440D-B026-801F9E65D091}"/>
    <dgm:cxn modelId="{E809C96F-5168-4588-980E-6F03976FAF4E}" type="presOf" srcId="{A24C642B-8F9D-4B9A-B74A-369A6F471D79}" destId="{43796EC2-8947-4765-B982-BF2B68970315}" srcOrd="0" destOrd="0" presId="urn:microsoft.com/office/officeart/2005/8/layout/orgChart1"/>
    <dgm:cxn modelId="{E615708E-1BE7-432E-B92E-A1976D7A516A}" type="presOf" srcId="{3C45FAE4-04BF-4EAF-9652-E6FA39A6B1EC}" destId="{0A1300C1-8E01-45B6-B5C6-EA1BAAD34B38}" srcOrd="0" destOrd="0" presId="urn:microsoft.com/office/officeart/2005/8/layout/orgChart1"/>
    <dgm:cxn modelId="{DCAC0C9D-51D5-4A7F-A3C6-15803DE49DA3}" type="presOf" srcId="{8B2284FE-EE30-4232-90E0-59E894E7CC50}" destId="{9C71F2AC-A375-4814-8CD9-341975F43E7F}" srcOrd="1" destOrd="0" presId="urn:microsoft.com/office/officeart/2005/8/layout/orgChart1"/>
    <dgm:cxn modelId="{D54EB6A4-09FC-4601-BADA-5AFE4B9607EF}" type="presOf" srcId="{3C45FAE4-04BF-4EAF-9652-E6FA39A6B1EC}" destId="{E89D6353-005B-45C0-BE10-2F3E433B2C0A}" srcOrd="1" destOrd="0" presId="urn:microsoft.com/office/officeart/2005/8/layout/orgChart1"/>
    <dgm:cxn modelId="{FB9413AD-9DD0-4272-BCF9-99AEAD996416}" type="presOf" srcId="{79D7AC35-58B6-4104-B567-F8448CA15B36}" destId="{77A3DAD8-8940-43A8-8AFC-7704DEDC6804}" srcOrd="1" destOrd="0" presId="urn:microsoft.com/office/officeart/2005/8/layout/orgChart1"/>
    <dgm:cxn modelId="{7795D8B1-A8DC-4525-B607-CD6E9C8DF62E}" srcId="{693DFC88-F845-45DB-912F-87C96DD8A158}" destId="{79D7AC35-58B6-4104-B567-F8448CA15B36}" srcOrd="0" destOrd="0" parTransId="{966E0C95-2827-462A-BC40-911DA2A9D467}" sibTransId="{FE8A2242-E861-4352-B4E8-5D15ED96B8E9}"/>
    <dgm:cxn modelId="{D2D412B2-9405-4E84-8162-3B2329D2B8D1}" type="presOf" srcId="{693DFC88-F845-45DB-912F-87C96DD8A158}" destId="{5BB70408-7C3C-4337-85EE-30B5B874A1E4}" srcOrd="0" destOrd="0" presId="urn:microsoft.com/office/officeart/2005/8/layout/orgChart1"/>
    <dgm:cxn modelId="{3216CAC5-E681-4FDD-905A-AE3946FD87B5}" srcId="{79D7AC35-58B6-4104-B567-F8448CA15B36}" destId="{3C45FAE4-04BF-4EAF-9652-E6FA39A6B1EC}" srcOrd="1" destOrd="0" parTransId="{9D3D6179-384F-4A54-A776-DB8336C0FC57}" sibTransId="{52366B90-9F64-4746-9D17-EB9F91CA639A}"/>
    <dgm:cxn modelId="{91E772D7-1A21-47E7-AAE7-270D8A0D6AEB}" type="presOf" srcId="{9D3D6179-384F-4A54-A776-DB8336C0FC57}" destId="{3886D93A-1A69-443A-AA44-32028AAD73FD}" srcOrd="0" destOrd="0" presId="urn:microsoft.com/office/officeart/2005/8/layout/orgChart1"/>
    <dgm:cxn modelId="{EB3410CB-F5F3-41A9-B698-500AB8B41BD2}" type="presParOf" srcId="{5BB70408-7C3C-4337-85EE-30B5B874A1E4}" destId="{F2835422-AE6C-4DDF-A07F-21347E9EB26A}" srcOrd="0" destOrd="0" presId="urn:microsoft.com/office/officeart/2005/8/layout/orgChart1"/>
    <dgm:cxn modelId="{0833C62A-303A-4F56-AB08-25D93DD4E00F}" type="presParOf" srcId="{F2835422-AE6C-4DDF-A07F-21347E9EB26A}" destId="{864113F9-0755-45FE-80A9-0099DB064A66}" srcOrd="0" destOrd="0" presId="urn:microsoft.com/office/officeart/2005/8/layout/orgChart1"/>
    <dgm:cxn modelId="{C9593AC2-88FE-4E99-B8A3-0203616C23CD}" type="presParOf" srcId="{864113F9-0755-45FE-80A9-0099DB064A66}" destId="{0850CAA0-C2BE-4EEE-826D-C2175B4FCA9A}" srcOrd="0" destOrd="0" presId="urn:microsoft.com/office/officeart/2005/8/layout/orgChart1"/>
    <dgm:cxn modelId="{4E60AACE-D81C-491A-851C-BD85ED0712C9}" type="presParOf" srcId="{864113F9-0755-45FE-80A9-0099DB064A66}" destId="{77A3DAD8-8940-43A8-8AFC-7704DEDC6804}" srcOrd="1" destOrd="0" presId="urn:microsoft.com/office/officeart/2005/8/layout/orgChart1"/>
    <dgm:cxn modelId="{A45994CD-8068-4CC4-94FA-475CDF3411FE}" type="presParOf" srcId="{F2835422-AE6C-4DDF-A07F-21347E9EB26A}" destId="{A37BDBAA-C0E9-4EA1-93A7-95321F983DC4}" srcOrd="1" destOrd="0" presId="urn:microsoft.com/office/officeart/2005/8/layout/orgChart1"/>
    <dgm:cxn modelId="{F1E7AFE1-74CB-44F3-A59C-940E314F9E81}" type="presParOf" srcId="{A37BDBAA-C0E9-4EA1-93A7-95321F983DC4}" destId="{43796EC2-8947-4765-B982-BF2B68970315}" srcOrd="0" destOrd="0" presId="urn:microsoft.com/office/officeart/2005/8/layout/orgChart1"/>
    <dgm:cxn modelId="{7C7F1FF7-9A39-4F3E-8504-B7894766A5A7}" type="presParOf" srcId="{A37BDBAA-C0E9-4EA1-93A7-95321F983DC4}" destId="{DDAE7BB0-6E84-41F7-B838-5D3DBC1059EF}" srcOrd="1" destOrd="0" presId="urn:microsoft.com/office/officeart/2005/8/layout/orgChart1"/>
    <dgm:cxn modelId="{D5B07539-6ABF-49D1-8BC9-86DC5EF762FA}" type="presParOf" srcId="{DDAE7BB0-6E84-41F7-B838-5D3DBC1059EF}" destId="{847DD1F2-724A-4183-8B1B-6BC5DE2739E6}" srcOrd="0" destOrd="0" presId="urn:microsoft.com/office/officeart/2005/8/layout/orgChart1"/>
    <dgm:cxn modelId="{597E90B2-80A6-465C-8F0F-D3A56D52934F}" type="presParOf" srcId="{847DD1F2-724A-4183-8B1B-6BC5DE2739E6}" destId="{5EDE0343-01AF-4491-8AAF-2F3138866B99}" srcOrd="0" destOrd="0" presId="urn:microsoft.com/office/officeart/2005/8/layout/orgChart1"/>
    <dgm:cxn modelId="{E76C96C2-153B-40F7-A692-BA136887738A}" type="presParOf" srcId="{847DD1F2-724A-4183-8B1B-6BC5DE2739E6}" destId="{9C71F2AC-A375-4814-8CD9-341975F43E7F}" srcOrd="1" destOrd="0" presId="urn:microsoft.com/office/officeart/2005/8/layout/orgChart1"/>
    <dgm:cxn modelId="{E32552B8-8CAB-4383-B664-7389AA4AE1CB}" type="presParOf" srcId="{DDAE7BB0-6E84-41F7-B838-5D3DBC1059EF}" destId="{59091ADC-9F03-4876-8FAF-7518BC4C5380}" srcOrd="1" destOrd="0" presId="urn:microsoft.com/office/officeart/2005/8/layout/orgChart1"/>
    <dgm:cxn modelId="{9BEAED41-81F2-48F6-A35D-AB7536EFD8D0}" type="presParOf" srcId="{DDAE7BB0-6E84-41F7-B838-5D3DBC1059EF}" destId="{C19F28B6-1D4D-4F56-A96A-6CD2F5579741}" srcOrd="2" destOrd="0" presId="urn:microsoft.com/office/officeart/2005/8/layout/orgChart1"/>
    <dgm:cxn modelId="{422C2EF2-5D95-4598-82C2-35D43719EC2C}" type="presParOf" srcId="{A37BDBAA-C0E9-4EA1-93A7-95321F983DC4}" destId="{3886D93A-1A69-443A-AA44-32028AAD73FD}" srcOrd="2" destOrd="0" presId="urn:microsoft.com/office/officeart/2005/8/layout/orgChart1"/>
    <dgm:cxn modelId="{508F5E3F-D11A-4EE2-9CBC-E013E1272B62}" type="presParOf" srcId="{A37BDBAA-C0E9-4EA1-93A7-95321F983DC4}" destId="{0270F752-42A9-4DD5-A2AE-EE1CB7BD3553}" srcOrd="3" destOrd="0" presId="urn:microsoft.com/office/officeart/2005/8/layout/orgChart1"/>
    <dgm:cxn modelId="{1DFFB197-9EBD-412F-BE65-56774100ADE9}" type="presParOf" srcId="{0270F752-42A9-4DD5-A2AE-EE1CB7BD3553}" destId="{8E8D0484-9DA0-4C25-B9D0-79A236BD91D3}" srcOrd="0" destOrd="0" presId="urn:microsoft.com/office/officeart/2005/8/layout/orgChart1"/>
    <dgm:cxn modelId="{B7EFC246-40F7-4FF7-B94A-772A7EEA74FA}" type="presParOf" srcId="{8E8D0484-9DA0-4C25-B9D0-79A236BD91D3}" destId="{0A1300C1-8E01-45B6-B5C6-EA1BAAD34B38}" srcOrd="0" destOrd="0" presId="urn:microsoft.com/office/officeart/2005/8/layout/orgChart1"/>
    <dgm:cxn modelId="{4A3A4525-58B8-4E37-95CD-A0CFE5B489DD}" type="presParOf" srcId="{8E8D0484-9DA0-4C25-B9D0-79A236BD91D3}" destId="{E89D6353-005B-45C0-BE10-2F3E433B2C0A}" srcOrd="1" destOrd="0" presId="urn:microsoft.com/office/officeart/2005/8/layout/orgChart1"/>
    <dgm:cxn modelId="{978C75A3-7DF2-43D2-8CAE-EACA26FD542B}" type="presParOf" srcId="{0270F752-42A9-4DD5-A2AE-EE1CB7BD3553}" destId="{1005E335-94AA-4F90-A286-6D25ECB6F6DA}" srcOrd="1" destOrd="0" presId="urn:microsoft.com/office/officeart/2005/8/layout/orgChart1"/>
    <dgm:cxn modelId="{5B6F48C0-8BDF-4E08-AD15-A2F371682A3B}" type="presParOf" srcId="{0270F752-42A9-4DD5-A2AE-EE1CB7BD3553}" destId="{FC1AA669-4F78-4711-BB86-AAD69C0E630C}" srcOrd="2" destOrd="0" presId="urn:microsoft.com/office/officeart/2005/8/layout/orgChart1"/>
    <dgm:cxn modelId="{E70BB25B-8614-4A20-A23A-9AB7C42F1CD2}" type="presParOf" srcId="{F2835422-AE6C-4DDF-A07F-21347E9EB26A}" destId="{ECC18069-8640-406A-A00E-C859CCA2594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6D93A-1A69-443A-AA44-32028AAD73FD}">
      <dsp:nvSpPr>
        <dsp:cNvPr id="0" name=""/>
        <dsp:cNvSpPr/>
      </dsp:nvSpPr>
      <dsp:spPr>
        <a:xfrm>
          <a:off x="3824129" y="2275839"/>
          <a:ext cx="2092744" cy="726407"/>
        </a:xfrm>
        <a:custGeom>
          <a:avLst/>
          <a:gdLst/>
          <a:ahLst/>
          <a:cxnLst/>
          <a:rect l="0" t="0" r="0" b="0"/>
          <a:pathLst>
            <a:path>
              <a:moveTo>
                <a:pt x="0" y="0"/>
              </a:moveTo>
              <a:lnTo>
                <a:pt x="0" y="363203"/>
              </a:lnTo>
              <a:lnTo>
                <a:pt x="2092744" y="363203"/>
              </a:lnTo>
              <a:lnTo>
                <a:pt x="2092744" y="726407"/>
              </a:lnTo>
            </a:path>
          </a:pathLst>
        </a:custGeom>
        <a:noFill/>
        <a:ln w="12700" cap="flat" cmpd="sng" algn="ctr">
          <a:solidFill>
            <a:schemeClr val="accent4">
              <a:shade val="60000"/>
              <a:hueOff val="0"/>
              <a:satOff val="0"/>
              <a:lumOff val="0"/>
              <a:alphaOff val="0"/>
            </a:schemeClr>
          </a:solidFill>
          <a:prstDash val="solid"/>
          <a:miter/>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3796EC2-8947-4765-B982-BF2B68970315}">
      <dsp:nvSpPr>
        <dsp:cNvPr id="0" name=""/>
        <dsp:cNvSpPr/>
      </dsp:nvSpPr>
      <dsp:spPr>
        <a:xfrm>
          <a:off x="1731384" y="2275839"/>
          <a:ext cx="2092744" cy="726407"/>
        </a:xfrm>
        <a:custGeom>
          <a:avLst/>
          <a:gdLst/>
          <a:ahLst/>
          <a:cxnLst/>
          <a:rect l="0" t="0" r="0" b="0"/>
          <a:pathLst>
            <a:path>
              <a:moveTo>
                <a:pt x="2092744" y="0"/>
              </a:moveTo>
              <a:lnTo>
                <a:pt x="2092744" y="363203"/>
              </a:lnTo>
              <a:lnTo>
                <a:pt x="0" y="363203"/>
              </a:lnTo>
              <a:lnTo>
                <a:pt x="0" y="726407"/>
              </a:lnTo>
            </a:path>
          </a:pathLst>
        </a:custGeom>
        <a:noFill/>
        <a:ln w="12700" cap="flat" cmpd="sng" algn="ctr">
          <a:solidFill>
            <a:schemeClr val="accent4">
              <a:shade val="60000"/>
              <a:hueOff val="0"/>
              <a:satOff val="0"/>
              <a:lumOff val="0"/>
              <a:alphaOff val="0"/>
            </a:schemeClr>
          </a:solidFill>
          <a:prstDash val="solid"/>
          <a:miter/>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50CAA0-C2BE-4EEE-826D-C2175B4FCA9A}">
      <dsp:nvSpPr>
        <dsp:cNvPr id="0" name=""/>
        <dsp:cNvSpPr/>
      </dsp:nvSpPr>
      <dsp:spPr>
        <a:xfrm>
          <a:off x="444813" y="581892"/>
          <a:ext cx="6758630" cy="169394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Les Professionnels</a:t>
          </a:r>
        </a:p>
        <a:p>
          <a:pPr marL="0" lvl="0" indent="0" algn="ctr" defTabSz="889000">
            <a:lnSpc>
              <a:spcPct val="90000"/>
            </a:lnSpc>
            <a:spcBef>
              <a:spcPct val="0"/>
            </a:spcBef>
            <a:spcAft>
              <a:spcPct val="35000"/>
            </a:spcAft>
            <a:buNone/>
          </a:pPr>
          <a:r>
            <a:rPr lang="fr-FR" sz="2000" kern="1200" dirty="0"/>
            <a:t>Professionnels hors nomenclature actes Assurance Maladie: </a:t>
          </a:r>
        </a:p>
        <a:p>
          <a:pPr marL="0" lvl="0" indent="0" algn="ctr" defTabSz="889000">
            <a:lnSpc>
              <a:spcPct val="90000"/>
            </a:lnSpc>
            <a:spcBef>
              <a:spcPct val="0"/>
            </a:spcBef>
            <a:spcAft>
              <a:spcPct val="35000"/>
            </a:spcAft>
            <a:buNone/>
          </a:pPr>
          <a:r>
            <a:rPr lang="fr-FR" sz="2000" kern="1200" dirty="0"/>
            <a:t>Educateur spécialisé, moniteurs éducateurs, Accompagnant éducatif et social, psychomotricien, ergothérapeute, psychologue, médiation animale…</a:t>
          </a:r>
        </a:p>
      </dsp:txBody>
      <dsp:txXfrm>
        <a:off x="444813" y="581892"/>
        <a:ext cx="6758630" cy="1693946"/>
      </dsp:txXfrm>
    </dsp:sp>
    <dsp:sp modelId="{5EDE0343-01AF-4491-8AAF-2F3138866B99}">
      <dsp:nvSpPr>
        <dsp:cNvPr id="0" name=""/>
        <dsp:cNvSpPr/>
      </dsp:nvSpPr>
      <dsp:spPr>
        <a:xfrm>
          <a:off x="1843" y="3002246"/>
          <a:ext cx="3459081" cy="17295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Libéraux</a:t>
          </a:r>
        </a:p>
      </dsp:txBody>
      <dsp:txXfrm>
        <a:off x="1843" y="3002246"/>
        <a:ext cx="3459081" cy="1729540"/>
      </dsp:txXfrm>
    </dsp:sp>
    <dsp:sp modelId="{0A1300C1-8E01-45B6-B5C6-EA1BAAD34B38}">
      <dsp:nvSpPr>
        <dsp:cNvPr id="0" name=""/>
        <dsp:cNvSpPr/>
      </dsp:nvSpPr>
      <dsp:spPr>
        <a:xfrm>
          <a:off x="4187332" y="3002246"/>
          <a:ext cx="3459081" cy="17295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Salariés d’établissements</a:t>
          </a:r>
        </a:p>
      </dsp:txBody>
      <dsp:txXfrm>
        <a:off x="4187332" y="3002246"/>
        <a:ext cx="3459081" cy="17295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8"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fr-FR" sz="4400" b="0" strike="noStrike" spc="-1">
                <a:solidFill>
                  <a:srgbClr val="000000"/>
                </a:solidFill>
                <a:latin typeface="Arial"/>
              </a:rPr>
              <a:t>Cliquez pour déplacer la diapo</a:t>
            </a:r>
          </a:p>
        </p:txBody>
      </p:sp>
      <p:sp>
        <p:nvSpPr>
          <p:cNvPr id="89"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fr-FR" sz="2000" b="0" strike="noStrike" spc="-1">
                <a:solidFill>
                  <a:srgbClr val="000000"/>
                </a:solidFill>
                <a:latin typeface="Arial"/>
              </a:rPr>
              <a:t>Cliquez pour modifier le format des notes</a:t>
            </a:r>
          </a:p>
        </p:txBody>
      </p:sp>
      <p:sp>
        <p:nvSpPr>
          <p:cNvPr id="90"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Times New Roman"/>
              </a:rPr>
              <a:t>&lt;en-tête&gt;</a:t>
            </a:r>
          </a:p>
        </p:txBody>
      </p:sp>
      <p:sp>
        <p:nvSpPr>
          <p:cNvPr id="91"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Times New Roman"/>
              </a:defRPr>
            </a:lvl1pPr>
          </a:lstStyle>
          <a:p>
            <a:pPr indent="0" algn="r">
              <a:buNone/>
            </a:pPr>
            <a:r>
              <a:rPr lang="fr-FR" sz="1400" b="0" strike="noStrike" spc="-1">
                <a:solidFill>
                  <a:srgbClr val="000000"/>
                </a:solidFill>
                <a:latin typeface="Times New Roman"/>
              </a:rPr>
              <a:t>&lt;date/heure&gt;</a:t>
            </a:r>
          </a:p>
        </p:txBody>
      </p:sp>
      <p:sp>
        <p:nvSpPr>
          <p:cNvPr id="92"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&lt;pied de page&gt;</a:t>
            </a:r>
          </a:p>
        </p:txBody>
      </p:sp>
      <p:sp>
        <p:nvSpPr>
          <p:cNvPr id="93"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Times New Roman"/>
              </a:defRPr>
            </a:lvl1pPr>
          </a:lstStyle>
          <a:p>
            <a:pPr indent="0" algn="r">
              <a:buNone/>
            </a:pPr>
            <a:fld id="{1E34C093-BFF3-438A-9F67-DCF92DBEA0BA}" type="slidenum">
              <a:rPr lang="fr-FR" sz="1400" b="0" strike="noStrike" spc="-1">
                <a:solidFill>
                  <a:srgbClr val="000000"/>
                </a:solidFill>
                <a:latin typeface="Times New Roman"/>
              </a:rPr>
              <a:t>‹N°›</a:t>
            </a:fld>
            <a:endParaRPr lang="fr-FR"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noRot="1" noChangeAspect="1"/>
          </p:cNvSpPr>
          <p:nvPr>
            <p:ph type="sldImg"/>
          </p:nvPr>
        </p:nvSpPr>
        <p:spPr>
          <a:xfrm>
            <a:off x="422280" y="1241280"/>
            <a:ext cx="5952240" cy="3349080"/>
          </a:xfrm>
          <a:prstGeom prst="rect">
            <a:avLst/>
          </a:prstGeom>
          <a:ln w="0">
            <a:noFill/>
          </a:ln>
        </p:spPr>
      </p:sp>
      <p:sp>
        <p:nvSpPr>
          <p:cNvPr id="121" name="PlaceHolder 2"/>
          <p:cNvSpPr>
            <a:spLocks noGrp="1"/>
          </p:cNvSpPr>
          <p:nvPr>
            <p:ph type="body"/>
          </p:nvPr>
        </p:nvSpPr>
        <p:spPr>
          <a:xfrm>
            <a:off x="679320" y="4776840"/>
            <a:ext cx="5438160" cy="3907800"/>
          </a:xfrm>
          <a:prstGeom prst="rect">
            <a:avLst/>
          </a:prstGeom>
          <a:noFill/>
          <a:ln w="0">
            <a:noFill/>
          </a:ln>
        </p:spPr>
        <p:txBody>
          <a:bodyPr lIns="0" tIns="0" rIns="0" bIns="0" anchor="t">
            <a:noAutofit/>
          </a:bodyPr>
          <a:lstStyle/>
          <a:p>
            <a:pPr marL="216000" indent="0">
              <a:lnSpc>
                <a:spcPct val="100000"/>
              </a:lnSpc>
              <a:buNone/>
              <a:tabLst>
                <a:tab pos="0" algn="l"/>
              </a:tabLst>
            </a:pPr>
            <a:r>
              <a:rPr lang="fr-FR" sz="2000" b="0" strike="noStrike" spc="-1">
                <a:solidFill>
                  <a:srgbClr val="000000"/>
                </a:solidFill>
                <a:latin typeface="Arial"/>
              </a:rPr>
              <a:t>Le PCPE est autorisé par l’ars VIA UNE CONVENTION</a:t>
            </a:r>
          </a:p>
        </p:txBody>
      </p:sp>
      <p:sp>
        <p:nvSpPr>
          <p:cNvPr id="122" name="PlaceHolder 3"/>
          <p:cNvSpPr>
            <a:spLocks noGrp="1"/>
          </p:cNvSpPr>
          <p:nvPr>
            <p:ph type="sldNum" idx="10"/>
          </p:nvPr>
        </p:nvSpPr>
        <p:spPr>
          <a:xfrm>
            <a:off x="3849840" y="9429840"/>
            <a:ext cx="2945520" cy="496080"/>
          </a:xfrm>
          <a:prstGeom prst="rect">
            <a:avLst/>
          </a:prstGeom>
          <a:noFill/>
          <a:ln w="0">
            <a:noFill/>
          </a:ln>
        </p:spPr>
        <p:txBody>
          <a:bodyPr lIns="0" tIns="0" rIns="0" bIns="0" anchor="b">
            <a:noAutofit/>
          </a:bodyPr>
          <a:lstStyle>
            <a:lvl1pPr indent="0" algn="r">
              <a:lnSpc>
                <a:spcPct val="100000"/>
              </a:lnSpc>
              <a:buNone/>
              <a:tabLst>
                <a:tab pos="0" algn="l"/>
              </a:tabLst>
              <a:defRPr lang="fr-FR" sz="1200" b="0" strike="noStrike" spc="-1">
                <a:solidFill>
                  <a:srgbClr val="000000"/>
                </a:solidFill>
                <a:latin typeface="+mn-lt"/>
                <a:ea typeface="+mn-ea"/>
              </a:defRPr>
            </a:lvl1pPr>
          </a:lstStyle>
          <a:p>
            <a:pPr indent="0" algn="r">
              <a:lnSpc>
                <a:spcPct val="100000"/>
              </a:lnSpc>
              <a:buNone/>
              <a:tabLst>
                <a:tab pos="0" algn="l"/>
              </a:tabLst>
            </a:pPr>
            <a:fld id="{84721094-2B43-4ECF-9B1C-049C7F9EC716}" type="slidenum">
              <a:rPr lang="fr-FR" sz="1200" b="0" strike="noStrike" spc="-1">
                <a:solidFill>
                  <a:srgbClr val="000000"/>
                </a:solidFill>
                <a:latin typeface="+mn-lt"/>
                <a:ea typeface="+mn-ea"/>
              </a:rPr>
              <a:t>15</a:t>
            </a:fld>
            <a:endParaRPr lang="fr-FR"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9F039472-1B52-45F4-8ED1-C029950B52C8}" type="slidenum">
              <a:t>‹N°›</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78175872-10C0-4613-8972-05DD9BA82BCD}" type="slidenum">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99A7A3A2-1EF2-46FC-9B2E-5576F507E284}" type="slidenum">
              <a:t>‹N°›</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4D9A2B07-9F15-445C-A939-3D5FE8739AAF}" type="slidenum">
              <a:t>‹N°›</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userDrawn="1">
  <p:cSld name="1_Thème Office">
    <p:bg>
      <p:bgPr>
        <a:solidFill>
          <a:schemeClr val="lt1"/>
        </a:solidFill>
        <a:effectLst/>
      </p:bgPr>
    </p:bg>
    <p:spTree>
      <p:nvGrpSpPr>
        <p:cNvPr id="1" name=""/>
        <p:cNvGrpSpPr/>
        <p:nvPr/>
      </p:nvGrpSpPr>
      <p:grpSpPr bwMode="auto">
        <a:xfrm>
          <a:off x="0" y="0"/>
          <a:ext cx="0" cy="0"/>
          <a:chOff x="0" y="0"/>
          <a:chExt cx="0" cy="0"/>
        </a:xfrm>
      </p:grpSpPr>
      <p:pic>
        <p:nvPicPr>
          <p:cNvPr id="2050" name="Image 7"/>
          <p:cNvPicPr>
            <a:picLocks noGrp="1" noChangeAspect="1"/>
          </p:cNvPicPr>
          <p:nvPr/>
        </p:nvPicPr>
        <p:blipFill>
          <a:blip r:embed="rId2"/>
          <a:stretch/>
        </p:blipFill>
        <p:spPr bwMode="auto">
          <a:xfrm>
            <a:off x="46037" y="6176962"/>
            <a:ext cx="1127125" cy="660400"/>
          </a:xfrm>
          <a:prstGeom prst="rect">
            <a:avLst/>
          </a:prstGeom>
          <a:noFill/>
        </p:spPr>
      </p:pic>
      <p:sp>
        <p:nvSpPr>
          <p:cNvPr id="2051" name="Rectangle 7"/>
          <p:cNvSpPr>
            <a:spLocks noGrp="1" noChangeShapeType="1"/>
          </p:cNvSpPr>
          <p:nvPr/>
        </p:nvSpPr>
        <p:spPr bwMode="auto">
          <a:xfrm>
            <a:off x="2847975" y="3514725"/>
            <a:ext cx="6496050" cy="76200"/>
          </a:xfrm>
          <a:prstGeom prst="rect">
            <a:avLst/>
          </a:prstGeom>
          <a:solidFill>
            <a:srgbClr val="4A9536"/>
          </a:solidFill>
        </p:spPr>
        <p:txBody>
          <a:bodyPr lIns="91440" tIns="45720" rIns="91440" bIns="45720" anchor="ctr" anchorCtr="0"/>
          <a:lstStyle/>
          <a:p>
            <a:pPr>
              <a:defRPr/>
            </a:pPr>
            <a:endParaRPr/>
          </a:p>
        </p:txBody>
      </p:sp>
      <p:pic>
        <p:nvPicPr>
          <p:cNvPr id="2052" name="Image 9"/>
          <p:cNvPicPr>
            <a:picLocks noGrp="1" noChangeAspect="1"/>
          </p:cNvPicPr>
          <p:nvPr/>
        </p:nvPicPr>
        <p:blipFill>
          <a:blip r:embed="rId3"/>
          <a:stretch/>
        </p:blipFill>
        <p:spPr bwMode="auto">
          <a:xfrm>
            <a:off x="4716462" y="5418137"/>
            <a:ext cx="2759075" cy="1303337"/>
          </a:xfrm>
          <a:prstGeom prst="rect">
            <a:avLst/>
          </a:prstGeom>
          <a:noFill/>
        </p:spPr>
      </p:pic>
      <p:sp>
        <p:nvSpPr>
          <p:cNvPr id="2053"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2054"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2055" name="Espace réservé de la date 3"/>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p>
            <a:pPr marL="0" lvl="0" indent="0">
              <a:buNone/>
              <a:defRPr/>
            </a:pPr>
            <a:r>
              <a:rPr sz="1200">
                <a:solidFill>
                  <a:srgbClr val="9A9A9A"/>
                </a:solidFill>
                <a:ea typeface="Verdana"/>
              </a:rPr>
              <a:t>*</a:t>
            </a:r>
            <a:endParaRPr/>
          </a:p>
        </p:txBody>
      </p:sp>
      <p:sp>
        <p:nvSpPr>
          <p:cNvPr id="2056" name="Espace réservé du numéro de diapositive 5"/>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p>
            <a:pPr marL="0" lvl="0" indent="0" algn="r">
              <a:buNone/>
              <a:defRPr/>
            </a:pPr>
            <a:fld id="{D038279B-FC19-497E-A7D1-5ADD9CAF016F}" type="slidenum">
              <a:rPr sz="1200">
                <a:solidFill>
                  <a:srgbClr val="9A9A9A"/>
                </a:solidFill>
                <a:ea typeface="Verdana"/>
              </a:rPr>
              <a:t>‹N°›</a:t>
            </a:fld>
            <a:endParaRPr/>
          </a:p>
        </p:txBody>
      </p:sp>
    </p:spTree>
    <p:extLst>
      <p:ext uri="{BB962C8B-B14F-4D97-AF65-F5344CB8AC3E}">
        <p14:creationId xmlns:p14="http://schemas.microsoft.com/office/powerpoint/2010/main" val="183892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2B196694-A51C-447C-B92D-DFBCCE100DBF}" type="slidenum">
              <a:t>‹N°›</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7CCD20BD-3F49-4CE0-A149-FDB95C8F7B53}" type="slidenum">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CB0C36AD-D877-46EE-B3A0-CEEF3D35C759}" type="slidenum">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83BC2008-1400-459B-A91F-84AE0B8AAA3B}" type="slidenum">
              <a:t>‹N°›</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DFF91EA3-3D0C-47BD-82A0-5AECA9F4A09C}" type="slidenum">
              <a:t>‹N°›</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615E1CA5-6A98-41AB-AF37-1251E886AF06}" type="slidenum">
              <a:t>‹N°›</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7844732E-BB05-490B-8236-2E5A0EBF9F73}" type="slidenum">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84487CBD-E967-4310-BA0C-A9377ACBCE77}" type="slidenum">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59328788-861E-44E6-9302-AC6DA45D91B8}" type="slidenum">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09D1E2D-AEDD-47D1-BB6B-C439CE1268DE}" type="slidenum">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C9B61B9C-2E4F-4DA8-A38B-5EBCC1F6EC95}" type="slidenum">
              <a:t>‹N°›</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D0D15F81-8546-410C-B43E-418351B92CD0}" type="slidenum">
              <a:t>‹N°›</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3458F7AA-6BB0-4D10-BF84-3EF390921ECC}" type="slidenum">
              <a:t>‹N°›</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4597D-C8CF-4F77-A462-53AA9972628A}"/>
              </a:ext>
            </a:extLst>
          </p:cNvPr>
          <p:cNvSpPr/>
          <p:nvPr/>
        </p:nvSpPr>
        <p:spPr>
          <a:xfrm>
            <a:off x="2847975" y="3514725"/>
            <a:ext cx="649605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5"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5418138"/>
            <a:ext cx="27590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baseline="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
        <p:nvSpPr>
          <p:cNvPr id="6" name="Espace réservé de la date 3"/>
          <p:cNvSpPr>
            <a:spLocks noGrp="1"/>
          </p:cNvSpPr>
          <p:nvPr>
            <p:ph type="dt" sz="half" idx="10"/>
          </p:nvPr>
        </p:nvSpPr>
        <p:spPr/>
        <p:txBody>
          <a:bodyPr/>
          <a:lstStyle>
            <a:lvl1pPr>
              <a:defRPr smtClean="0">
                <a:latin typeface="Verdana" panose="020B0604030504040204" pitchFamily="34" charset="0"/>
                <a:ea typeface="Verdana" panose="020B0604030504040204" pitchFamily="34" charset="0"/>
                <a:cs typeface="Verdana" panose="020B0604030504040204" pitchFamily="34" charset="0"/>
              </a:defRPr>
            </a:lvl1pPr>
          </a:lstStyle>
          <a:p>
            <a:pPr>
              <a:defRPr/>
            </a:pPr>
            <a:fld id="{600E014F-1C3A-4292-96F1-D3E916CADCFE}" type="datetime1">
              <a:rPr lang="fr-FR"/>
              <a:pPr>
                <a:defRPr/>
              </a:pPr>
              <a:t>03/05/2023</a:t>
            </a:fld>
            <a:endParaRPr lang="fr-FR" dirty="0"/>
          </a:p>
        </p:txBody>
      </p:sp>
      <p:sp>
        <p:nvSpPr>
          <p:cNvPr id="7" name="Espace réservé du numéro de diapositive 5"/>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a:defRPr/>
            </a:pPr>
            <a:fld id="{92A1C772-F42D-47F1-A3B4-9A6EA2878C6F}" type="slidenum">
              <a:rPr lang="fr-FR"/>
              <a:pPr>
                <a:defRPr/>
              </a:pPr>
              <a:t>‹N°›</a:t>
            </a:fld>
            <a:endParaRPr lang="fr-FR" dirty="0"/>
          </a:p>
        </p:txBody>
      </p:sp>
    </p:spTree>
    <p:extLst>
      <p:ext uri="{BB962C8B-B14F-4D97-AF65-F5344CB8AC3E}">
        <p14:creationId xmlns:p14="http://schemas.microsoft.com/office/powerpoint/2010/main" val="4098028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3"/>
          <p:cNvSpPr>
            <a:spLocks noGrp="1"/>
          </p:cNvSpPr>
          <p:nvPr>
            <p:ph type="dt" sz="half" idx="10"/>
          </p:nvPr>
        </p:nvSpPr>
        <p:spPr/>
        <p:txBody>
          <a:bodyPr/>
          <a:lstStyle>
            <a:lvl1pPr>
              <a:defRPr smtClean="0"/>
            </a:lvl1pPr>
          </a:lstStyle>
          <a:p>
            <a:pPr>
              <a:defRPr/>
            </a:pPr>
            <a:fld id="{5D9FA94D-5605-4148-8FBB-86F086C53091}" type="datetime1">
              <a:rPr lang="fr-FR"/>
              <a:pPr>
                <a:defRPr/>
              </a:pPr>
              <a:t>03/05/2023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Fédération des CREAI</a:t>
            </a:r>
          </a:p>
        </p:txBody>
      </p:sp>
      <p:sp>
        <p:nvSpPr>
          <p:cNvPr id="7" name="Espace réservé du numéro de diapositive 5"/>
          <p:cNvSpPr>
            <a:spLocks noGrp="1"/>
          </p:cNvSpPr>
          <p:nvPr>
            <p:ph type="sldNum" sz="quarter" idx="12"/>
          </p:nvPr>
        </p:nvSpPr>
        <p:spPr/>
        <p:txBody>
          <a:bodyPr/>
          <a:lstStyle>
            <a:lvl1pPr>
              <a:defRPr/>
            </a:lvl1pPr>
          </a:lstStyle>
          <a:p>
            <a:pPr>
              <a:defRPr/>
            </a:pPr>
            <a:fld id="{B1BA0324-3662-42C1-B088-E3E1E5606EC0}" type="slidenum">
              <a:rPr lang="fr-FR"/>
              <a:pPr>
                <a:defRPr/>
              </a:pPr>
              <a:t>‹N°›</a:t>
            </a:fld>
            <a:endParaRPr lang="fr-FR"/>
          </a:p>
        </p:txBody>
      </p:sp>
    </p:spTree>
    <p:extLst>
      <p:ext uri="{BB962C8B-B14F-4D97-AF65-F5344CB8AC3E}">
        <p14:creationId xmlns:p14="http://schemas.microsoft.com/office/powerpoint/2010/main" val="996087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89650"/>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e la date 3"/>
          <p:cNvSpPr>
            <a:spLocks noGrp="1"/>
          </p:cNvSpPr>
          <p:nvPr>
            <p:ph type="dt" sz="half" idx="10"/>
          </p:nvPr>
        </p:nvSpPr>
        <p:spPr/>
        <p:txBody>
          <a:bodyPr/>
          <a:lstStyle>
            <a:lvl1pPr>
              <a:defRPr smtClean="0"/>
            </a:lvl1pPr>
          </a:lstStyle>
          <a:p>
            <a:pPr>
              <a:defRPr/>
            </a:pPr>
            <a:fld id="{0EAB0673-6DC4-4D5E-8605-CED3F2FF8F70}" type="datetime1">
              <a:rPr lang="fr-FR"/>
              <a:pPr>
                <a:defRPr/>
              </a:pPr>
              <a:t>03/05/2023</a:t>
            </a:fld>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164C15B6-452C-4308-BD6E-C3B17DC43B28}" type="slidenum">
              <a:rPr lang="fr-FR"/>
              <a:pPr>
                <a:defRPr/>
              </a:pPr>
              <a:t>‹N°›</a:t>
            </a:fld>
            <a:endParaRPr lang="fr-FR"/>
          </a:p>
        </p:txBody>
      </p:sp>
      <p:sp>
        <p:nvSpPr>
          <p:cNvPr id="7" name="Espace réservé du pied de page 4"/>
          <p:cNvSpPr>
            <a:spLocks noGrp="1"/>
          </p:cNvSpPr>
          <p:nvPr>
            <p:ph type="ftr" sz="quarter" idx="12"/>
          </p:nvPr>
        </p:nvSpPr>
        <p:spPr/>
        <p:txBody>
          <a:bodyPr/>
          <a:lstStyle>
            <a:lvl1pPr>
              <a:defRPr/>
            </a:lvl1pPr>
          </a:lstStyle>
          <a:p>
            <a:pPr>
              <a:defRPr/>
            </a:pPr>
            <a:r>
              <a:rPr lang="fr-FR"/>
              <a:t>Fédération des CREAI</a:t>
            </a:r>
          </a:p>
        </p:txBody>
      </p:sp>
    </p:spTree>
    <p:extLst>
      <p:ext uri="{BB962C8B-B14F-4D97-AF65-F5344CB8AC3E}">
        <p14:creationId xmlns:p14="http://schemas.microsoft.com/office/powerpoint/2010/main" val="907727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4"/>
          <p:cNvSpPr>
            <a:spLocks noGrp="1"/>
          </p:cNvSpPr>
          <p:nvPr>
            <p:ph type="dt" sz="half" idx="10"/>
          </p:nvPr>
        </p:nvSpPr>
        <p:spPr/>
        <p:txBody>
          <a:bodyPr/>
          <a:lstStyle>
            <a:lvl1pPr>
              <a:defRPr smtClean="0"/>
            </a:lvl1pPr>
          </a:lstStyle>
          <a:p>
            <a:pPr>
              <a:defRPr/>
            </a:pPr>
            <a:fld id="{D90D86EB-F91D-49C2-8CAB-D1BD30EEBA47}" type="datetime1">
              <a:rPr lang="fr-FR"/>
              <a:pPr>
                <a:defRPr/>
              </a:pPr>
              <a:t>03/05/2023</a:t>
            </a:fld>
            <a:endParaRPr lang="fr-FR"/>
          </a:p>
        </p:txBody>
      </p:sp>
      <p:sp>
        <p:nvSpPr>
          <p:cNvPr id="7" name="Espace réservé du pied de page 5"/>
          <p:cNvSpPr>
            <a:spLocks noGrp="1"/>
          </p:cNvSpPr>
          <p:nvPr>
            <p:ph type="ftr" sz="quarter" idx="11"/>
          </p:nvPr>
        </p:nvSpPr>
        <p:spPr/>
        <p:txBody>
          <a:bodyPr/>
          <a:lstStyle>
            <a:lvl1pPr>
              <a:defRPr/>
            </a:lvl1pPr>
          </a:lstStyle>
          <a:p>
            <a:pPr>
              <a:defRPr/>
            </a:pPr>
            <a:r>
              <a:rPr lang="fr-FR"/>
              <a:t>Fédération des CREAI</a:t>
            </a:r>
          </a:p>
        </p:txBody>
      </p:sp>
      <p:sp>
        <p:nvSpPr>
          <p:cNvPr id="8" name="Espace réservé du numéro de diapositive 6"/>
          <p:cNvSpPr>
            <a:spLocks noGrp="1"/>
          </p:cNvSpPr>
          <p:nvPr>
            <p:ph type="sldNum" sz="quarter" idx="12"/>
          </p:nvPr>
        </p:nvSpPr>
        <p:spPr/>
        <p:txBody>
          <a:bodyPr/>
          <a:lstStyle>
            <a:lvl1pPr>
              <a:defRPr/>
            </a:lvl1pPr>
          </a:lstStyle>
          <a:p>
            <a:pPr>
              <a:defRPr/>
            </a:pPr>
            <a:fld id="{AA69CE8E-EFBB-43F9-8DE6-598BEC515F3F}" type="slidenum">
              <a:rPr lang="fr-FR"/>
              <a:pPr>
                <a:defRPr/>
              </a:pPr>
              <a:t>‹N°›</a:t>
            </a:fld>
            <a:endParaRPr lang="fr-FR"/>
          </a:p>
        </p:txBody>
      </p:sp>
    </p:spTree>
    <p:extLst>
      <p:ext uri="{BB962C8B-B14F-4D97-AF65-F5344CB8AC3E}">
        <p14:creationId xmlns:p14="http://schemas.microsoft.com/office/powerpoint/2010/main" val="141246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5525ACE0-85EB-455D-A330-152E3623086E}" type="slidenum">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6"/>
          <p:cNvSpPr>
            <a:spLocks noGrp="1"/>
          </p:cNvSpPr>
          <p:nvPr>
            <p:ph type="dt" sz="half" idx="10"/>
          </p:nvPr>
        </p:nvSpPr>
        <p:spPr/>
        <p:txBody>
          <a:bodyPr/>
          <a:lstStyle>
            <a:lvl1pPr>
              <a:defRPr smtClean="0"/>
            </a:lvl1pPr>
          </a:lstStyle>
          <a:p>
            <a:pPr>
              <a:defRPr/>
            </a:pPr>
            <a:fld id="{BC6DD5E0-E7F0-4E83-8038-9A5AA37EC47E}" type="datetime1">
              <a:rPr lang="fr-FR"/>
              <a:pPr>
                <a:defRPr/>
              </a:pPr>
              <a:t>03/05/2023</a:t>
            </a:fld>
            <a:endParaRPr lang="fr-FR"/>
          </a:p>
        </p:txBody>
      </p:sp>
      <p:sp>
        <p:nvSpPr>
          <p:cNvPr id="9" name="Espace réservé du pied de page 7"/>
          <p:cNvSpPr>
            <a:spLocks noGrp="1"/>
          </p:cNvSpPr>
          <p:nvPr>
            <p:ph type="ftr" sz="quarter" idx="11"/>
          </p:nvPr>
        </p:nvSpPr>
        <p:spPr/>
        <p:txBody>
          <a:bodyPr/>
          <a:lstStyle>
            <a:lvl1pPr>
              <a:defRPr/>
            </a:lvl1pPr>
          </a:lstStyle>
          <a:p>
            <a:pPr>
              <a:defRPr/>
            </a:pPr>
            <a:r>
              <a:rPr lang="fr-FR"/>
              <a:t>Fédération des CREAI</a:t>
            </a:r>
          </a:p>
        </p:txBody>
      </p:sp>
      <p:sp>
        <p:nvSpPr>
          <p:cNvPr id="10" name="Espace réservé du numéro de diapositive 8"/>
          <p:cNvSpPr>
            <a:spLocks noGrp="1"/>
          </p:cNvSpPr>
          <p:nvPr>
            <p:ph type="sldNum" sz="quarter" idx="12"/>
          </p:nvPr>
        </p:nvSpPr>
        <p:spPr/>
        <p:txBody>
          <a:bodyPr/>
          <a:lstStyle>
            <a:lvl1pPr>
              <a:defRPr/>
            </a:lvl1pPr>
          </a:lstStyle>
          <a:p>
            <a:pPr>
              <a:defRPr/>
            </a:pPr>
            <a:fld id="{DE090167-7E1C-441A-A11E-BF516678F8B3}" type="slidenum">
              <a:rPr lang="fr-FR"/>
              <a:pPr>
                <a:defRPr/>
              </a:pPr>
              <a:t>‹N°›</a:t>
            </a:fld>
            <a:endParaRPr lang="fr-FR"/>
          </a:p>
        </p:txBody>
      </p:sp>
    </p:spTree>
    <p:extLst>
      <p:ext uri="{BB962C8B-B14F-4D97-AF65-F5344CB8AC3E}">
        <p14:creationId xmlns:p14="http://schemas.microsoft.com/office/powerpoint/2010/main" val="3397581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p>
        </p:txBody>
      </p:sp>
      <p:sp>
        <p:nvSpPr>
          <p:cNvPr id="4" name="Espace réservé de la date 2"/>
          <p:cNvSpPr>
            <a:spLocks noGrp="1"/>
          </p:cNvSpPr>
          <p:nvPr>
            <p:ph type="dt" sz="half" idx="10"/>
          </p:nvPr>
        </p:nvSpPr>
        <p:spPr/>
        <p:txBody>
          <a:bodyPr/>
          <a:lstStyle>
            <a:lvl1pPr>
              <a:defRPr smtClean="0"/>
            </a:lvl1pPr>
          </a:lstStyle>
          <a:p>
            <a:pPr>
              <a:defRPr/>
            </a:pPr>
            <a:fld id="{E5507034-2D66-46D6-89B0-9CD62E4FF8ED}" type="datetime1">
              <a:rPr lang="fr-FR"/>
              <a:pPr>
                <a:defRPr/>
              </a:pPr>
              <a:t>03/05/2023</a:t>
            </a:fld>
            <a:endParaRPr lang="fr-FR"/>
          </a:p>
        </p:txBody>
      </p:sp>
      <p:sp>
        <p:nvSpPr>
          <p:cNvPr id="5" name="Espace réservé du pied de page 3"/>
          <p:cNvSpPr>
            <a:spLocks noGrp="1"/>
          </p:cNvSpPr>
          <p:nvPr>
            <p:ph type="ftr" sz="quarter" idx="11"/>
          </p:nvPr>
        </p:nvSpPr>
        <p:spPr/>
        <p:txBody>
          <a:bodyPr/>
          <a:lstStyle>
            <a:lvl1pPr>
              <a:defRPr smtClean="0"/>
            </a:lvl1pPr>
          </a:lstStyle>
          <a:p>
            <a:pPr>
              <a:defRPr/>
            </a:pPr>
            <a:r>
              <a:rPr lang="fr-FR"/>
              <a:t>Fédération des CREAI</a:t>
            </a:r>
          </a:p>
        </p:txBody>
      </p:sp>
      <p:sp>
        <p:nvSpPr>
          <p:cNvPr id="6" name="Espace réservé du numéro de diapositive 4"/>
          <p:cNvSpPr>
            <a:spLocks noGrp="1"/>
          </p:cNvSpPr>
          <p:nvPr>
            <p:ph type="sldNum" sz="quarter" idx="12"/>
          </p:nvPr>
        </p:nvSpPr>
        <p:spPr/>
        <p:txBody>
          <a:bodyPr/>
          <a:lstStyle>
            <a:lvl1pPr>
              <a:defRPr/>
            </a:lvl1pPr>
          </a:lstStyle>
          <a:p>
            <a:pPr>
              <a:defRPr/>
            </a:pPr>
            <a:fld id="{0534DF86-36F8-4227-BBB4-DB28CA310C62}" type="slidenum">
              <a:rPr lang="fr-FR"/>
              <a:pPr>
                <a:defRPr/>
              </a:pPr>
              <a:t>‹N°›</a:t>
            </a:fld>
            <a:endParaRPr lang="fr-FR"/>
          </a:p>
        </p:txBody>
      </p:sp>
    </p:spTree>
    <p:extLst>
      <p:ext uri="{BB962C8B-B14F-4D97-AF65-F5344CB8AC3E}">
        <p14:creationId xmlns:p14="http://schemas.microsoft.com/office/powerpoint/2010/main" val="2145116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e la date 1"/>
          <p:cNvSpPr>
            <a:spLocks noGrp="1"/>
          </p:cNvSpPr>
          <p:nvPr>
            <p:ph type="dt" sz="half" idx="10"/>
          </p:nvPr>
        </p:nvSpPr>
        <p:spPr/>
        <p:txBody>
          <a:bodyPr/>
          <a:lstStyle>
            <a:lvl1pPr>
              <a:defRPr smtClean="0"/>
            </a:lvl1pPr>
          </a:lstStyle>
          <a:p>
            <a:pPr>
              <a:defRPr/>
            </a:pPr>
            <a:fld id="{ACF7DFB3-0336-4F40-9AA0-F53C38EBFA4C}" type="datetime1">
              <a:rPr lang="fr-FR"/>
              <a:pPr>
                <a:defRPr/>
              </a:pPr>
              <a:t>03/05/2023</a:t>
            </a:fld>
            <a:endParaRPr lang="fr-FR"/>
          </a:p>
        </p:txBody>
      </p:sp>
      <p:sp>
        <p:nvSpPr>
          <p:cNvPr id="4" name="Espace réservé du pied de page 2"/>
          <p:cNvSpPr>
            <a:spLocks noGrp="1"/>
          </p:cNvSpPr>
          <p:nvPr>
            <p:ph type="ftr" sz="quarter" idx="11"/>
          </p:nvPr>
        </p:nvSpPr>
        <p:spPr/>
        <p:txBody>
          <a:bodyPr/>
          <a:lstStyle>
            <a:lvl1pPr>
              <a:defRPr smtClean="0"/>
            </a:lvl1pPr>
          </a:lstStyle>
          <a:p>
            <a:pPr>
              <a:defRPr/>
            </a:pPr>
            <a:r>
              <a:rPr lang="fr-FR"/>
              <a:t>Fédération des CREAI</a:t>
            </a:r>
          </a:p>
        </p:txBody>
      </p:sp>
      <p:sp>
        <p:nvSpPr>
          <p:cNvPr id="5" name="Espace réservé du numéro de diapositive 3"/>
          <p:cNvSpPr>
            <a:spLocks noGrp="1"/>
          </p:cNvSpPr>
          <p:nvPr>
            <p:ph type="sldNum" sz="quarter" idx="12"/>
          </p:nvPr>
        </p:nvSpPr>
        <p:spPr/>
        <p:txBody>
          <a:bodyPr/>
          <a:lstStyle>
            <a:lvl1pPr>
              <a:defRPr/>
            </a:lvl1pPr>
          </a:lstStyle>
          <a:p>
            <a:pPr>
              <a:defRPr/>
            </a:pPr>
            <a:fld id="{CF4659FC-C42A-46D6-A900-8F20F8D4E391}" type="slidenum">
              <a:rPr lang="fr-FR"/>
              <a:pPr>
                <a:defRPr/>
              </a:pPr>
              <a:t>‹N°›</a:t>
            </a:fld>
            <a:endParaRPr lang="fr-FR"/>
          </a:p>
        </p:txBody>
      </p:sp>
    </p:spTree>
    <p:extLst>
      <p:ext uri="{BB962C8B-B14F-4D97-AF65-F5344CB8AC3E}">
        <p14:creationId xmlns:p14="http://schemas.microsoft.com/office/powerpoint/2010/main" val="2619180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Espace réservé de la date 4"/>
          <p:cNvSpPr>
            <a:spLocks noGrp="1"/>
          </p:cNvSpPr>
          <p:nvPr>
            <p:ph type="dt" sz="half" idx="10"/>
          </p:nvPr>
        </p:nvSpPr>
        <p:spPr/>
        <p:txBody>
          <a:bodyPr/>
          <a:lstStyle>
            <a:lvl1pPr>
              <a:defRPr smtClean="0"/>
            </a:lvl1pPr>
          </a:lstStyle>
          <a:p>
            <a:pPr>
              <a:defRPr/>
            </a:pPr>
            <a:fld id="{22D7003A-982E-4C8A-9A99-1D9FC397BA02}" type="datetime1">
              <a:rPr lang="fr-FR"/>
              <a:pPr>
                <a:defRPr/>
              </a:pPr>
              <a:t>03/05/2023</a:t>
            </a:fld>
            <a:endParaRPr lang="fr-FR"/>
          </a:p>
        </p:txBody>
      </p:sp>
      <p:sp>
        <p:nvSpPr>
          <p:cNvPr id="7" name="Espace réservé du pied de page 5"/>
          <p:cNvSpPr>
            <a:spLocks noGrp="1"/>
          </p:cNvSpPr>
          <p:nvPr>
            <p:ph type="ftr" sz="quarter" idx="11"/>
          </p:nvPr>
        </p:nvSpPr>
        <p:spPr/>
        <p:txBody>
          <a:bodyPr/>
          <a:lstStyle>
            <a:lvl1pPr>
              <a:defRPr/>
            </a:lvl1pPr>
          </a:lstStyle>
          <a:p>
            <a:pPr>
              <a:defRPr/>
            </a:pPr>
            <a:r>
              <a:rPr lang="fr-FR"/>
              <a:t>Fédération des CREAI</a:t>
            </a:r>
          </a:p>
        </p:txBody>
      </p:sp>
      <p:sp>
        <p:nvSpPr>
          <p:cNvPr id="8" name="Espace réservé du numéro de diapositive 6"/>
          <p:cNvSpPr>
            <a:spLocks noGrp="1"/>
          </p:cNvSpPr>
          <p:nvPr>
            <p:ph type="sldNum" sz="quarter" idx="12"/>
          </p:nvPr>
        </p:nvSpPr>
        <p:spPr/>
        <p:txBody>
          <a:bodyPr/>
          <a:lstStyle>
            <a:lvl1pPr>
              <a:defRPr/>
            </a:lvl1pPr>
          </a:lstStyle>
          <a:p>
            <a:pPr>
              <a:defRPr/>
            </a:pPr>
            <a:fld id="{CE9253D5-BC8A-41C0-8898-58FBAC0FF807}" type="slidenum">
              <a:rPr lang="fr-FR"/>
              <a:pPr>
                <a:defRPr/>
              </a:pPr>
              <a:t>‹N°›</a:t>
            </a:fld>
            <a:endParaRPr lang="fr-FR"/>
          </a:p>
        </p:txBody>
      </p:sp>
    </p:spTree>
    <p:extLst>
      <p:ext uri="{BB962C8B-B14F-4D97-AF65-F5344CB8AC3E}">
        <p14:creationId xmlns:p14="http://schemas.microsoft.com/office/powerpoint/2010/main" val="1471770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Espace réservé de la date 4"/>
          <p:cNvSpPr>
            <a:spLocks noGrp="1"/>
          </p:cNvSpPr>
          <p:nvPr>
            <p:ph type="dt" sz="half" idx="10"/>
          </p:nvPr>
        </p:nvSpPr>
        <p:spPr/>
        <p:txBody>
          <a:bodyPr/>
          <a:lstStyle>
            <a:lvl1pPr>
              <a:defRPr smtClean="0"/>
            </a:lvl1pPr>
          </a:lstStyle>
          <a:p>
            <a:pPr>
              <a:defRPr/>
            </a:pPr>
            <a:fld id="{5012CFF3-9C1F-4C0E-9134-595A561DC5E6}" type="datetime1">
              <a:rPr lang="fr-FR"/>
              <a:pPr>
                <a:defRPr/>
              </a:pPr>
              <a:t>03/05/2023</a:t>
            </a:fld>
            <a:endParaRPr lang="fr-FR"/>
          </a:p>
        </p:txBody>
      </p:sp>
      <p:sp>
        <p:nvSpPr>
          <p:cNvPr id="7" name="Espace réservé du pied de page 5"/>
          <p:cNvSpPr>
            <a:spLocks noGrp="1"/>
          </p:cNvSpPr>
          <p:nvPr>
            <p:ph type="ftr" sz="quarter" idx="11"/>
          </p:nvPr>
        </p:nvSpPr>
        <p:spPr/>
        <p:txBody>
          <a:bodyPr/>
          <a:lstStyle>
            <a:lvl1pPr>
              <a:defRPr/>
            </a:lvl1pPr>
          </a:lstStyle>
          <a:p>
            <a:pPr>
              <a:defRPr/>
            </a:pPr>
            <a:r>
              <a:rPr lang="fr-FR"/>
              <a:t>Fédération des CREAI</a:t>
            </a:r>
          </a:p>
        </p:txBody>
      </p:sp>
      <p:sp>
        <p:nvSpPr>
          <p:cNvPr id="8" name="Espace réservé du numéro de diapositive 6"/>
          <p:cNvSpPr>
            <a:spLocks noGrp="1"/>
          </p:cNvSpPr>
          <p:nvPr>
            <p:ph type="sldNum" sz="quarter" idx="12"/>
          </p:nvPr>
        </p:nvSpPr>
        <p:spPr/>
        <p:txBody>
          <a:bodyPr/>
          <a:lstStyle>
            <a:lvl1pPr>
              <a:defRPr/>
            </a:lvl1pPr>
          </a:lstStyle>
          <a:p>
            <a:pPr>
              <a:defRPr/>
            </a:pPr>
            <a:fld id="{BD087A0C-FA4E-44A6-AE1B-CF57E2A8757B}" type="slidenum">
              <a:rPr lang="fr-FR"/>
              <a:pPr>
                <a:defRPr/>
              </a:pPr>
              <a:t>‹N°›</a:t>
            </a:fld>
            <a:endParaRPr lang="fr-FR"/>
          </a:p>
        </p:txBody>
      </p:sp>
    </p:spTree>
    <p:extLst>
      <p:ext uri="{BB962C8B-B14F-4D97-AF65-F5344CB8AC3E}">
        <p14:creationId xmlns:p14="http://schemas.microsoft.com/office/powerpoint/2010/main" val="390113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114A533B-5E47-487B-A870-4A0428FB9EE7}" type="slidenum">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043A25C-DA81-405F-BDB5-DE6CFECE625E}" type="slidenum">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96A29C9E-4159-49B7-9E6B-C3161AF7AB61}" type="slidenum">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D8222D70-C23E-4522-8EDC-A10F30CB7CD2}"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A38E4D93-F4DF-42FA-9B46-55F0C2EA5BCC}"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0F3EB35A-0A65-4BC4-9187-FDDFD787CDF3}"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hidden="1"/>
          <p:cNvSpPr/>
          <p:nvPr/>
        </p:nvSpPr>
        <p:spPr>
          <a:xfrm>
            <a:off x="0" y="758880"/>
            <a:ext cx="3443040" cy="533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10" name="Rectangle 37" hidden="1"/>
          <p:cNvSpPr/>
          <p:nvPr/>
        </p:nvSpPr>
        <p:spPr>
          <a:xfrm>
            <a:off x="11815920" y="758880"/>
            <a:ext cx="383400" cy="533016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2" name="Rectangle 6"/>
          <p:cNvSpPr/>
          <p:nvPr/>
        </p:nvSpPr>
        <p:spPr>
          <a:xfrm>
            <a:off x="0" y="762120"/>
            <a:ext cx="9140760" cy="53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3" name="Rectangle 7"/>
          <p:cNvSpPr/>
          <p:nvPr/>
        </p:nvSpPr>
        <p:spPr>
          <a:xfrm>
            <a:off x="9270360" y="762120"/>
            <a:ext cx="2924640" cy="533340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4" name="PlaceHolder 1"/>
          <p:cNvSpPr>
            <a:spLocks noGrp="1"/>
          </p:cNvSpPr>
          <p:nvPr>
            <p:ph type="title"/>
          </p:nvPr>
        </p:nvSpPr>
        <p:spPr>
          <a:xfrm>
            <a:off x="253080" y="1123920"/>
            <a:ext cx="2946600" cy="460044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5" name="PlaceHolder 2"/>
          <p:cNvSpPr>
            <a:spLocks noGrp="1"/>
          </p:cNvSpPr>
          <p:nvPr>
            <p:ph type="ftr" idx="1"/>
          </p:nvPr>
        </p:nvSpPr>
        <p:spPr>
          <a:xfrm>
            <a:off x="3869280" y="6356520"/>
            <a:ext cx="5910840" cy="36432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fr-FR" sz="1400" b="0" strike="noStrike" spc="-1">
                <a:solidFill>
                  <a:srgbClr val="000000"/>
                </a:solidFill>
                <a:latin typeface="Times New Roman"/>
              </a:defRPr>
            </a:lvl1pPr>
          </a:lstStyle>
          <a:p>
            <a:pPr indent="0" algn="ctr">
              <a:lnSpc>
                <a:spcPct val="100000"/>
              </a:lnSpc>
              <a:buNone/>
              <a:tabLst>
                <a:tab pos="0" algn="l"/>
              </a:tabLst>
            </a:pPr>
            <a:r>
              <a:rPr lang="fr-FR" sz="1400" b="0" strike="noStrike" spc="-1">
                <a:solidFill>
                  <a:srgbClr val="000000"/>
                </a:solidFill>
                <a:latin typeface="Times New Roman"/>
              </a:rPr>
              <a:t>&lt;pied de page&gt;</a:t>
            </a:r>
          </a:p>
        </p:txBody>
      </p:sp>
      <p:sp>
        <p:nvSpPr>
          <p:cNvPr id="6" name="PlaceHolder 3"/>
          <p:cNvSpPr>
            <a:spLocks noGrp="1"/>
          </p:cNvSpPr>
          <p:nvPr>
            <p:ph type="sldNum" idx="2"/>
          </p:nvPr>
        </p:nvSpPr>
        <p:spPr>
          <a:xfrm>
            <a:off x="10634040" y="6356520"/>
            <a:ext cx="1530360" cy="3643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1200" b="1" strike="noStrike" spc="-1">
                <a:solidFill>
                  <a:schemeClr val="accent1"/>
                </a:solidFill>
                <a:latin typeface="Corbel"/>
              </a:defRPr>
            </a:lvl1pPr>
          </a:lstStyle>
          <a:p>
            <a:pPr indent="0" algn="r">
              <a:lnSpc>
                <a:spcPct val="100000"/>
              </a:lnSpc>
              <a:buNone/>
              <a:tabLst>
                <a:tab pos="0" algn="l"/>
              </a:tabLst>
            </a:pPr>
            <a:fld id="{9B2AE762-B4DF-4373-8BBD-B06DD59B87C0}" type="slidenum">
              <a:rPr lang="en-US" sz="1200" b="1" strike="noStrike" spc="-1">
                <a:solidFill>
                  <a:schemeClr val="accent1"/>
                </a:solidFill>
                <a:latin typeface="Corbel"/>
              </a:rPr>
              <a:t>‹N°›</a:t>
            </a:fld>
            <a:endParaRPr lang="fr-FR" sz="1200" b="0" strike="noStrike" spc="-1">
              <a:solidFill>
                <a:srgbClr val="000000"/>
              </a:solidFill>
              <a:latin typeface="Times New Roman"/>
            </a:endParaRPr>
          </a:p>
        </p:txBody>
      </p:sp>
      <p:sp>
        <p:nvSpPr>
          <p:cNvPr id="7" name="PlaceHolder 4"/>
          <p:cNvSpPr>
            <a:spLocks noGrp="1"/>
          </p:cNvSpPr>
          <p:nvPr>
            <p:ph type="dt" idx="3"/>
          </p:nvPr>
        </p:nvSpPr>
        <p:spPr>
          <a:xfrm>
            <a:off x="262440" y="6356520"/>
            <a:ext cx="2742480" cy="364320"/>
          </a:xfrm>
          <a:prstGeom prst="rect">
            <a:avLst/>
          </a:prstGeom>
          <a:noFill/>
          <a:ln w="0">
            <a:noFill/>
          </a:ln>
        </p:spPr>
        <p:txBody>
          <a:bodyPr lIns="90000" tIns="45000" rIns="90000" bIns="4500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Rectangle 6"/>
          <p:cNvSpPr/>
          <p:nvPr/>
        </p:nvSpPr>
        <p:spPr>
          <a:xfrm>
            <a:off x="0" y="758880"/>
            <a:ext cx="3443040" cy="533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46" name="Rectangle 37"/>
          <p:cNvSpPr/>
          <p:nvPr/>
        </p:nvSpPr>
        <p:spPr>
          <a:xfrm>
            <a:off x="11815920" y="758880"/>
            <a:ext cx="383400" cy="533016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47" name="PlaceHolder 1"/>
          <p:cNvSpPr>
            <a:spLocks noGrp="1"/>
          </p:cNvSpPr>
          <p:nvPr>
            <p:ph type="ftr" idx="4"/>
          </p:nvPr>
        </p:nvSpPr>
        <p:spPr>
          <a:xfrm>
            <a:off x="3869280" y="6356520"/>
            <a:ext cx="5910840" cy="36432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fr-FR" sz="1400" b="0" strike="noStrike" spc="-1">
                <a:solidFill>
                  <a:srgbClr val="000000"/>
                </a:solidFill>
                <a:latin typeface="Times New Roman"/>
              </a:defRPr>
            </a:lvl1pPr>
          </a:lstStyle>
          <a:p>
            <a:pPr indent="0" algn="ctr">
              <a:lnSpc>
                <a:spcPct val="100000"/>
              </a:lnSpc>
              <a:buNone/>
              <a:tabLst>
                <a:tab pos="0" algn="l"/>
              </a:tabLst>
            </a:pPr>
            <a:r>
              <a:rPr lang="fr-FR" sz="1400" b="0" strike="noStrike" spc="-1">
                <a:solidFill>
                  <a:srgbClr val="000000"/>
                </a:solidFill>
                <a:latin typeface="Times New Roman"/>
              </a:rPr>
              <a:t>&lt;pied de page&gt;</a:t>
            </a:r>
          </a:p>
        </p:txBody>
      </p:sp>
      <p:sp>
        <p:nvSpPr>
          <p:cNvPr id="48" name="PlaceHolder 2"/>
          <p:cNvSpPr>
            <a:spLocks noGrp="1"/>
          </p:cNvSpPr>
          <p:nvPr>
            <p:ph type="sldNum" idx="5"/>
          </p:nvPr>
        </p:nvSpPr>
        <p:spPr>
          <a:xfrm>
            <a:off x="10634040" y="6356520"/>
            <a:ext cx="1530360" cy="3643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1200" b="1" strike="noStrike" spc="-1">
                <a:solidFill>
                  <a:schemeClr val="accent1"/>
                </a:solidFill>
                <a:latin typeface="Corbel"/>
              </a:defRPr>
            </a:lvl1pPr>
          </a:lstStyle>
          <a:p>
            <a:pPr indent="0" algn="r">
              <a:lnSpc>
                <a:spcPct val="100000"/>
              </a:lnSpc>
              <a:buNone/>
              <a:tabLst>
                <a:tab pos="0" algn="l"/>
              </a:tabLst>
            </a:pPr>
            <a:fld id="{79F89251-7547-43C7-B640-2546C8500B3B}" type="slidenum">
              <a:rPr lang="en-US" sz="1200" b="1" strike="noStrike" spc="-1">
                <a:solidFill>
                  <a:schemeClr val="accent1"/>
                </a:solidFill>
                <a:latin typeface="Corbel"/>
              </a:rPr>
              <a:t>‹N°›</a:t>
            </a:fld>
            <a:endParaRPr lang="fr-FR" sz="1200" b="0" strike="noStrike" spc="-1">
              <a:solidFill>
                <a:srgbClr val="000000"/>
              </a:solidFill>
              <a:latin typeface="Times New Roman"/>
            </a:endParaRPr>
          </a:p>
        </p:txBody>
      </p:sp>
      <p:sp>
        <p:nvSpPr>
          <p:cNvPr id="49" name="PlaceHolder 3"/>
          <p:cNvSpPr>
            <a:spLocks noGrp="1"/>
          </p:cNvSpPr>
          <p:nvPr>
            <p:ph type="dt" idx="6"/>
          </p:nvPr>
        </p:nvSpPr>
        <p:spPr>
          <a:xfrm>
            <a:off x="262440" y="6356520"/>
            <a:ext cx="2742480" cy="364320"/>
          </a:xfrm>
          <a:prstGeom prst="rect">
            <a:avLst/>
          </a:prstGeom>
          <a:noFill/>
          <a:ln w="0">
            <a:noFill/>
          </a:ln>
        </p:spPr>
        <p:txBody>
          <a:bodyPr lIns="90000" tIns="45000" rIns="90000" bIns="4500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50"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strike="noStrike" spc="-1">
                <a:solidFill>
                  <a:srgbClr val="000000"/>
                </a:solidFill>
                <a:latin typeface="Arial"/>
              </a:rPr>
              <a:t>Cliquez pour éditer le format du texte-titre</a:t>
            </a:r>
          </a:p>
        </p:txBody>
      </p:sp>
      <p:sp>
        <p:nvSpPr>
          <p:cNvPr id="5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2293938" y="6356350"/>
            <a:ext cx="1287462"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EF35786-C879-460F-A0B0-D4FAEED7790F}" type="datetime1">
              <a:rPr lang="fr-FR"/>
              <a:pPr>
                <a:defRPr/>
              </a:pPr>
              <a:t>03/05/2023</a:t>
            </a:fld>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82DE1F8-8B11-4DE2-A2A6-5F0192BE8B84}" type="slidenum">
              <a:rPr lang="fr-FR"/>
              <a:pPr>
                <a:defRPr/>
              </a:pPr>
              <a:t>‹N°›</a:t>
            </a:fld>
            <a:endParaRPr lang="fr-FR"/>
          </a:p>
        </p:txBody>
      </p:sp>
      <p:sp>
        <p:nvSpPr>
          <p:cNvPr id="7" name="Espace réservé du pied de page 4"/>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r>
              <a:rPr lang="fr-FR"/>
              <a:t>Fédération des CREAI</a:t>
            </a:r>
          </a:p>
        </p:txBody>
      </p:sp>
      <p:pic>
        <p:nvPicPr>
          <p:cNvPr id="1031" name="Imag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038" y="6176963"/>
            <a:ext cx="11271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7945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p:txStyles>
    <p:titleStyle>
      <a:lvl1pPr algn="l" rtl="0" eaLnBrk="1" fontAlgn="base" hangingPunct="1">
        <a:lnSpc>
          <a:spcPct val="90000"/>
        </a:lnSpc>
        <a:spcBef>
          <a:spcPct val="0"/>
        </a:spcBef>
        <a:spcAft>
          <a:spcPct val="0"/>
        </a:spcAft>
        <a:defRPr sz="4400" kern="1200">
          <a:solidFill>
            <a:srgbClr val="222A35"/>
          </a:solidFill>
          <a:latin typeface="+mj-lt"/>
          <a:ea typeface="+mj-ea"/>
          <a:cs typeface="+mj-cs"/>
        </a:defRPr>
      </a:lvl1pPr>
      <a:lvl2pPr algn="l" rtl="0" eaLnBrk="1" fontAlgn="base" hangingPunct="1">
        <a:lnSpc>
          <a:spcPct val="90000"/>
        </a:lnSpc>
        <a:spcBef>
          <a:spcPct val="0"/>
        </a:spcBef>
        <a:spcAft>
          <a:spcPct val="0"/>
        </a:spcAft>
        <a:defRPr sz="4400">
          <a:solidFill>
            <a:srgbClr val="222A35"/>
          </a:solidFill>
          <a:latin typeface="Verdana" panose="020B0604030504040204" pitchFamily="34" charset="0"/>
        </a:defRPr>
      </a:lvl2pPr>
      <a:lvl3pPr algn="l" rtl="0" eaLnBrk="1" fontAlgn="base" hangingPunct="1">
        <a:lnSpc>
          <a:spcPct val="90000"/>
        </a:lnSpc>
        <a:spcBef>
          <a:spcPct val="0"/>
        </a:spcBef>
        <a:spcAft>
          <a:spcPct val="0"/>
        </a:spcAft>
        <a:defRPr sz="4400">
          <a:solidFill>
            <a:srgbClr val="222A35"/>
          </a:solidFill>
          <a:latin typeface="Verdana" panose="020B0604030504040204" pitchFamily="34" charset="0"/>
        </a:defRPr>
      </a:lvl3pPr>
      <a:lvl4pPr algn="l" rtl="0" eaLnBrk="1" fontAlgn="base" hangingPunct="1">
        <a:lnSpc>
          <a:spcPct val="90000"/>
        </a:lnSpc>
        <a:spcBef>
          <a:spcPct val="0"/>
        </a:spcBef>
        <a:spcAft>
          <a:spcPct val="0"/>
        </a:spcAft>
        <a:defRPr sz="4400">
          <a:solidFill>
            <a:srgbClr val="222A35"/>
          </a:solidFill>
          <a:latin typeface="Verdana" panose="020B0604030504040204" pitchFamily="34" charset="0"/>
        </a:defRPr>
      </a:lvl4pPr>
      <a:lvl5pPr algn="l" rtl="0" eaLnBrk="1" fontAlgn="base" hangingPunct="1">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222A35"/>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222A35"/>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22A35"/>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a:extLst>
              <a:ext uri="{FF2B5EF4-FFF2-40B4-BE49-F238E27FC236}">
                <a16:creationId xmlns:a16="http://schemas.microsoft.com/office/drawing/2014/main" id="{7C9E0677-2030-400F-BEC1-697874C0BD45}"/>
              </a:ext>
            </a:extLst>
          </p:cNvPr>
          <p:cNvSpPr txBox="1">
            <a:spLocks/>
          </p:cNvSpPr>
          <p:nvPr/>
        </p:nvSpPr>
        <p:spPr bwMode="auto">
          <a:xfrm>
            <a:off x="683740" y="470803"/>
            <a:ext cx="10824519" cy="2387600"/>
          </a:xfrm>
          <a:prstGeom prst="rect">
            <a:avLst/>
          </a:prstGeom>
          <a:noFill/>
        </p:spPr>
        <p:txBody>
          <a:bodyPr lIns="91440" tIns="45720" rIns="91440" bIns="45720" anchor="ctr" anchorCtr="0">
            <a:normAutofit/>
          </a:bodyPr>
          <a:lstStyle>
            <a:lvl1pPr algn="l">
              <a:lnSpc>
                <a:spcPct val="90000"/>
              </a:lnSpc>
              <a:spcBef>
                <a:spcPts val="0"/>
              </a:spcBef>
              <a:spcAft>
                <a:spcPts val="0"/>
              </a:spcAft>
              <a:defRPr sz="4400">
                <a:solidFill>
                  <a:srgbClr val="222A35"/>
                </a:solidFill>
                <a:latin typeface="+mj-lt"/>
                <a:ea typeface="+mj-ea"/>
                <a:cs typeface="+mj-cs"/>
              </a:defRPr>
            </a:lvl1pPr>
            <a:lvl2pPr algn="l">
              <a:lnSpc>
                <a:spcPct val="90000"/>
              </a:lnSpc>
              <a:spcBef>
                <a:spcPts val="0"/>
              </a:spcBef>
              <a:spcAft>
                <a:spcPts val="0"/>
              </a:spcAft>
              <a:defRPr sz="4400">
                <a:solidFill>
                  <a:srgbClr val="222A35"/>
                </a:solidFill>
                <a:latin typeface="Verdana"/>
              </a:defRPr>
            </a:lvl2pPr>
            <a:lvl3pPr algn="l">
              <a:lnSpc>
                <a:spcPct val="90000"/>
              </a:lnSpc>
              <a:spcBef>
                <a:spcPts val="0"/>
              </a:spcBef>
              <a:spcAft>
                <a:spcPts val="0"/>
              </a:spcAft>
              <a:defRPr sz="4400">
                <a:solidFill>
                  <a:srgbClr val="222A35"/>
                </a:solidFill>
                <a:latin typeface="Verdana"/>
              </a:defRPr>
            </a:lvl3pPr>
            <a:lvl4pPr algn="l">
              <a:lnSpc>
                <a:spcPct val="90000"/>
              </a:lnSpc>
              <a:spcBef>
                <a:spcPts val="0"/>
              </a:spcBef>
              <a:spcAft>
                <a:spcPts val="0"/>
              </a:spcAft>
              <a:defRPr sz="4400">
                <a:solidFill>
                  <a:srgbClr val="222A35"/>
                </a:solidFill>
                <a:latin typeface="Verdana"/>
              </a:defRPr>
            </a:lvl4pPr>
            <a:lvl5pPr algn="l">
              <a:lnSpc>
                <a:spcPct val="90000"/>
              </a:lnSpc>
              <a:spcBef>
                <a:spcPts val="0"/>
              </a:spcBef>
              <a:spcAft>
                <a:spcPts val="0"/>
              </a:spcAft>
              <a:defRPr sz="4400">
                <a:solidFill>
                  <a:srgbClr val="222A35"/>
                </a:solidFill>
                <a:latin typeface="Verdana"/>
              </a:defRPr>
            </a:lvl5pPr>
            <a:lvl6pPr marL="457200" algn="l">
              <a:lnSpc>
                <a:spcPct val="90000"/>
              </a:lnSpc>
              <a:spcBef>
                <a:spcPts val="0"/>
              </a:spcBef>
              <a:spcAft>
                <a:spcPts val="0"/>
              </a:spcAft>
              <a:defRPr sz="4400">
                <a:solidFill>
                  <a:srgbClr val="222A35"/>
                </a:solidFill>
                <a:latin typeface="Verdana"/>
              </a:defRPr>
            </a:lvl6pPr>
            <a:lvl7pPr marL="914400" algn="l">
              <a:lnSpc>
                <a:spcPct val="90000"/>
              </a:lnSpc>
              <a:spcBef>
                <a:spcPts val="0"/>
              </a:spcBef>
              <a:spcAft>
                <a:spcPts val="0"/>
              </a:spcAft>
              <a:defRPr sz="4400">
                <a:solidFill>
                  <a:srgbClr val="222A35"/>
                </a:solidFill>
                <a:latin typeface="Verdana"/>
              </a:defRPr>
            </a:lvl7pPr>
            <a:lvl8pPr marL="1371600" algn="l">
              <a:lnSpc>
                <a:spcPct val="90000"/>
              </a:lnSpc>
              <a:spcBef>
                <a:spcPts val="0"/>
              </a:spcBef>
              <a:spcAft>
                <a:spcPts val="0"/>
              </a:spcAft>
              <a:defRPr sz="4400">
                <a:solidFill>
                  <a:srgbClr val="222A35"/>
                </a:solidFill>
                <a:latin typeface="Verdana"/>
              </a:defRPr>
            </a:lvl8pPr>
            <a:lvl9pPr marL="1828800" algn="l">
              <a:lnSpc>
                <a:spcPct val="90000"/>
              </a:lnSpc>
              <a:spcBef>
                <a:spcPts val="0"/>
              </a:spcBef>
              <a:spcAft>
                <a:spcPts val="0"/>
              </a:spcAft>
              <a:defRPr sz="4400">
                <a:solidFill>
                  <a:srgbClr val="222A35"/>
                </a:solidFill>
                <a:latin typeface="Verdan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4000" b="1" i="0" u="sng" strike="noStrike" kern="0" cap="none" spc="0" normalizeH="0" baseline="0" noProof="0" dirty="0">
                <a:ln>
                  <a:noFill/>
                </a:ln>
                <a:solidFill>
                  <a:srgbClr val="222A35"/>
                </a:solidFill>
                <a:effectLst/>
                <a:uLnTx/>
                <a:uFillTx/>
                <a:latin typeface="Century Gothic" panose="020B0502020202020204" pitchFamily="34" charset="0"/>
                <a:cs typeface="Arial"/>
              </a:rPr>
              <a:t>Atelier :</a:t>
            </a:r>
            <a:br>
              <a:rPr kumimoji="0" lang="fr-FR" sz="6000" b="1" i="0" u="none" strike="noStrike" kern="0" cap="none" spc="0" normalizeH="0" baseline="0" noProof="0" dirty="0">
                <a:ln>
                  <a:noFill/>
                </a:ln>
                <a:solidFill>
                  <a:srgbClr val="222A35"/>
                </a:solidFill>
                <a:effectLst/>
                <a:uLnTx/>
                <a:uFillTx/>
                <a:latin typeface="Century Gothic" panose="020B0502020202020204" pitchFamily="34" charset="0"/>
                <a:cs typeface="Arial"/>
              </a:rPr>
            </a:br>
            <a:r>
              <a:rPr kumimoji="0" lang="fr-FR" sz="4800" b="1" i="0" u="none" strike="noStrike" kern="0" cap="none" spc="0" normalizeH="0" baseline="0" noProof="0" dirty="0">
                <a:ln>
                  <a:noFill/>
                </a:ln>
                <a:solidFill>
                  <a:srgbClr val="FF0000"/>
                </a:solidFill>
                <a:effectLst/>
                <a:uLnTx/>
                <a:uFillTx/>
                <a:latin typeface="Century Gothic" panose="020B0502020202020204" pitchFamily="34" charset="0"/>
                <a:cs typeface="Arial"/>
              </a:rPr>
              <a:t>Tirez-moi le portrait</a:t>
            </a:r>
            <a:endParaRPr kumimoji="0" lang="fr-FR" sz="4400" b="0" i="0" u="none" strike="noStrike" kern="0" cap="none" spc="0" normalizeH="0" baseline="0" noProof="0" dirty="0">
              <a:ln>
                <a:noFill/>
              </a:ln>
              <a:solidFill>
                <a:srgbClr val="FF0000"/>
              </a:solidFill>
              <a:effectLst/>
              <a:uLnTx/>
              <a:uFillTx/>
              <a:latin typeface="Verdana"/>
              <a:cs typeface="Arial"/>
            </a:endParaRPr>
          </a:p>
        </p:txBody>
      </p:sp>
      <p:sp>
        <p:nvSpPr>
          <p:cNvPr id="5" name="Titre 1">
            <a:extLst>
              <a:ext uri="{FF2B5EF4-FFF2-40B4-BE49-F238E27FC236}">
                <a16:creationId xmlns:a16="http://schemas.microsoft.com/office/drawing/2014/main" id="{FB9CCA98-F928-4329-ADB4-57F24F60AC04}"/>
              </a:ext>
            </a:extLst>
          </p:cNvPr>
          <p:cNvSpPr txBox="1">
            <a:spLocks/>
          </p:cNvSpPr>
          <p:nvPr/>
        </p:nvSpPr>
        <p:spPr>
          <a:xfrm>
            <a:off x="914398" y="3574872"/>
            <a:ext cx="1702191" cy="4305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fr-FR" sz="1800" b="1" i="0" u="sng" strike="noStrike" kern="1200" cap="none" spc="0" normalizeH="0" baseline="0" noProof="0" dirty="0">
                <a:ln>
                  <a:noFill/>
                </a:ln>
                <a:solidFill>
                  <a:srgbClr val="4A9536"/>
                </a:solidFill>
                <a:effectLst/>
                <a:uLnTx/>
                <a:uFillTx/>
                <a:latin typeface="Century Gothic" panose="020B0502020202020204" pitchFamily="34" charset="0"/>
                <a:cs typeface="Arial"/>
              </a:rPr>
              <a:t>Intervenants :</a:t>
            </a:r>
            <a:endParaRPr kumimoji="0" lang="fr-FR" sz="3200" b="0" i="0" u="none" strike="noStrike" kern="1200" cap="none" spc="0" normalizeH="0" baseline="0" noProof="0" dirty="0">
              <a:ln>
                <a:noFill/>
              </a:ln>
              <a:solidFill>
                <a:srgbClr val="4A9536"/>
              </a:solidFill>
              <a:effectLst/>
              <a:uLnTx/>
              <a:uFillTx/>
              <a:latin typeface="Verdana"/>
              <a:cs typeface="Arial"/>
            </a:endParaRPr>
          </a:p>
        </p:txBody>
      </p:sp>
      <p:sp>
        <p:nvSpPr>
          <p:cNvPr id="6" name="Sous-titre 2">
            <a:extLst>
              <a:ext uri="{FF2B5EF4-FFF2-40B4-BE49-F238E27FC236}">
                <a16:creationId xmlns:a16="http://schemas.microsoft.com/office/drawing/2014/main" id="{59C30416-FED6-4FAE-815E-158A0036F343}"/>
              </a:ext>
            </a:extLst>
          </p:cNvPr>
          <p:cNvSpPr txBox="1">
            <a:spLocks/>
          </p:cNvSpPr>
          <p:nvPr/>
        </p:nvSpPr>
        <p:spPr bwMode="auto">
          <a:xfrm>
            <a:off x="890954" y="4061229"/>
            <a:ext cx="8618806" cy="1319944"/>
          </a:xfrm>
          <a:prstGeom prst="rect">
            <a:avLst/>
          </a:prstGeom>
          <a:noFill/>
        </p:spPr>
        <p:txBody>
          <a:bodyPr lIns="91440" tIns="45720" rIns="91440" bIns="45720">
            <a:normAutofit/>
          </a:bodyPr>
          <a:lstStyle>
            <a:lvl1pPr marL="228600" indent="0" algn="l" defTabSz="914400">
              <a:lnSpc>
                <a:spcPct val="90000"/>
              </a:lnSpc>
              <a:spcBef>
                <a:spcPts val="1000"/>
              </a:spcBef>
              <a:spcAft>
                <a:spcPts val="0"/>
              </a:spcAft>
              <a:buFont typeface="Arial"/>
              <a:buChar char="•"/>
              <a:defRPr sz="2800" b="0" i="0">
                <a:solidFill>
                  <a:srgbClr val="222A35"/>
                </a:solidFill>
                <a:latin typeface="Verdana"/>
                <a:ea typeface="+mn-ea"/>
                <a:cs typeface="+mn-cs"/>
              </a:defRPr>
            </a:lvl1pPr>
            <a:lvl2pPr marL="685800" indent="457200" algn="l" defTabSz="914400">
              <a:lnSpc>
                <a:spcPct val="90000"/>
              </a:lnSpc>
              <a:spcBef>
                <a:spcPts val="500"/>
              </a:spcBef>
              <a:spcAft>
                <a:spcPts val="0"/>
              </a:spcAft>
              <a:buFont typeface="Arial"/>
              <a:buChar char="•"/>
              <a:defRPr sz="2400" b="0" i="0">
                <a:solidFill>
                  <a:srgbClr val="222A35"/>
                </a:solidFill>
                <a:latin typeface="Verdana"/>
                <a:ea typeface="+mn-ea"/>
                <a:cs typeface="+mn-cs"/>
              </a:defRPr>
            </a:lvl2pPr>
            <a:lvl3pPr marL="1143000" indent="914400" algn="l" defTabSz="914400">
              <a:lnSpc>
                <a:spcPct val="90000"/>
              </a:lnSpc>
              <a:spcBef>
                <a:spcPts val="500"/>
              </a:spcBef>
              <a:spcAft>
                <a:spcPts val="0"/>
              </a:spcAft>
              <a:buFont typeface="Arial"/>
              <a:buChar char="•"/>
              <a:defRPr sz="2000" b="0" i="0">
                <a:solidFill>
                  <a:srgbClr val="222A35"/>
                </a:solidFill>
                <a:latin typeface="Verdana"/>
                <a:ea typeface="+mn-ea"/>
                <a:cs typeface="+mn-cs"/>
              </a:defRPr>
            </a:lvl3pPr>
            <a:lvl4pPr marL="1600200" indent="1371600" algn="l" defTabSz="914400">
              <a:lnSpc>
                <a:spcPct val="90000"/>
              </a:lnSpc>
              <a:spcBef>
                <a:spcPts val="500"/>
              </a:spcBef>
              <a:spcAft>
                <a:spcPts val="0"/>
              </a:spcAft>
              <a:buFont typeface="Arial"/>
              <a:buChar char="•"/>
              <a:defRPr sz="1800" b="0" i="0">
                <a:solidFill>
                  <a:srgbClr val="222A35"/>
                </a:solidFill>
                <a:latin typeface="Verdana"/>
                <a:ea typeface="+mn-ea"/>
                <a:cs typeface="+mn-cs"/>
              </a:defRPr>
            </a:lvl4pPr>
            <a:lvl5pPr marL="2057400" indent="1828800" algn="l" defTabSz="914400">
              <a:lnSpc>
                <a:spcPct val="90000"/>
              </a:lnSpc>
              <a:spcBef>
                <a:spcPts val="500"/>
              </a:spcBef>
              <a:spcAft>
                <a:spcPts val="0"/>
              </a:spcAft>
              <a:buFont typeface="Arial"/>
              <a:buChar char="•"/>
              <a:defRPr sz="1800" b="0" i="0">
                <a:solidFill>
                  <a:srgbClr val="222A35"/>
                </a:solidFill>
                <a:latin typeface="Verdana"/>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fr-FR" sz="1400" b="1" i="0" u="none" strike="noStrike" kern="1200" cap="none" spc="0" normalizeH="0" baseline="0" noProof="0" dirty="0">
                <a:ln>
                  <a:noFill/>
                </a:ln>
                <a:solidFill>
                  <a:srgbClr val="222A35"/>
                </a:solidFill>
                <a:effectLst/>
                <a:uLnTx/>
                <a:uFillTx/>
                <a:latin typeface="Verdana"/>
                <a:cs typeface="Arial"/>
              </a:rPr>
              <a:t>Antoine FRAYSSE, </a:t>
            </a:r>
            <a:r>
              <a:rPr kumimoji="0" lang="fr-FR" sz="1400" i="1" u="none" strike="noStrike" kern="1200" cap="none" spc="0" normalizeH="0" baseline="0" noProof="0" dirty="0">
                <a:ln>
                  <a:noFill/>
                </a:ln>
                <a:solidFill>
                  <a:srgbClr val="222A35"/>
                </a:solidFill>
                <a:effectLst/>
                <a:uLnTx/>
                <a:uFillTx/>
                <a:latin typeface="Verdana"/>
                <a:cs typeface="Arial"/>
              </a:rPr>
              <a:t>Délégué Fédéral ANCREAI</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fr-FR" sz="1400" b="1" i="0" u="none" strike="noStrike" kern="1200" cap="none" spc="0" normalizeH="0" baseline="0" noProof="0" dirty="0">
                <a:ln>
                  <a:noFill/>
                </a:ln>
                <a:solidFill>
                  <a:srgbClr val="222A35"/>
                </a:solidFill>
                <a:effectLst/>
                <a:uLnTx/>
                <a:uFillTx/>
                <a:latin typeface="Verdana"/>
                <a:cs typeface="Arial"/>
              </a:rPr>
              <a:t>Fanny LE DIODIC, </a:t>
            </a:r>
            <a:r>
              <a:rPr kumimoji="0" lang="fr-FR" sz="1400" i="1" u="none" strike="noStrike" kern="1200" cap="none" spc="0" normalizeH="0" baseline="0" noProof="0" dirty="0">
                <a:ln>
                  <a:noFill/>
                </a:ln>
                <a:solidFill>
                  <a:srgbClr val="222A35"/>
                </a:solidFill>
                <a:effectLst/>
                <a:uLnTx/>
                <a:uFillTx/>
                <a:latin typeface="Verdana"/>
                <a:cs typeface="Arial"/>
              </a:rPr>
              <a:t>Responsable du PCPE du Morbihan</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fr-FR" sz="1400" b="1" i="0" u="none" strike="noStrike" kern="1200" cap="none" spc="0" normalizeH="0" baseline="0" noProof="0" dirty="0">
                <a:ln>
                  <a:noFill/>
                </a:ln>
                <a:solidFill>
                  <a:srgbClr val="222A35"/>
                </a:solidFill>
                <a:effectLst/>
                <a:uLnTx/>
                <a:uFillTx/>
                <a:latin typeface="Verdana"/>
                <a:cs typeface="Arial"/>
              </a:rPr>
              <a:t>Lidwine PAUCHARD, </a:t>
            </a:r>
            <a:r>
              <a:rPr kumimoji="0" lang="fr-FR" sz="1400" i="1" u="none" strike="noStrike" kern="1200" cap="none" spc="0" normalizeH="0" baseline="0" noProof="0" dirty="0">
                <a:ln>
                  <a:noFill/>
                </a:ln>
                <a:solidFill>
                  <a:srgbClr val="222A35"/>
                </a:solidFill>
                <a:effectLst/>
                <a:uLnTx/>
                <a:uFillTx/>
                <a:latin typeface="Verdana"/>
                <a:cs typeface="Arial"/>
              </a:rPr>
              <a:t>PCPE de sortie de l’association Félix Jean Marchais</a:t>
            </a:r>
            <a:endParaRPr kumimoji="0" lang="fr-FR" sz="3200" i="1" u="none" strike="noStrike" kern="0" cap="none" spc="0" normalizeH="0" baseline="0" noProof="0" dirty="0">
              <a:ln>
                <a:noFill/>
              </a:ln>
              <a:solidFill>
                <a:srgbClr val="222A35"/>
              </a:solidFill>
              <a:effectLst/>
              <a:uLnTx/>
              <a:uFillTx/>
              <a:latin typeface="Verdan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7" y="421396"/>
            <a:ext cx="10515600" cy="704020"/>
          </a:xfrm>
        </p:spPr>
        <p:txBody>
          <a:bodyPr/>
          <a:lstStyle/>
          <a:p>
            <a:r>
              <a:rPr lang="fr-FR" sz="4000" dirty="0">
                <a:solidFill>
                  <a:schemeClr val="accent3"/>
                </a:solidFill>
              </a:rPr>
              <a:t>Différents types de PCPE</a:t>
            </a:r>
          </a:p>
        </p:txBody>
      </p:sp>
      <p:sp>
        <p:nvSpPr>
          <p:cNvPr id="3" name="Espace réservé du contenu 2"/>
          <p:cNvSpPr>
            <a:spLocks noGrp="1"/>
          </p:cNvSpPr>
          <p:nvPr>
            <p:ph idx="1"/>
          </p:nvPr>
        </p:nvSpPr>
        <p:spPr>
          <a:xfrm>
            <a:off x="478438" y="1514134"/>
            <a:ext cx="11393771" cy="4351338"/>
          </a:xfrm>
        </p:spPr>
        <p:txBody>
          <a:bodyPr/>
          <a:lstStyle/>
          <a:p>
            <a:pPr>
              <a:buFont typeface="Wingdings" panose="05000000000000000000" pitchFamily="2" charset="2"/>
              <a:buChar char="§"/>
            </a:pPr>
            <a:r>
              <a:rPr lang="fr-FR" sz="2600" dirty="0"/>
              <a:t>En Pays de la Loire :</a:t>
            </a:r>
          </a:p>
          <a:p>
            <a:pPr marL="539750" indent="-269875">
              <a:buFont typeface="Wingdings" panose="05000000000000000000" pitchFamily="2" charset="2"/>
              <a:buChar char="ü"/>
            </a:pPr>
            <a:r>
              <a:rPr lang="fr-FR" sz="2200" dirty="0"/>
              <a:t>Les PCPE « situations critiques » s’adressant prioritairement aux enfants et jeunes adultes sans solutions d’accompagnement par les ESMS</a:t>
            </a:r>
          </a:p>
          <a:p>
            <a:pPr marL="539750" indent="-269875">
              <a:buFont typeface="Wingdings" panose="05000000000000000000" pitchFamily="2" charset="2"/>
              <a:buChar char="ü"/>
            </a:pPr>
            <a:r>
              <a:rPr lang="fr-FR" sz="2200" dirty="0"/>
              <a:t>Les PCPE « gestion de liste d’attente » (GLA), dont la plupart s’adresse aux enfants inscrits sur les listes d’attente des services et/ou établissements de la structure de rattachement (SESSAD, IME, DITEP…).</a:t>
            </a:r>
          </a:p>
          <a:p>
            <a:pPr marL="539750" indent="-269875">
              <a:buFont typeface="Wingdings" panose="05000000000000000000" pitchFamily="2" charset="2"/>
              <a:buChar char="ü"/>
            </a:pPr>
            <a:r>
              <a:rPr lang="fr-FR" sz="2200" dirty="0"/>
              <a:t>Les PCPE s’adressant à des publics spécifiques : ces PCPE interviennent pour la plupart sans qu’une notification de la MDPH ne soit nécessaire et concernent surtout des adultes, hormis pour l’un d’entre eux dédié aux enfants polyhandicapés</a:t>
            </a:r>
          </a:p>
          <a:p>
            <a:pPr>
              <a:buFont typeface="Wingdings" panose="05000000000000000000" pitchFamily="2" charset="2"/>
              <a:buChar char="§"/>
            </a:pPr>
            <a:endParaRPr lang="fr-FR" sz="2400" dirty="0"/>
          </a:p>
          <a:p>
            <a:pPr marL="0" indent="0">
              <a:buNone/>
            </a:pPr>
            <a:endParaRPr lang="fr-FR" dirty="0"/>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Tree>
    <p:extLst>
      <p:ext uri="{BB962C8B-B14F-4D97-AF65-F5344CB8AC3E}">
        <p14:creationId xmlns:p14="http://schemas.microsoft.com/office/powerpoint/2010/main" val="20945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7" y="421396"/>
            <a:ext cx="10515600" cy="704020"/>
          </a:xfrm>
        </p:spPr>
        <p:txBody>
          <a:bodyPr/>
          <a:lstStyle/>
          <a:p>
            <a:r>
              <a:rPr lang="fr-FR" sz="4000" dirty="0">
                <a:solidFill>
                  <a:schemeClr val="accent3"/>
                </a:solidFill>
              </a:rPr>
              <a:t>Différents types de PCPE</a:t>
            </a:r>
          </a:p>
        </p:txBody>
      </p:sp>
      <p:sp>
        <p:nvSpPr>
          <p:cNvPr id="3" name="Espace réservé du contenu 2"/>
          <p:cNvSpPr>
            <a:spLocks noGrp="1"/>
          </p:cNvSpPr>
          <p:nvPr>
            <p:ph idx="1"/>
          </p:nvPr>
        </p:nvSpPr>
        <p:spPr>
          <a:xfrm>
            <a:off x="399114" y="1304271"/>
            <a:ext cx="11393771" cy="4351338"/>
          </a:xfrm>
        </p:spPr>
        <p:txBody>
          <a:bodyPr/>
          <a:lstStyle/>
          <a:p>
            <a:pPr>
              <a:buFont typeface="Wingdings" panose="05000000000000000000" pitchFamily="2" charset="2"/>
              <a:buChar char="§"/>
            </a:pPr>
            <a:r>
              <a:rPr lang="fr-FR" sz="2600" dirty="0"/>
              <a:t>En Auvergne Rhône Alpes:</a:t>
            </a:r>
          </a:p>
          <a:p>
            <a:pPr lvl="1" indent="-415925">
              <a:buFont typeface="Wingdings" panose="05000000000000000000" pitchFamily="2" charset="2"/>
              <a:buChar char="ü"/>
            </a:pPr>
            <a:r>
              <a:rPr lang="fr-FR" sz="2200" dirty="0"/>
              <a:t>Un 1</a:t>
            </a:r>
            <a:r>
              <a:rPr lang="fr-FR" sz="2200" baseline="30000" dirty="0"/>
              <a:t>er</a:t>
            </a:r>
            <a:r>
              <a:rPr lang="fr-FR" sz="2200" dirty="0"/>
              <a:t> axe de développement des PCPE dans tous les départements avec comme publics prioritaires :les enfants et les adolescents en attente de SESSAD, les jeunes en ITEP, les jeunes adultes sous amendement CRETON, les personnes avec handicap psychique ainsi que les familles et aidants des personnes en situation de handicap</a:t>
            </a:r>
          </a:p>
          <a:p>
            <a:pPr marL="719138" indent="-449263">
              <a:buFont typeface="Wingdings" panose="05000000000000000000" pitchFamily="2" charset="2"/>
              <a:buChar char="ü"/>
            </a:pPr>
            <a:r>
              <a:rPr lang="fr-FR" sz="2200" dirty="0"/>
              <a:t>Un 2</a:t>
            </a:r>
            <a:r>
              <a:rPr lang="fr-FR" sz="2200" baseline="30000" dirty="0"/>
              <a:t>ème</a:t>
            </a:r>
            <a:r>
              <a:rPr lang="fr-FR" sz="2200" dirty="0"/>
              <a:t> axe de développement de PCPE, avec comme territoires ciblés l’agglomération de Clermont-Ferrand, la Métropole lyonnaise, le nord du département de l'Isère, et le département de la Haute-Savoie, et comme publics prioritaires :les enfants et les jeunes porteurs de troubles du spectre de l’autisme (TSA) et leurs familles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Tree>
    <p:extLst>
      <p:ext uri="{BB962C8B-B14F-4D97-AF65-F5344CB8AC3E}">
        <p14:creationId xmlns:p14="http://schemas.microsoft.com/office/powerpoint/2010/main" val="262195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7" y="421396"/>
            <a:ext cx="10515600" cy="704020"/>
          </a:xfrm>
        </p:spPr>
        <p:txBody>
          <a:bodyPr/>
          <a:lstStyle/>
          <a:p>
            <a:r>
              <a:rPr lang="fr-FR" sz="4000" dirty="0">
                <a:solidFill>
                  <a:schemeClr val="accent3"/>
                </a:solidFill>
              </a:rPr>
              <a:t>Différents types de PCPE</a:t>
            </a:r>
          </a:p>
        </p:txBody>
      </p:sp>
      <p:sp>
        <p:nvSpPr>
          <p:cNvPr id="3" name="Espace réservé du contenu 2"/>
          <p:cNvSpPr>
            <a:spLocks noGrp="1"/>
          </p:cNvSpPr>
          <p:nvPr>
            <p:ph idx="1"/>
          </p:nvPr>
        </p:nvSpPr>
        <p:spPr>
          <a:xfrm>
            <a:off x="399114" y="1304271"/>
            <a:ext cx="11393771" cy="4351338"/>
          </a:xfrm>
        </p:spPr>
        <p:txBody>
          <a:bodyPr/>
          <a:lstStyle/>
          <a:p>
            <a:pPr>
              <a:buFont typeface="Wingdings" panose="05000000000000000000" pitchFamily="2" charset="2"/>
              <a:buChar char="§"/>
            </a:pPr>
            <a:r>
              <a:rPr lang="fr-FR" sz="2600" dirty="0"/>
              <a:t>En Nouvelle Aquitaine :</a:t>
            </a:r>
          </a:p>
          <a:p>
            <a:pPr marL="0" indent="0">
              <a:buNone/>
            </a:pPr>
            <a:endParaRPr lang="fr-FR" sz="2600" dirty="0"/>
          </a:p>
          <a:p>
            <a:pPr lvl="1" indent="-415925">
              <a:buFont typeface="Wingdings" panose="05000000000000000000" pitchFamily="2" charset="2"/>
              <a:buChar char="ü"/>
            </a:pPr>
            <a:r>
              <a:rPr lang="fr-FR" sz="2200" dirty="0"/>
              <a:t>16 PCPE dédiés uniquement aux TSA ouverts à compter de 2016</a:t>
            </a:r>
          </a:p>
          <a:p>
            <a:pPr marL="719138" indent="-449263">
              <a:buFont typeface="Wingdings" panose="05000000000000000000" pitchFamily="2" charset="2"/>
              <a:buChar char="ü"/>
            </a:pPr>
            <a:r>
              <a:rPr lang="fr-FR" sz="2200" dirty="0"/>
              <a:t>13 PCPE situations critiques, pour tout type de handicap à l’exception des TSA, ouverts à partir de 2018</a:t>
            </a:r>
          </a:p>
          <a:p>
            <a:pPr marL="269875" indent="0">
              <a:buNone/>
            </a:pPr>
            <a:endParaRPr lang="fr-FR" sz="2200" dirty="0"/>
          </a:p>
          <a:p>
            <a:pPr marL="0" indent="0">
              <a:buNone/>
            </a:pPr>
            <a:endParaRPr lang="fr-FR" sz="2200" dirty="0"/>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Tree>
    <p:extLst>
      <p:ext uri="{BB962C8B-B14F-4D97-AF65-F5344CB8AC3E}">
        <p14:creationId xmlns:p14="http://schemas.microsoft.com/office/powerpoint/2010/main" val="391499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0" y="1298520"/>
            <a:ext cx="9031680" cy="3371040"/>
          </a:xfrm>
          <a:prstGeom prst="rect">
            <a:avLst/>
          </a:prstGeom>
          <a:noFill/>
          <a:ln w="0">
            <a:noFill/>
          </a:ln>
        </p:spPr>
        <p:txBody>
          <a:bodyPr lIns="0" tIns="0" rIns="0" bIns="0" anchor="b">
            <a:normAutofit/>
          </a:bodyPr>
          <a:lstStyle/>
          <a:p>
            <a:pPr indent="0" algn="ctr">
              <a:lnSpc>
                <a:spcPct val="90000"/>
              </a:lnSpc>
              <a:buNone/>
              <a:tabLst>
                <a:tab pos="0" algn="l"/>
              </a:tabLst>
            </a:pPr>
            <a:r>
              <a:rPr lang="fr-FR" sz="5400" b="1" strike="noStrike" spc="-100">
                <a:solidFill>
                  <a:srgbClr val="FFFFFF"/>
                </a:solidFill>
                <a:latin typeface="Corbel"/>
              </a:rPr>
              <a:t>Pôle de Compétences et de Prestations Externalisées (PCPE)</a:t>
            </a:r>
            <a:br>
              <a:rPr sz="5400"/>
            </a:br>
            <a:r>
              <a:rPr lang="fr-FR" sz="5400" b="1" strike="noStrike" spc="-100">
                <a:solidFill>
                  <a:srgbClr val="FFFFFF"/>
                </a:solidFill>
                <a:latin typeface="Corbel"/>
              </a:rPr>
              <a:t>du Morbihan</a:t>
            </a:r>
            <a:endParaRPr lang="fr-FR" sz="5400" b="0" strike="noStrike" spc="-1">
              <a:solidFill>
                <a:srgbClr val="000000"/>
              </a:solidFill>
              <a:latin typeface="Arial"/>
            </a:endParaRPr>
          </a:p>
        </p:txBody>
      </p:sp>
      <p:sp>
        <p:nvSpPr>
          <p:cNvPr id="95" name="PlaceHolder 2"/>
          <p:cNvSpPr>
            <a:spLocks noGrp="1"/>
          </p:cNvSpPr>
          <p:nvPr>
            <p:ph type="subTitle"/>
          </p:nvPr>
        </p:nvSpPr>
        <p:spPr>
          <a:xfrm>
            <a:off x="429480" y="5046120"/>
            <a:ext cx="7314480" cy="913680"/>
          </a:xfrm>
          <a:prstGeom prst="rect">
            <a:avLst/>
          </a:prstGeom>
          <a:noFill/>
          <a:ln w="0">
            <a:noFill/>
          </a:ln>
        </p:spPr>
        <p:txBody>
          <a:bodyPr lIns="0" tIns="0" rIns="0" bIns="0" anchor="t">
            <a:noAutofit/>
          </a:bodyPr>
          <a:lstStyle/>
          <a:p>
            <a:pPr indent="0" algn="ctr">
              <a:buNone/>
            </a:pPr>
            <a:endParaRPr lang="fr-FR" sz="1800" b="0" strike="noStrike" spc="-1">
              <a:solidFill>
                <a:srgbClr val="000000"/>
              </a:solidFill>
              <a:latin typeface="Arial"/>
            </a:endParaRPr>
          </a:p>
        </p:txBody>
      </p:sp>
      <p:pic>
        <p:nvPicPr>
          <p:cNvPr id="96" name="Image 3"/>
          <p:cNvPicPr/>
          <p:nvPr/>
        </p:nvPicPr>
        <p:blipFill>
          <a:blip r:embed="rId2"/>
          <a:stretch/>
        </p:blipFill>
        <p:spPr>
          <a:xfrm>
            <a:off x="9268920" y="182880"/>
            <a:ext cx="2922480" cy="100512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Autofit/>
          </a:bodyPr>
          <a:lstStyle/>
          <a:p>
            <a:pPr indent="0">
              <a:lnSpc>
                <a:spcPct val="90000"/>
              </a:lnSpc>
              <a:buNone/>
              <a:tabLst>
                <a:tab pos="0" algn="l"/>
              </a:tabLst>
            </a:pPr>
            <a:r>
              <a:rPr lang="fr-FR" sz="4000" b="1" strike="noStrike" spc="-60">
                <a:solidFill>
                  <a:srgbClr val="FFFFFF"/>
                </a:solidFill>
                <a:latin typeface="Corbel"/>
              </a:rPr>
              <a:t>EMISEM</a:t>
            </a:r>
            <a:r>
              <a:rPr lang="fr-FR" sz="3600" b="0" strike="noStrike" spc="-60">
                <a:solidFill>
                  <a:srgbClr val="FFFFFF"/>
                </a:solidFill>
                <a:latin typeface="Corbel"/>
              </a:rPr>
              <a:t> </a:t>
            </a:r>
            <a:endParaRPr lang="fr-FR" sz="3600" b="0" strike="noStrike" spc="-1">
              <a:solidFill>
                <a:srgbClr val="000000"/>
              </a:solidFill>
              <a:latin typeface="Arial"/>
            </a:endParaRPr>
          </a:p>
        </p:txBody>
      </p:sp>
      <p:sp>
        <p:nvSpPr>
          <p:cNvPr id="98" name="PlaceHolder 2"/>
          <p:cNvSpPr>
            <a:spLocks noGrp="1"/>
          </p:cNvSpPr>
          <p:nvPr>
            <p:ph/>
          </p:nvPr>
        </p:nvSpPr>
        <p:spPr>
          <a:xfrm>
            <a:off x="3869280" y="864000"/>
            <a:ext cx="7814160" cy="5776200"/>
          </a:xfrm>
          <a:prstGeom prst="rect">
            <a:avLst/>
          </a:prstGeom>
          <a:noFill/>
          <a:ln w="0">
            <a:noFill/>
          </a:ln>
        </p:spPr>
        <p:txBody>
          <a:bodyPr lIns="90000" tIns="45000" rIns="90000" bIns="45000" anchor="ctr">
            <a:noAutofit/>
          </a:bodyPr>
          <a:lstStyle/>
          <a:p>
            <a:pPr marL="182880" indent="-182880">
              <a:lnSpc>
                <a:spcPct val="90000"/>
              </a:lnSpc>
              <a:spcBef>
                <a:spcPts val="1199"/>
              </a:spcBef>
              <a:buClr>
                <a:srgbClr val="40BAD2"/>
              </a:buClr>
              <a:buFont typeface="Wingdings 2" charset="2"/>
              <a:buChar char=""/>
            </a:pPr>
            <a:r>
              <a:rPr lang="fr-FR" sz="2000" b="0" strike="noStrike" spc="-1">
                <a:solidFill>
                  <a:srgbClr val="595959"/>
                </a:solidFill>
                <a:latin typeface="Corbel"/>
              </a:rPr>
              <a:t>Une association regroupant : </a:t>
            </a: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r>
              <a:rPr lang="fr-FR" sz="2000" b="0" strike="noStrike" spc="-1">
                <a:solidFill>
                  <a:srgbClr val="595959"/>
                </a:solidFill>
                <a:latin typeface="Corbel"/>
              </a:rPr>
              <a:t>Et qui porte différents services : </a:t>
            </a:r>
            <a:endParaRPr lang="fr-FR" sz="2000" b="0" strike="noStrike" spc="-1">
              <a:solidFill>
                <a:srgbClr val="000000"/>
              </a:solidFill>
              <a:latin typeface="Arial"/>
            </a:endParaRPr>
          </a:p>
          <a:p>
            <a:pPr marL="182880" indent="-182880">
              <a:lnSpc>
                <a:spcPct val="90000"/>
              </a:lnSpc>
              <a:spcBef>
                <a:spcPts val="1199"/>
              </a:spcBef>
              <a:buClr>
                <a:srgbClr val="40BAD2"/>
              </a:buClr>
              <a:buFont typeface="Wingdings 2" charset="2"/>
              <a:buChar char=""/>
              <a:tabLst>
                <a:tab pos="0" algn="l"/>
              </a:tabLst>
            </a:pPr>
            <a:r>
              <a:rPr lang="fr-FR" sz="2000" b="0" strike="noStrike" spc="-1">
                <a:solidFill>
                  <a:srgbClr val="595959"/>
                </a:solidFill>
                <a:latin typeface="Corbel"/>
              </a:rPr>
              <a:t>l’EMIA  </a:t>
            </a: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marL="182880" indent="-182880">
              <a:lnSpc>
                <a:spcPct val="90000"/>
              </a:lnSpc>
              <a:spcBef>
                <a:spcPts val="1199"/>
              </a:spcBef>
              <a:buClr>
                <a:srgbClr val="40BAD2"/>
              </a:buClr>
              <a:buFont typeface="Wingdings 2" charset="2"/>
              <a:buChar char=""/>
              <a:tabLst>
                <a:tab pos="0" algn="l"/>
              </a:tabLst>
            </a:pPr>
            <a:r>
              <a:rPr lang="fr-FR" sz="2000" b="0" strike="noStrike" spc="-1">
                <a:solidFill>
                  <a:srgbClr val="595959"/>
                </a:solidFill>
                <a:latin typeface="Corbel"/>
              </a:rPr>
              <a:t>et le PCPE et ses dispositifs</a:t>
            </a:r>
            <a:endParaRPr lang="fr-FR" sz="2000" b="0" strike="noStrike" spc="-1">
              <a:solidFill>
                <a:srgbClr val="000000"/>
              </a:solidFill>
              <a:latin typeface="Arial"/>
            </a:endParaRPr>
          </a:p>
        </p:txBody>
      </p:sp>
      <p:pic>
        <p:nvPicPr>
          <p:cNvPr id="99" name="Image 3"/>
          <p:cNvPicPr/>
          <p:nvPr/>
        </p:nvPicPr>
        <p:blipFill>
          <a:blip r:embed="rId2"/>
          <a:srcRect l="-1361" t="-1235" r="763" b="2379"/>
          <a:stretch/>
        </p:blipFill>
        <p:spPr>
          <a:xfrm>
            <a:off x="3718440" y="1798200"/>
            <a:ext cx="6699240" cy="1687320"/>
          </a:xfrm>
          <a:prstGeom prst="rect">
            <a:avLst/>
          </a:prstGeom>
          <a:ln w="0">
            <a:noFill/>
          </a:ln>
        </p:spPr>
      </p:pic>
      <p:pic>
        <p:nvPicPr>
          <p:cNvPr id="100" name="Image 4"/>
          <p:cNvPicPr/>
          <p:nvPr/>
        </p:nvPicPr>
        <p:blipFill>
          <a:blip r:embed="rId3"/>
          <a:stretch/>
        </p:blipFill>
        <p:spPr>
          <a:xfrm>
            <a:off x="8144640" y="4164840"/>
            <a:ext cx="2589840" cy="1375560"/>
          </a:xfrm>
          <a:prstGeom prst="rect">
            <a:avLst/>
          </a:prstGeom>
          <a:ln w="0">
            <a:noFill/>
          </a:ln>
        </p:spPr>
      </p:pic>
      <p:pic>
        <p:nvPicPr>
          <p:cNvPr id="101" name="Image 5"/>
          <p:cNvPicPr/>
          <p:nvPr/>
        </p:nvPicPr>
        <p:blipFill>
          <a:blip r:embed="rId4"/>
          <a:stretch/>
        </p:blipFill>
        <p:spPr>
          <a:xfrm>
            <a:off x="8232480" y="5374440"/>
            <a:ext cx="2501640" cy="860400"/>
          </a:xfrm>
          <a:prstGeom prst="rect">
            <a:avLst/>
          </a:prstGeom>
          <a:ln w="0">
            <a:noFill/>
          </a:ln>
        </p:spPr>
      </p:pic>
      <p:pic>
        <p:nvPicPr>
          <p:cNvPr id="102" name="Image 6"/>
          <p:cNvPicPr/>
          <p:nvPr/>
        </p:nvPicPr>
        <p:blipFill>
          <a:blip r:embed="rId5"/>
          <a:stretch/>
        </p:blipFill>
        <p:spPr>
          <a:xfrm>
            <a:off x="7648200" y="3438360"/>
            <a:ext cx="992520" cy="386640"/>
          </a:xfrm>
          <a:prstGeom prst="rect">
            <a:avLst/>
          </a:prstGeom>
          <a:ln w="0">
            <a:noFill/>
          </a:ln>
        </p:spPr>
      </p:pic>
      <p:pic>
        <p:nvPicPr>
          <p:cNvPr id="103" name="Image 7"/>
          <p:cNvPicPr/>
          <p:nvPr/>
        </p:nvPicPr>
        <p:blipFill>
          <a:blip r:embed="rId6"/>
          <a:stretch/>
        </p:blipFill>
        <p:spPr>
          <a:xfrm>
            <a:off x="3925440" y="3486600"/>
            <a:ext cx="906120" cy="351360"/>
          </a:xfrm>
          <a:prstGeom prst="rect">
            <a:avLst/>
          </a:prstGeom>
          <a:ln w="0">
            <a:noFill/>
          </a:ln>
        </p:spPr>
      </p:pic>
      <p:pic>
        <p:nvPicPr>
          <p:cNvPr id="104" name="Image 8"/>
          <p:cNvPicPr/>
          <p:nvPr/>
        </p:nvPicPr>
        <p:blipFill>
          <a:blip r:embed="rId7"/>
          <a:stretch/>
        </p:blipFill>
        <p:spPr>
          <a:xfrm>
            <a:off x="4907880" y="3482640"/>
            <a:ext cx="906120" cy="346320"/>
          </a:xfrm>
          <a:prstGeom prst="rect">
            <a:avLst/>
          </a:prstGeom>
          <a:ln w="0">
            <a:noFill/>
          </a:ln>
        </p:spPr>
      </p:pic>
      <p:pic>
        <p:nvPicPr>
          <p:cNvPr id="105" name="Image 9"/>
          <p:cNvPicPr/>
          <p:nvPr/>
        </p:nvPicPr>
        <p:blipFill>
          <a:blip r:embed="rId8"/>
          <a:stretch/>
        </p:blipFill>
        <p:spPr>
          <a:xfrm>
            <a:off x="6030000" y="3484080"/>
            <a:ext cx="1347480" cy="34092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rmAutofit/>
          </a:bodyPr>
          <a:lstStyle/>
          <a:p>
            <a:pPr indent="0">
              <a:lnSpc>
                <a:spcPct val="90000"/>
              </a:lnSpc>
              <a:buNone/>
              <a:tabLst>
                <a:tab pos="0" algn="l"/>
              </a:tabLst>
            </a:pPr>
            <a:r>
              <a:rPr lang="fr-FR" sz="4000" b="1" strike="noStrike" spc="-60">
                <a:solidFill>
                  <a:srgbClr val="FFFFFF"/>
                </a:solidFill>
                <a:latin typeface="Corbel"/>
              </a:rPr>
              <a:t>PCPE</a:t>
            </a:r>
            <a:endParaRPr lang="fr-FR" sz="4000" b="0" strike="noStrike" spc="-1">
              <a:solidFill>
                <a:srgbClr val="000000"/>
              </a:solidFill>
              <a:latin typeface="Arial"/>
            </a:endParaRPr>
          </a:p>
        </p:txBody>
      </p:sp>
      <p:sp>
        <p:nvSpPr>
          <p:cNvPr id="107" name="PlaceHolder 2"/>
          <p:cNvSpPr>
            <a:spLocks noGrp="1"/>
          </p:cNvSpPr>
          <p:nvPr>
            <p:ph/>
          </p:nvPr>
        </p:nvSpPr>
        <p:spPr>
          <a:xfrm>
            <a:off x="3509640" y="794160"/>
            <a:ext cx="8385840" cy="5744160"/>
          </a:xfrm>
          <a:prstGeom prst="rect">
            <a:avLst/>
          </a:prstGeom>
          <a:noFill/>
          <a:ln w="0">
            <a:noFill/>
          </a:ln>
        </p:spPr>
        <p:txBody>
          <a:bodyPr lIns="90000" tIns="45000" rIns="90000" bIns="45000" anchor="ctr">
            <a:normAutofit/>
          </a:bodyPr>
          <a:lstStyle/>
          <a:p>
            <a:pPr indent="0">
              <a:lnSpc>
                <a:spcPct val="90000"/>
              </a:lnSpc>
              <a:spcBef>
                <a:spcPts val="1199"/>
              </a:spcBef>
              <a:buNone/>
              <a:tabLst>
                <a:tab pos="0" algn="l"/>
              </a:tabLst>
            </a:pPr>
            <a:endParaRPr lang="fr-FR" sz="2000" b="0" strike="noStrike" spc="-1">
              <a:solidFill>
                <a:srgbClr val="000000"/>
              </a:solidFill>
              <a:latin typeface="Arial"/>
            </a:endParaRPr>
          </a:p>
          <a:p>
            <a:pPr marL="685800" lvl="1" indent="-182880">
              <a:lnSpc>
                <a:spcPct val="90000"/>
              </a:lnSpc>
              <a:spcBef>
                <a:spcPts val="249"/>
              </a:spcBef>
              <a:spcAft>
                <a:spcPts val="249"/>
              </a:spcAft>
              <a:buClr>
                <a:srgbClr val="40BAD2"/>
              </a:buClr>
              <a:buFont typeface="Wingdings 2" charset="2"/>
              <a:buChar char=""/>
              <a:tabLst>
                <a:tab pos="0" algn="l"/>
              </a:tabLst>
            </a:pPr>
            <a:r>
              <a:rPr lang="fr-FR" sz="2400" b="1" strike="noStrike" spc="-1">
                <a:solidFill>
                  <a:srgbClr val="595959"/>
                </a:solidFill>
                <a:latin typeface="Corbel"/>
              </a:rPr>
              <a:t>Pour qui ? </a:t>
            </a:r>
            <a:endParaRPr lang="fr-FR" sz="2400" b="0" strike="noStrike" spc="-1">
              <a:solidFill>
                <a:srgbClr val="000000"/>
              </a:solidFill>
              <a:latin typeface="Arial"/>
            </a:endParaRPr>
          </a:p>
          <a:p>
            <a:pPr marL="502920" indent="0">
              <a:lnSpc>
                <a:spcPct val="90000"/>
              </a:lnSpc>
              <a:spcBef>
                <a:spcPts val="249"/>
              </a:spcBef>
              <a:spcAft>
                <a:spcPts val="249"/>
              </a:spcAft>
              <a:buNone/>
              <a:tabLst>
                <a:tab pos="0" algn="l"/>
              </a:tabLst>
            </a:pPr>
            <a:endParaRPr lang="fr-FR" sz="1800" b="0" strike="noStrike" spc="-1">
              <a:solidFill>
                <a:srgbClr val="000000"/>
              </a:solidFill>
              <a:latin typeface="Arial"/>
            </a:endParaRPr>
          </a:p>
          <a:p>
            <a:pPr marL="182880" indent="-182880">
              <a:lnSpc>
                <a:spcPct val="90000"/>
              </a:lnSpc>
              <a:spcBef>
                <a:spcPts val="1199"/>
              </a:spcBef>
              <a:buClr>
                <a:srgbClr val="40BAD2"/>
              </a:buClr>
              <a:buFont typeface="Wingdings 2" charset="2"/>
              <a:buChar char=""/>
              <a:tabLst>
                <a:tab pos="0" algn="l"/>
              </a:tabLst>
            </a:pPr>
            <a:r>
              <a:rPr lang="fr-FR" sz="2000" b="0" strike="noStrike" spc="-1">
                <a:solidFill>
                  <a:srgbClr val="595959"/>
                </a:solidFill>
                <a:latin typeface="Corbel"/>
              </a:rPr>
              <a:t>Population: Tout handicap</a:t>
            </a:r>
            <a:endParaRPr lang="fr-FR" sz="2000" b="0" strike="noStrike" spc="-1">
              <a:solidFill>
                <a:srgbClr val="000000"/>
              </a:solidFill>
              <a:latin typeface="Arial"/>
            </a:endParaRPr>
          </a:p>
          <a:p>
            <a:pPr marL="182880" indent="-182880">
              <a:lnSpc>
                <a:spcPct val="90000"/>
              </a:lnSpc>
              <a:spcBef>
                <a:spcPts val="1199"/>
              </a:spcBef>
              <a:buClr>
                <a:srgbClr val="40BAD2"/>
              </a:buClr>
              <a:buFont typeface="Wingdings 2" charset="2"/>
              <a:buChar char=""/>
              <a:tabLst>
                <a:tab pos="0" algn="l"/>
              </a:tabLst>
            </a:pPr>
            <a:r>
              <a:rPr lang="fr-FR" sz="2000" b="0" strike="noStrike" spc="-1">
                <a:solidFill>
                  <a:srgbClr val="595959"/>
                </a:solidFill>
                <a:latin typeface="Corbel"/>
              </a:rPr>
              <a:t>Territoire: Ensemble du département du Morbihan</a:t>
            </a:r>
            <a:endParaRPr lang="fr-FR" sz="2000" b="0" strike="noStrike" spc="-1">
              <a:solidFill>
                <a:srgbClr val="000000"/>
              </a:solidFill>
              <a:latin typeface="Arial"/>
            </a:endParaRPr>
          </a:p>
          <a:p>
            <a:pPr indent="0">
              <a:lnSpc>
                <a:spcPct val="90000"/>
              </a:lnSpc>
              <a:spcBef>
                <a:spcPts val="249"/>
              </a:spcBef>
              <a:spcAft>
                <a:spcPts val="249"/>
              </a:spcAft>
              <a:buNone/>
              <a:tabLst>
                <a:tab pos="0" algn="l"/>
              </a:tabLst>
            </a:pPr>
            <a:endParaRPr lang="fr-FR" sz="2000" b="0" strike="noStrike" spc="-1">
              <a:solidFill>
                <a:srgbClr val="000000"/>
              </a:solidFill>
              <a:latin typeface="Arial"/>
            </a:endParaRPr>
          </a:p>
          <a:p>
            <a:pPr indent="0">
              <a:lnSpc>
                <a:spcPct val="90000"/>
              </a:lnSpc>
              <a:spcBef>
                <a:spcPts val="249"/>
              </a:spcBef>
              <a:spcAft>
                <a:spcPts val="249"/>
              </a:spcAft>
              <a:buNone/>
              <a:tabLst>
                <a:tab pos="0" algn="l"/>
              </a:tabLst>
            </a:pPr>
            <a:endParaRPr lang="fr-FR" sz="2000" b="0" strike="noStrike" spc="-1">
              <a:solidFill>
                <a:srgbClr val="000000"/>
              </a:solidFill>
              <a:latin typeface="Arial"/>
            </a:endParaRPr>
          </a:p>
          <a:p>
            <a:pPr marL="502920" indent="0" algn="just">
              <a:lnSpc>
                <a:spcPct val="90000"/>
              </a:lnSpc>
              <a:spcBef>
                <a:spcPts val="249"/>
              </a:spcBef>
              <a:spcAft>
                <a:spcPts val="249"/>
              </a:spcAft>
              <a:buNone/>
              <a:tabLst>
                <a:tab pos="0" algn="l"/>
              </a:tabLst>
            </a:pPr>
            <a:r>
              <a:rPr lang="fr-FR" sz="2000" b="0" strike="noStrike" spc="-1">
                <a:solidFill>
                  <a:srgbClr val="595959"/>
                </a:solidFill>
                <a:latin typeface="Corbel"/>
              </a:rPr>
              <a:t>= les enfants, jeunes et adultes en situation de handicap, en risque de rupture la plupart du temps sans ou avec très peu de solution d’accompagnement médico-social, disposant déjà d’ une reconnaissance MDPH ou en cours d’évaluation.</a:t>
            </a:r>
            <a:endParaRPr lang="fr-FR" sz="2000" b="0" strike="noStrike" spc="-1">
              <a:solidFill>
                <a:srgbClr val="000000"/>
              </a:solidFill>
              <a:latin typeface="Arial"/>
            </a:endParaRPr>
          </a:p>
          <a:p>
            <a:pPr marL="502920" indent="0">
              <a:lnSpc>
                <a:spcPct val="90000"/>
              </a:lnSpc>
              <a:spcBef>
                <a:spcPts val="249"/>
              </a:spcBef>
              <a:spcAft>
                <a:spcPts val="249"/>
              </a:spcAft>
              <a:buNone/>
              <a:tabLst>
                <a:tab pos="0" algn="l"/>
              </a:tabLst>
            </a:pPr>
            <a:endParaRPr lang="fr-FR" sz="1800" b="0" strike="noStrike" spc="-1">
              <a:solidFill>
                <a:srgbClr val="000000"/>
              </a:solidFill>
              <a:latin typeface="Arial"/>
            </a:endParaRPr>
          </a:p>
          <a:p>
            <a:pPr marL="502920" indent="0">
              <a:lnSpc>
                <a:spcPct val="90000"/>
              </a:lnSpc>
              <a:spcBef>
                <a:spcPts val="249"/>
              </a:spcBef>
              <a:spcAft>
                <a:spcPts val="249"/>
              </a:spcAft>
              <a:buNone/>
              <a:tabLst>
                <a:tab pos="0" algn="l"/>
              </a:tabLst>
            </a:pPr>
            <a:endParaRPr lang="fr-FR" sz="1800" b="0" strike="noStrike" spc="-1">
              <a:solidFill>
                <a:srgbClr val="000000"/>
              </a:solidFill>
              <a:latin typeface="Arial"/>
            </a:endParaRPr>
          </a:p>
          <a:p>
            <a:pPr marL="960120" indent="0">
              <a:lnSpc>
                <a:spcPct val="90000"/>
              </a:lnSpc>
              <a:spcBef>
                <a:spcPts val="249"/>
              </a:spcBef>
              <a:spcAft>
                <a:spcPts val="249"/>
              </a:spcAft>
              <a:buNone/>
              <a:tabLst>
                <a:tab pos="0" algn="l"/>
              </a:tabLst>
            </a:pPr>
            <a:endParaRPr lang="fr-FR" sz="1600" b="0" strike="noStrike" spc="-1">
              <a:solidFill>
                <a:srgbClr val="000000"/>
              </a:solidFill>
              <a:latin typeface="Arial"/>
            </a:endParaRPr>
          </a:p>
          <a:p>
            <a:pPr marL="960120" indent="0">
              <a:lnSpc>
                <a:spcPct val="90000"/>
              </a:lnSpc>
              <a:spcBef>
                <a:spcPts val="1199"/>
              </a:spcBef>
              <a:buNone/>
              <a:tabLst>
                <a:tab pos="0" algn="l"/>
              </a:tabLst>
            </a:pPr>
            <a:endParaRPr lang="fr-FR" sz="2000" b="0" strike="noStrike" spc="-1">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rmAutofit/>
          </a:bodyPr>
          <a:lstStyle/>
          <a:p>
            <a:pPr indent="0">
              <a:lnSpc>
                <a:spcPct val="90000"/>
              </a:lnSpc>
              <a:buNone/>
              <a:tabLst>
                <a:tab pos="0" algn="l"/>
              </a:tabLst>
            </a:pPr>
            <a:r>
              <a:rPr lang="fr-FR" sz="4000" b="1" strike="noStrike" spc="-60">
                <a:solidFill>
                  <a:srgbClr val="FFFFFF"/>
                </a:solidFill>
                <a:latin typeface="Corbel"/>
              </a:rPr>
              <a:t>PCPE</a:t>
            </a:r>
            <a:endParaRPr lang="fr-FR" sz="4000" b="0" strike="noStrike" spc="-1">
              <a:solidFill>
                <a:srgbClr val="000000"/>
              </a:solidFill>
              <a:latin typeface="Arial"/>
            </a:endParaRPr>
          </a:p>
        </p:txBody>
      </p:sp>
      <p:sp>
        <p:nvSpPr>
          <p:cNvPr id="109" name="PlaceHolder 2"/>
          <p:cNvSpPr>
            <a:spLocks noGrp="1"/>
          </p:cNvSpPr>
          <p:nvPr>
            <p:ph/>
          </p:nvPr>
        </p:nvSpPr>
        <p:spPr>
          <a:xfrm>
            <a:off x="3869280" y="864000"/>
            <a:ext cx="7314480" cy="5119920"/>
          </a:xfrm>
          <a:prstGeom prst="rect">
            <a:avLst/>
          </a:prstGeom>
          <a:noFill/>
          <a:ln w="0">
            <a:noFill/>
          </a:ln>
        </p:spPr>
        <p:txBody>
          <a:bodyPr lIns="90000" tIns="45000" rIns="90000" bIns="45000" anchor="ctr">
            <a:noAutofit/>
          </a:bodyPr>
          <a:lstStyle/>
          <a:p>
            <a:pPr indent="0">
              <a:lnSpc>
                <a:spcPct val="90000"/>
              </a:lnSpc>
              <a:spcBef>
                <a:spcPts val="1199"/>
              </a:spcBef>
              <a:buNone/>
              <a:tabLst>
                <a:tab pos="0" algn="l"/>
              </a:tabLst>
            </a:pPr>
            <a:endParaRPr lang="fr-FR" sz="2800" b="0" strike="noStrike" spc="-1">
              <a:solidFill>
                <a:srgbClr val="000000"/>
              </a:solidFill>
              <a:latin typeface="Arial"/>
            </a:endParaRPr>
          </a:p>
          <a:p>
            <a:pPr marL="685800" lvl="1" indent="-182880">
              <a:lnSpc>
                <a:spcPct val="90000"/>
              </a:lnSpc>
              <a:spcBef>
                <a:spcPts val="249"/>
              </a:spcBef>
              <a:spcAft>
                <a:spcPts val="249"/>
              </a:spcAft>
              <a:buClr>
                <a:srgbClr val="40BAD2"/>
              </a:buClr>
              <a:buFont typeface="Wingdings 2" charset="2"/>
              <a:buChar char=""/>
              <a:tabLst>
                <a:tab pos="0" algn="l"/>
              </a:tabLst>
            </a:pPr>
            <a:r>
              <a:rPr lang="fr-FR" sz="2400" b="1" strike="noStrike" spc="-1">
                <a:solidFill>
                  <a:srgbClr val="595959"/>
                </a:solidFill>
                <a:latin typeface="Corbel"/>
              </a:rPr>
              <a:t>Comment ? </a:t>
            </a:r>
            <a:endParaRPr lang="fr-FR" sz="2400" b="0" strike="noStrike" spc="-1">
              <a:solidFill>
                <a:srgbClr val="000000"/>
              </a:solidFill>
              <a:latin typeface="Arial"/>
            </a:endParaRPr>
          </a:p>
          <a:p>
            <a:pPr marL="502920" indent="0">
              <a:lnSpc>
                <a:spcPct val="90000"/>
              </a:lnSpc>
              <a:spcBef>
                <a:spcPts val="249"/>
              </a:spcBef>
              <a:spcAft>
                <a:spcPts val="249"/>
              </a:spcAft>
              <a:buNone/>
              <a:tabLst>
                <a:tab pos="0" algn="l"/>
              </a:tabLst>
            </a:pPr>
            <a:endParaRPr lang="fr-FR" sz="2400" b="0" strike="noStrike" spc="-1">
              <a:solidFill>
                <a:srgbClr val="000000"/>
              </a:solidFill>
              <a:latin typeface="Arial"/>
            </a:endParaRPr>
          </a:p>
          <a:p>
            <a:pPr marL="1143000" lvl="2" indent="-182880" algn="just">
              <a:lnSpc>
                <a:spcPct val="90000"/>
              </a:lnSpc>
              <a:spcBef>
                <a:spcPts val="249"/>
              </a:spcBef>
              <a:spcAft>
                <a:spcPts val="249"/>
              </a:spcAft>
              <a:buClr>
                <a:srgbClr val="40BAD2"/>
              </a:buClr>
              <a:buFont typeface="Wingdings 2" charset="2"/>
              <a:buChar char=""/>
              <a:tabLst>
                <a:tab pos="0" algn="l"/>
              </a:tabLst>
            </a:pPr>
            <a:r>
              <a:rPr lang="fr-FR" sz="2400" b="0" strike="noStrike" spc="-1">
                <a:solidFill>
                  <a:srgbClr val="595959"/>
                </a:solidFill>
                <a:latin typeface="Corbel"/>
              </a:rPr>
              <a:t>Evaluation de la situation, </a:t>
            </a:r>
            <a:endParaRPr lang="fr-FR" sz="2400" b="0" strike="noStrike" spc="-1">
              <a:solidFill>
                <a:srgbClr val="000000"/>
              </a:solidFill>
              <a:latin typeface="Arial"/>
            </a:endParaRPr>
          </a:p>
          <a:p>
            <a:pPr indent="0" algn="just">
              <a:lnSpc>
                <a:spcPct val="90000"/>
              </a:lnSpc>
              <a:spcBef>
                <a:spcPts val="249"/>
              </a:spcBef>
              <a:spcAft>
                <a:spcPts val="249"/>
              </a:spcAft>
              <a:buNone/>
              <a:tabLst>
                <a:tab pos="0" algn="l"/>
              </a:tabLst>
            </a:pPr>
            <a:endParaRPr lang="fr-FR" sz="2400" b="0" strike="noStrike" spc="-1">
              <a:solidFill>
                <a:srgbClr val="000000"/>
              </a:solidFill>
              <a:latin typeface="Arial"/>
            </a:endParaRPr>
          </a:p>
          <a:p>
            <a:pPr marL="1143000" lvl="2" indent="-182880" algn="just">
              <a:lnSpc>
                <a:spcPct val="90000"/>
              </a:lnSpc>
              <a:spcBef>
                <a:spcPts val="249"/>
              </a:spcBef>
              <a:spcAft>
                <a:spcPts val="249"/>
              </a:spcAft>
              <a:buClr>
                <a:srgbClr val="40BAD2"/>
              </a:buClr>
              <a:buFont typeface="Wingdings 2" charset="2"/>
              <a:buChar char=""/>
              <a:tabLst>
                <a:tab pos="0" algn="l"/>
              </a:tabLst>
            </a:pPr>
            <a:r>
              <a:rPr lang="fr-FR" sz="2400" b="0" strike="noStrike" spc="-1">
                <a:solidFill>
                  <a:srgbClr val="595959"/>
                </a:solidFill>
                <a:latin typeface="Corbel"/>
              </a:rPr>
              <a:t>Accompagnement de la personne et de son entourage en proposant l’intervention coordonnée d’ESMS , de professionnels,...</a:t>
            </a:r>
            <a:endParaRPr lang="fr-FR" sz="2400" b="0" strike="noStrike" spc="-1">
              <a:solidFill>
                <a:srgbClr val="000000"/>
              </a:solidFill>
              <a:latin typeface="Arial"/>
            </a:endParaRPr>
          </a:p>
          <a:p>
            <a:pPr marL="960120" indent="0" algn="just">
              <a:lnSpc>
                <a:spcPct val="90000"/>
              </a:lnSpc>
              <a:spcBef>
                <a:spcPts val="249"/>
              </a:spcBef>
              <a:spcAft>
                <a:spcPts val="249"/>
              </a:spcAft>
              <a:buNone/>
              <a:tabLst>
                <a:tab pos="0" algn="l"/>
              </a:tabLst>
            </a:pPr>
            <a:endParaRPr lang="fr-FR" sz="2400" b="0" strike="noStrike" spc="-1">
              <a:solidFill>
                <a:srgbClr val="000000"/>
              </a:solidFill>
              <a:latin typeface="Arial"/>
            </a:endParaRPr>
          </a:p>
          <a:p>
            <a:pPr marL="1143000" lvl="2" indent="-182880" algn="just">
              <a:lnSpc>
                <a:spcPct val="90000"/>
              </a:lnSpc>
              <a:spcBef>
                <a:spcPts val="249"/>
              </a:spcBef>
              <a:spcAft>
                <a:spcPts val="249"/>
              </a:spcAft>
              <a:buClr>
                <a:srgbClr val="40BAD2"/>
              </a:buClr>
              <a:buFont typeface="Wingdings 2" charset="2"/>
              <a:buChar char=""/>
              <a:tabLst>
                <a:tab pos="0" algn="l"/>
              </a:tabLst>
            </a:pPr>
            <a:r>
              <a:rPr lang="fr-FR" sz="2400" b="0" strike="noStrike" spc="-1">
                <a:solidFill>
                  <a:srgbClr val="595959"/>
                </a:solidFill>
                <a:latin typeface="Corbel"/>
              </a:rPr>
              <a:t>Coordination du parcours de la personne dans certaines situations,</a:t>
            </a:r>
            <a:endParaRPr lang="fr-FR" sz="2400" b="0" strike="noStrike" spc="-1">
              <a:solidFill>
                <a:srgbClr val="000000"/>
              </a:solidFill>
              <a:latin typeface="Arial"/>
            </a:endParaRPr>
          </a:p>
          <a:p>
            <a:pPr marL="960120" indent="0" algn="just">
              <a:lnSpc>
                <a:spcPct val="90000"/>
              </a:lnSpc>
              <a:spcBef>
                <a:spcPts val="249"/>
              </a:spcBef>
              <a:spcAft>
                <a:spcPts val="249"/>
              </a:spcAft>
              <a:buNone/>
              <a:tabLst>
                <a:tab pos="0" algn="l"/>
              </a:tabLst>
            </a:pPr>
            <a:endParaRPr lang="fr-FR" sz="2400" b="0" strike="noStrike" spc="-1">
              <a:solidFill>
                <a:srgbClr val="000000"/>
              </a:solidFill>
              <a:latin typeface="Arial"/>
            </a:endParaRPr>
          </a:p>
          <a:p>
            <a:pPr marL="1143000" lvl="2" indent="-182880" algn="just">
              <a:lnSpc>
                <a:spcPct val="90000"/>
              </a:lnSpc>
              <a:spcBef>
                <a:spcPts val="249"/>
              </a:spcBef>
              <a:spcAft>
                <a:spcPts val="249"/>
              </a:spcAft>
              <a:buClr>
                <a:srgbClr val="40BAD2"/>
              </a:buClr>
              <a:buFont typeface="Wingdings 2" charset="2"/>
              <a:buChar char=""/>
              <a:tabLst>
                <a:tab pos="0" algn="l"/>
              </a:tabLst>
            </a:pPr>
            <a:r>
              <a:rPr lang="fr-FR" sz="2400" b="0" strike="noStrike" spc="-1">
                <a:solidFill>
                  <a:srgbClr val="595959"/>
                </a:solidFill>
                <a:latin typeface="Corbel"/>
              </a:rPr>
              <a:t>Soutien et orientation des familles et aidants.</a:t>
            </a:r>
            <a:endParaRPr lang="fr-FR" sz="24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rmAutofit/>
          </a:bodyPr>
          <a:lstStyle/>
          <a:p>
            <a:pPr indent="0">
              <a:lnSpc>
                <a:spcPct val="90000"/>
              </a:lnSpc>
              <a:buNone/>
              <a:tabLst>
                <a:tab pos="0" algn="l"/>
              </a:tabLst>
            </a:pPr>
            <a:r>
              <a:rPr lang="fr-FR" sz="4000" b="1" strike="noStrike" spc="-60">
                <a:solidFill>
                  <a:srgbClr val="FFFFFF"/>
                </a:solidFill>
                <a:latin typeface="Corbel"/>
              </a:rPr>
              <a:t>PCPE</a:t>
            </a:r>
            <a:endParaRPr lang="fr-FR" sz="4000" b="0" strike="noStrike" spc="-1">
              <a:solidFill>
                <a:srgbClr val="000000"/>
              </a:solidFill>
              <a:latin typeface="Arial"/>
            </a:endParaRPr>
          </a:p>
        </p:txBody>
      </p:sp>
      <p:graphicFrame>
        <p:nvGraphicFramePr>
          <p:cNvPr id="2" name="Diagram1"/>
          <p:cNvGraphicFramePr/>
          <p:nvPr>
            <p:extLst>
              <p:ext uri="{D42A27DB-BD31-4B8C-83A1-F6EECF244321}">
                <p14:modId xmlns:p14="http://schemas.microsoft.com/office/powerpoint/2010/main" val="514206966"/>
              </p:ext>
            </p:extLst>
          </p:nvPr>
        </p:nvGraphicFramePr>
        <p:xfrm>
          <a:off x="3535560" y="863640"/>
          <a:ext cx="7647480" cy="531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rmAutofit/>
          </a:bodyPr>
          <a:lstStyle/>
          <a:p>
            <a:pPr indent="0">
              <a:lnSpc>
                <a:spcPct val="90000"/>
              </a:lnSpc>
              <a:buNone/>
              <a:tabLst>
                <a:tab pos="0" algn="l"/>
              </a:tabLst>
            </a:pPr>
            <a:r>
              <a:rPr lang="fr-FR" sz="4000" b="1" strike="noStrike" spc="-60">
                <a:solidFill>
                  <a:srgbClr val="FFFFFF"/>
                </a:solidFill>
                <a:latin typeface="Corbel"/>
              </a:rPr>
              <a:t>PCPE</a:t>
            </a:r>
            <a:endParaRPr lang="fr-FR" sz="4000" b="0" strike="noStrike" spc="-1">
              <a:solidFill>
                <a:srgbClr val="000000"/>
              </a:solidFill>
              <a:latin typeface="Arial"/>
            </a:endParaRPr>
          </a:p>
        </p:txBody>
      </p:sp>
      <p:sp>
        <p:nvSpPr>
          <p:cNvPr id="112" name="PlaceHolder 2"/>
          <p:cNvSpPr>
            <a:spLocks noGrp="1"/>
          </p:cNvSpPr>
          <p:nvPr>
            <p:ph/>
          </p:nvPr>
        </p:nvSpPr>
        <p:spPr>
          <a:xfrm>
            <a:off x="3869280" y="864000"/>
            <a:ext cx="7314480" cy="5119920"/>
          </a:xfrm>
          <a:prstGeom prst="rect">
            <a:avLst/>
          </a:prstGeom>
          <a:noFill/>
          <a:ln w="0">
            <a:noFill/>
          </a:ln>
        </p:spPr>
        <p:txBody>
          <a:bodyPr lIns="90000" tIns="45000" rIns="90000" bIns="45000" anchor="ctr">
            <a:noAutofit/>
          </a:bodyPr>
          <a:lstStyle/>
          <a:p>
            <a:pPr marL="182880" indent="-182880">
              <a:lnSpc>
                <a:spcPct val="90000"/>
              </a:lnSpc>
              <a:spcBef>
                <a:spcPts val="1199"/>
              </a:spcBef>
              <a:buClr>
                <a:srgbClr val="40BAD2"/>
              </a:buClr>
              <a:buFont typeface="Wingdings 2" charset="2"/>
              <a:buChar char=""/>
            </a:pPr>
            <a:r>
              <a:rPr lang="fr-FR" sz="3200" b="0" strike="noStrike" spc="-1">
                <a:solidFill>
                  <a:srgbClr val="595959"/>
                </a:solidFill>
                <a:latin typeface="Corbel"/>
              </a:rPr>
              <a:t>Modalités d’accès : </a:t>
            </a:r>
            <a:endParaRPr lang="fr-FR" sz="32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marL="514440" indent="-514440">
              <a:lnSpc>
                <a:spcPct val="90000"/>
              </a:lnSpc>
              <a:spcBef>
                <a:spcPts val="1199"/>
              </a:spcBef>
              <a:buClr>
                <a:srgbClr val="40BAD2"/>
              </a:buClr>
              <a:buFont typeface="Corbel"/>
              <a:buAutoNum type="arabicPeriod"/>
              <a:tabLst>
                <a:tab pos="0" algn="l"/>
              </a:tabLst>
            </a:pPr>
            <a:r>
              <a:rPr lang="fr-FR" sz="2800" b="0" strike="noStrike" spc="-1">
                <a:solidFill>
                  <a:srgbClr val="595959"/>
                </a:solidFill>
                <a:latin typeface="Corbel"/>
              </a:rPr>
              <a:t>Par la MDA (MDPH)</a:t>
            </a:r>
            <a:endParaRPr lang="fr-FR" sz="2800" b="0" strike="noStrike" spc="-1">
              <a:solidFill>
                <a:srgbClr val="000000"/>
              </a:solidFill>
              <a:latin typeface="Arial"/>
            </a:endParaRPr>
          </a:p>
          <a:p>
            <a:pPr indent="0">
              <a:lnSpc>
                <a:spcPct val="90000"/>
              </a:lnSpc>
              <a:spcBef>
                <a:spcPts val="1199"/>
              </a:spcBef>
              <a:buNone/>
              <a:tabLst>
                <a:tab pos="0" algn="l"/>
              </a:tabLst>
            </a:pPr>
            <a:endParaRPr lang="fr-FR" sz="2800" b="0" strike="noStrike" spc="-1">
              <a:solidFill>
                <a:srgbClr val="000000"/>
              </a:solidFill>
              <a:latin typeface="Arial"/>
            </a:endParaRPr>
          </a:p>
          <a:p>
            <a:pPr marL="514440" indent="-514440">
              <a:lnSpc>
                <a:spcPct val="90000"/>
              </a:lnSpc>
              <a:spcBef>
                <a:spcPts val="1199"/>
              </a:spcBef>
              <a:buClr>
                <a:srgbClr val="40BAD2"/>
              </a:buClr>
              <a:buFont typeface="Corbel"/>
              <a:buAutoNum type="arabicPeriod"/>
              <a:tabLst>
                <a:tab pos="0" algn="l"/>
              </a:tabLst>
            </a:pPr>
            <a:r>
              <a:rPr lang="fr-FR" sz="2800" b="0" strike="noStrike" spc="-1">
                <a:solidFill>
                  <a:srgbClr val="595959"/>
                </a:solidFill>
                <a:latin typeface="Corbel"/>
              </a:rPr>
              <a:t>Sur saisine d’usagers, des familles ou des partenaires pour des interventions en amont de la notification CDAPH </a:t>
            </a:r>
            <a:r>
              <a:rPr lang="fr-FR" sz="2200" b="0" strike="noStrike" spc="-1">
                <a:solidFill>
                  <a:srgbClr val="595959"/>
                </a:solidFill>
                <a:latin typeface="Corbel"/>
              </a:rPr>
              <a:t>(Commission des droits et de l'autonomie des personnes handicapées)</a:t>
            </a:r>
            <a:endParaRPr lang="fr-FR" sz="22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ZoneTexte 112"/>
          <p:cNvSpPr txBox="1"/>
          <p:nvPr/>
        </p:nvSpPr>
        <p:spPr>
          <a:xfrm>
            <a:off x="3420000" y="900000"/>
            <a:ext cx="3780000" cy="5461560"/>
          </a:xfrm>
          <a:prstGeom prst="rect">
            <a:avLst/>
          </a:prstGeom>
          <a:noFill/>
          <a:ln w="0">
            <a:noFill/>
          </a:ln>
        </p:spPr>
        <p:txBody>
          <a:bodyPr lIns="90000" tIns="45000" rIns="90000" bIns="45000" anchor="t">
            <a:noAutofit/>
          </a:bodyPr>
          <a:lstStyle/>
          <a:p>
            <a:r>
              <a:rPr lang="fr-FR" sz="2800" b="1" strike="noStrike" spc="-1">
                <a:solidFill>
                  <a:srgbClr val="999999"/>
                </a:solidFill>
                <a:latin typeface="Corbel"/>
              </a:rPr>
              <a:t>Couverture de l’ensemble du Département</a:t>
            </a:r>
            <a:endParaRPr lang="fr-FR" sz="2800" b="0" strike="noStrike" spc="-1">
              <a:solidFill>
                <a:srgbClr val="999999"/>
              </a:solidFill>
              <a:latin typeface="Corbel"/>
            </a:endParaRPr>
          </a:p>
          <a:p>
            <a:endParaRPr lang="fr-FR" sz="2800" b="0" strike="noStrike" spc="-1">
              <a:solidFill>
                <a:srgbClr val="999999"/>
              </a:solidFill>
              <a:latin typeface="Corbel"/>
            </a:endParaRPr>
          </a:p>
          <a:p>
            <a:pPr marL="216000" indent="-216000">
              <a:buClr>
                <a:srgbClr val="000000"/>
              </a:buClr>
              <a:buSzPct val="45000"/>
              <a:buFont typeface="Wingdings" charset="2"/>
              <a:buChar char=""/>
            </a:pPr>
            <a:r>
              <a:rPr lang="fr-FR" sz="2800" b="0" strike="noStrike" spc="-1">
                <a:solidFill>
                  <a:srgbClr val="999999"/>
                </a:solidFill>
                <a:latin typeface="Corbel"/>
              </a:rPr>
              <a:t>1 Coordinatrice à 0,4 ETP </a:t>
            </a:r>
          </a:p>
          <a:p>
            <a:pPr marL="216000" indent="-216000">
              <a:buClr>
                <a:srgbClr val="000000"/>
              </a:buClr>
              <a:buSzPct val="45000"/>
              <a:buFont typeface="Wingdings" charset="2"/>
              <a:buChar char=""/>
            </a:pPr>
            <a:endParaRPr lang="fr-FR" sz="2800" b="0" strike="noStrike" spc="-1">
              <a:solidFill>
                <a:srgbClr val="999999"/>
              </a:solidFill>
              <a:latin typeface="Corbel"/>
            </a:endParaRPr>
          </a:p>
          <a:p>
            <a:pPr marL="216000" indent="-216000">
              <a:buClr>
                <a:srgbClr val="000000"/>
              </a:buClr>
              <a:buSzPct val="45000"/>
              <a:buFont typeface="Wingdings" charset="2"/>
              <a:buChar char=""/>
            </a:pPr>
            <a:r>
              <a:rPr lang="fr-FR" sz="2800" b="0" strike="noStrike" spc="-1">
                <a:solidFill>
                  <a:srgbClr val="999999"/>
                </a:solidFill>
                <a:latin typeface="Corbel"/>
              </a:rPr>
              <a:t>1 Chargée de mission à 0,7 ETP</a:t>
            </a:r>
          </a:p>
          <a:p>
            <a:pPr marL="216000" indent="-216000">
              <a:buClr>
                <a:srgbClr val="000000"/>
              </a:buClr>
              <a:buSzPct val="45000"/>
              <a:buFont typeface="Wingdings" charset="2"/>
              <a:buChar char=""/>
            </a:pPr>
            <a:endParaRPr lang="fr-FR" sz="2800" b="0" strike="noStrike" spc="-1">
              <a:solidFill>
                <a:srgbClr val="999999"/>
              </a:solidFill>
              <a:latin typeface="Corbel"/>
            </a:endParaRPr>
          </a:p>
          <a:p>
            <a:pPr marL="216000" indent="-216000">
              <a:buClr>
                <a:srgbClr val="000000"/>
              </a:buClr>
              <a:buSzPct val="45000"/>
              <a:buFont typeface="Wingdings" charset="2"/>
              <a:buChar char=""/>
            </a:pPr>
            <a:r>
              <a:rPr lang="fr-FR" sz="2800" b="0" strike="noStrike" spc="-1">
                <a:solidFill>
                  <a:srgbClr val="999999"/>
                </a:solidFill>
                <a:latin typeface="Corbel"/>
              </a:rPr>
              <a:t>4 Pilotes territoriaux à 0,5 ETP</a:t>
            </a:r>
          </a:p>
        </p:txBody>
      </p:sp>
      <p:pic>
        <p:nvPicPr>
          <p:cNvPr id="114" name="Image 2"/>
          <p:cNvPicPr/>
          <p:nvPr/>
        </p:nvPicPr>
        <p:blipFill>
          <a:blip r:embed="rId2"/>
          <a:stretch/>
        </p:blipFill>
        <p:spPr>
          <a:xfrm>
            <a:off x="7081920" y="1440000"/>
            <a:ext cx="4798080" cy="3944520"/>
          </a:xfrm>
          <a:prstGeom prst="rect">
            <a:avLst/>
          </a:prstGeom>
          <a:ln w="0">
            <a:noFill/>
          </a:ln>
        </p:spPr>
      </p:pic>
      <p:sp>
        <p:nvSpPr>
          <p:cNvPr id="115" name="ZoneTexte 114"/>
          <p:cNvSpPr txBox="1"/>
          <p:nvPr/>
        </p:nvSpPr>
        <p:spPr>
          <a:xfrm>
            <a:off x="360000" y="1906200"/>
            <a:ext cx="2520000" cy="3133800"/>
          </a:xfrm>
          <a:prstGeom prst="rect">
            <a:avLst/>
          </a:prstGeom>
          <a:noFill/>
          <a:ln w="0">
            <a:noFill/>
          </a:ln>
        </p:spPr>
        <p:txBody>
          <a:bodyPr lIns="90000" tIns="45000" rIns="90000" bIns="45000" anchor="t">
            <a:noAutofit/>
          </a:bodyPr>
          <a:lstStyle/>
          <a:p>
            <a:r>
              <a:rPr lang="fr-FR" sz="4000" b="1" strike="noStrike" spc="-1">
                <a:solidFill>
                  <a:srgbClr val="FFFFFF"/>
                </a:solidFill>
                <a:latin typeface="Corbel"/>
              </a:rPr>
              <a:t>Equipe du PCPE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7" y="136586"/>
            <a:ext cx="10515600" cy="704020"/>
          </a:xfrm>
        </p:spPr>
        <p:txBody>
          <a:bodyPr/>
          <a:lstStyle/>
          <a:p>
            <a:r>
              <a:rPr lang="fr-FR" sz="3400" dirty="0">
                <a:solidFill>
                  <a:schemeClr val="accent3"/>
                </a:solidFill>
              </a:rPr>
              <a:t>Des PCPE toujours en cours de création</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8" name="Graphique 7">
            <a:extLst>
              <a:ext uri="{FF2B5EF4-FFF2-40B4-BE49-F238E27FC236}">
                <a16:creationId xmlns:a16="http://schemas.microsoft.com/office/drawing/2014/main" id="{8BCD4B53-09A4-4CDA-84B0-8249802C4A95}"/>
              </a:ext>
            </a:extLst>
          </p:cNvPr>
          <p:cNvGraphicFramePr/>
          <p:nvPr/>
        </p:nvGraphicFramePr>
        <p:xfrm>
          <a:off x="1933732" y="840607"/>
          <a:ext cx="8649324" cy="5880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192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Autofit/>
          </a:bodyPr>
          <a:lstStyle/>
          <a:p>
            <a:pPr indent="0">
              <a:lnSpc>
                <a:spcPct val="90000"/>
              </a:lnSpc>
              <a:buNone/>
              <a:tabLst>
                <a:tab pos="0" algn="l"/>
              </a:tabLst>
            </a:pPr>
            <a:r>
              <a:rPr lang="fr-FR" sz="4000" b="1" strike="noStrike" spc="-60">
                <a:solidFill>
                  <a:srgbClr val="FFFFFF"/>
                </a:solidFill>
                <a:latin typeface="Corbel"/>
              </a:rPr>
              <a:t>PCPE</a:t>
            </a:r>
            <a:endParaRPr lang="fr-FR" sz="4000" b="0" strike="noStrike" spc="-1">
              <a:solidFill>
                <a:srgbClr val="000000"/>
              </a:solidFill>
              <a:latin typeface="Arial"/>
            </a:endParaRPr>
          </a:p>
        </p:txBody>
      </p:sp>
      <p:sp>
        <p:nvSpPr>
          <p:cNvPr id="117" name="PlaceHolder 2"/>
          <p:cNvSpPr>
            <a:spLocks noGrp="1"/>
          </p:cNvSpPr>
          <p:nvPr>
            <p:ph/>
          </p:nvPr>
        </p:nvSpPr>
        <p:spPr>
          <a:xfrm>
            <a:off x="3525480" y="1229400"/>
            <a:ext cx="7903800" cy="5339520"/>
          </a:xfrm>
          <a:prstGeom prst="rect">
            <a:avLst/>
          </a:prstGeom>
          <a:noFill/>
          <a:ln w="0">
            <a:noFill/>
          </a:ln>
        </p:spPr>
        <p:txBody>
          <a:bodyPr lIns="90000" tIns="45000" rIns="90000" bIns="45000" anchor="ctr">
            <a:normAutofit fontScale="93000" lnSpcReduction="10000"/>
          </a:bodyPr>
          <a:lstStyle/>
          <a:p>
            <a:pPr marL="183240" indent="-183240">
              <a:lnSpc>
                <a:spcPct val="90000"/>
              </a:lnSpc>
              <a:spcBef>
                <a:spcPts val="1199"/>
              </a:spcBef>
              <a:buClr>
                <a:srgbClr val="40BAD2"/>
              </a:buClr>
              <a:buFont typeface="Wingdings 2" charset="2"/>
              <a:buChar char=""/>
            </a:pPr>
            <a:r>
              <a:rPr lang="fr-FR" sz="2000" b="1" strike="noStrike" spc="-1">
                <a:solidFill>
                  <a:srgbClr val="595959"/>
                </a:solidFill>
                <a:latin typeface="Corbel"/>
              </a:rPr>
              <a:t>Rapport d’activité de l’année 2021</a:t>
            </a:r>
            <a:endParaRPr lang="fr-FR" sz="2000" b="0" strike="noStrike" spc="-1">
              <a:solidFill>
                <a:srgbClr val="000000"/>
              </a:solidFill>
              <a:latin typeface="Arial"/>
            </a:endParaRPr>
          </a:p>
          <a:p>
            <a:pPr indent="0" algn="just">
              <a:lnSpc>
                <a:spcPct val="90000"/>
              </a:lnSpc>
              <a:spcBef>
                <a:spcPts val="1199"/>
              </a:spcBef>
              <a:buNone/>
              <a:tabLst>
                <a:tab pos="0" algn="l"/>
              </a:tabLst>
            </a:pPr>
            <a:endParaRPr lang="fr-FR" sz="2000" b="0" strike="noStrike" spc="-1">
              <a:solidFill>
                <a:srgbClr val="000000"/>
              </a:solidFill>
              <a:latin typeface="Arial"/>
            </a:endParaRPr>
          </a:p>
          <a:p>
            <a:pPr marL="688680" lvl="1" indent="-183240" algn="just">
              <a:lnSpc>
                <a:spcPct val="90000"/>
              </a:lnSpc>
              <a:spcBef>
                <a:spcPts val="249"/>
              </a:spcBef>
              <a:spcAft>
                <a:spcPts val="249"/>
              </a:spcAft>
              <a:buClr>
                <a:srgbClr val="40BAD2"/>
              </a:buClr>
              <a:buFont typeface="Wingdings 2" charset="2"/>
              <a:buChar char=""/>
              <a:tabLst>
                <a:tab pos="0" algn="l"/>
              </a:tabLst>
            </a:pPr>
            <a:r>
              <a:rPr lang="fr-FR" sz="2000" b="0" strike="noStrike" spc="-1">
                <a:solidFill>
                  <a:srgbClr val="595959"/>
                </a:solidFill>
                <a:latin typeface="Corbel"/>
              </a:rPr>
              <a:t>Nombre de personnes accompagnées</a:t>
            </a:r>
            <a:endParaRPr lang="fr-FR" sz="20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157 nouvelles sollicitations</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107 nouvelles situations accompagnées</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148 situations accompagnées au total dans l’année</a:t>
            </a:r>
            <a:endParaRPr lang="fr-FR" sz="1800" b="0" strike="noStrike" spc="-1">
              <a:solidFill>
                <a:srgbClr val="000000"/>
              </a:solidFill>
              <a:latin typeface="Arial"/>
            </a:endParaRPr>
          </a:p>
          <a:p>
            <a:pPr marL="964800" indent="0" algn="just">
              <a:lnSpc>
                <a:spcPct val="90000"/>
              </a:lnSpc>
              <a:spcBef>
                <a:spcPts val="249"/>
              </a:spcBef>
              <a:spcAft>
                <a:spcPts val="249"/>
              </a:spcAft>
              <a:buNone/>
              <a:tabLst>
                <a:tab pos="0" algn="l"/>
              </a:tabLst>
            </a:pPr>
            <a:endParaRPr lang="fr-FR" sz="1800" b="0" strike="noStrike" spc="-1">
              <a:solidFill>
                <a:srgbClr val="000000"/>
              </a:solidFill>
              <a:latin typeface="Arial"/>
            </a:endParaRPr>
          </a:p>
          <a:p>
            <a:pPr marL="688680" lvl="1" indent="-183240" algn="just">
              <a:lnSpc>
                <a:spcPct val="90000"/>
              </a:lnSpc>
              <a:spcBef>
                <a:spcPts val="249"/>
              </a:spcBef>
              <a:spcAft>
                <a:spcPts val="249"/>
              </a:spcAft>
              <a:buClr>
                <a:srgbClr val="40BAD2"/>
              </a:buClr>
              <a:buFont typeface="Wingdings 2" charset="2"/>
              <a:buChar char=""/>
              <a:tabLst>
                <a:tab pos="0" algn="l"/>
              </a:tabLst>
            </a:pPr>
            <a:r>
              <a:rPr lang="fr-FR" sz="2000" b="0" strike="noStrike" spc="-1">
                <a:solidFill>
                  <a:srgbClr val="595959"/>
                </a:solidFill>
                <a:latin typeface="Corbel"/>
              </a:rPr>
              <a:t>Profils des personnes accompagnées</a:t>
            </a:r>
            <a:endParaRPr lang="fr-FR" sz="20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75% d’hommes/ 25% de femmes</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Une majorité d’enfants, adolescents et jeunes adultes (55% avaient entre 6 et 15 ans, et au total 85% avaient moins de 20 ans),</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Les déficiences principales : Autisme et autre TED, déficience intellectuelle, troubles psychiques et troubles du comportement,</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Un tiers d’entre eux avaient une notification IME, 20% étaient en attente d’un SESSAD, 10% d’un DITEP, ou encore 10% d’un FAM,</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Le motif de sollicitation principale du PCPE : une demande d’accompagnement à domicile dans l’attente d’une réponse dans un service ou établissement médico-social afin d’éviter une rupture de parcours, mais aussi des demandes d’intervention à la suite d’une rupture avérée.</a:t>
            </a:r>
            <a:endParaRPr lang="fr-FR" sz="1800" b="0" strike="noStrike" spc="-1">
              <a:solidFill>
                <a:srgbClr val="000000"/>
              </a:solidFill>
              <a:latin typeface="Arial"/>
            </a:endParaRPr>
          </a:p>
          <a:p>
            <a:pPr indent="0">
              <a:lnSpc>
                <a:spcPct val="90000"/>
              </a:lnSpc>
              <a:spcBef>
                <a:spcPts val="249"/>
              </a:spcBef>
              <a:spcAft>
                <a:spcPts val="249"/>
              </a:spcAft>
              <a:buNone/>
              <a:tabLst>
                <a:tab pos="0" algn="l"/>
              </a:tabLst>
            </a:pPr>
            <a:endParaRPr lang="fr-FR" sz="1800" b="0" strike="noStrike" spc="-1">
              <a:solidFill>
                <a:srgbClr val="000000"/>
              </a:solidFill>
              <a:latin typeface="Arial"/>
            </a:endParaRPr>
          </a:p>
          <a:p>
            <a:pPr indent="0">
              <a:lnSpc>
                <a:spcPct val="90000"/>
              </a:lnSpc>
              <a:spcBef>
                <a:spcPts val="249"/>
              </a:spcBef>
              <a:spcAft>
                <a:spcPts val="249"/>
              </a:spcAft>
              <a:buNone/>
              <a:tabLst>
                <a:tab pos="0" algn="l"/>
              </a:tabLst>
            </a:pPr>
            <a:endParaRPr lang="fr-FR" sz="18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p:nvPr>
        </p:nvSpPr>
        <p:spPr>
          <a:xfrm>
            <a:off x="3869280" y="864000"/>
            <a:ext cx="7314480" cy="5119920"/>
          </a:xfrm>
          <a:prstGeom prst="rect">
            <a:avLst/>
          </a:prstGeom>
          <a:noFill/>
          <a:ln w="0">
            <a:noFill/>
          </a:ln>
        </p:spPr>
        <p:txBody>
          <a:bodyPr lIns="90000" tIns="45000" rIns="90000" bIns="45000" anchor="ctr">
            <a:normAutofit/>
          </a:bodyPr>
          <a:lstStyle/>
          <a:p>
            <a:pPr indent="0" algn="ctr">
              <a:lnSpc>
                <a:spcPct val="90000"/>
              </a:lnSpc>
              <a:spcBef>
                <a:spcPts val="1199"/>
              </a:spcBef>
              <a:buNone/>
              <a:tabLst>
                <a:tab pos="0" algn="l"/>
              </a:tabLst>
            </a:pPr>
            <a:r>
              <a:rPr lang="fr-FR" sz="6600" b="0" strike="noStrike" spc="-1">
                <a:solidFill>
                  <a:srgbClr val="595959"/>
                </a:solidFill>
                <a:latin typeface="Corbel"/>
              </a:rPr>
              <a:t>MERCI</a:t>
            </a:r>
            <a:r>
              <a:rPr lang="fr-FR" sz="6000" b="0" strike="noStrike" spc="-1">
                <a:solidFill>
                  <a:srgbClr val="595959"/>
                </a:solidFill>
                <a:latin typeface="Corbel"/>
              </a:rPr>
              <a:t> </a:t>
            </a:r>
            <a:endParaRPr lang="fr-FR" sz="6000" b="0" strike="noStrike" spc="-1">
              <a:solidFill>
                <a:srgbClr val="000000"/>
              </a:solidFill>
              <a:latin typeface="Arial"/>
            </a:endParaRPr>
          </a:p>
        </p:txBody>
      </p:sp>
      <p:pic>
        <p:nvPicPr>
          <p:cNvPr id="119" name="Image 1"/>
          <p:cNvPicPr/>
          <p:nvPr/>
        </p:nvPicPr>
        <p:blipFill>
          <a:blip r:embed="rId2"/>
          <a:stretch/>
        </p:blipFill>
        <p:spPr>
          <a:xfrm>
            <a:off x="9534240" y="99360"/>
            <a:ext cx="2657160" cy="91368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ctrTitle"/>
          </p:nvPr>
        </p:nvSpPr>
        <p:spPr/>
        <p:txBody>
          <a:bodyPr/>
          <a:lstStyle/>
          <a:p>
            <a:br>
              <a:rPr lang="fr-FR" altLang="fr-FR" sz="4000" dirty="0"/>
            </a:br>
            <a:r>
              <a:rPr lang="fr-FR" altLang="fr-FR" sz="4000" dirty="0"/>
              <a:t>Atelier</a:t>
            </a:r>
            <a:br>
              <a:rPr lang="fr-FR" altLang="fr-FR" sz="4000" dirty="0"/>
            </a:br>
            <a:r>
              <a:rPr lang="fr-FR" altLang="fr-FR" sz="4000" dirty="0"/>
              <a:t>« Tirez-moi le portrait » </a:t>
            </a:r>
          </a:p>
        </p:txBody>
      </p:sp>
      <p:sp>
        <p:nvSpPr>
          <p:cNvPr id="12291" name="Sous-titre 2"/>
          <p:cNvSpPr>
            <a:spLocks noGrp="1"/>
          </p:cNvSpPr>
          <p:nvPr>
            <p:ph type="subTitle" idx="1"/>
          </p:nvPr>
        </p:nvSpPr>
        <p:spPr/>
        <p:txBody>
          <a:bodyPr/>
          <a:lstStyle/>
          <a:p>
            <a:endParaRPr lang="fr-FR" dirty="0"/>
          </a:p>
          <a:p>
            <a:r>
              <a:rPr lang="fr-FR" dirty="0"/>
              <a:t>Journée nationale des PCPE</a:t>
            </a:r>
          </a:p>
          <a:p>
            <a:r>
              <a:rPr lang="fr-FR" dirty="0"/>
              <a:t>4 mai 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194872"/>
            <a:ext cx="12000914" cy="930544"/>
          </a:xfrm>
        </p:spPr>
        <p:txBody>
          <a:bodyPr/>
          <a:lstStyle/>
          <a:p>
            <a:r>
              <a:rPr lang="fr-FR" sz="3400" dirty="0">
                <a:solidFill>
                  <a:schemeClr val="accent3"/>
                </a:solidFill>
              </a:rPr>
              <a:t>Un nombre de PCPE par département très disparate…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7" name="Graphique 6">
            <a:extLst>
              <a:ext uri="{FF2B5EF4-FFF2-40B4-BE49-F238E27FC236}">
                <a16:creationId xmlns:a16="http://schemas.microsoft.com/office/drawing/2014/main" id="{B7AD0CC0-E7C7-4BED-9C45-D95D77E5C41F}"/>
              </a:ext>
            </a:extLst>
          </p:cNvPr>
          <p:cNvGraphicFramePr/>
          <p:nvPr>
            <p:extLst>
              <p:ext uri="{D42A27DB-BD31-4B8C-83A1-F6EECF244321}">
                <p14:modId xmlns:p14="http://schemas.microsoft.com/office/powerpoint/2010/main" val="1279040253"/>
              </p:ext>
            </p:extLst>
          </p:nvPr>
        </p:nvGraphicFramePr>
        <p:xfrm>
          <a:off x="1402223" y="1049313"/>
          <a:ext cx="9387553" cy="56138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973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7" y="421396"/>
            <a:ext cx="10515600" cy="704020"/>
          </a:xfrm>
        </p:spPr>
        <p:txBody>
          <a:bodyPr/>
          <a:lstStyle/>
          <a:p>
            <a:r>
              <a:rPr lang="fr-FR" sz="3400" dirty="0">
                <a:solidFill>
                  <a:schemeClr val="accent3"/>
                </a:solidFill>
              </a:rPr>
              <a:t>… et des couvertures territoriales également</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8" name="Graphique 7">
            <a:extLst>
              <a:ext uri="{FF2B5EF4-FFF2-40B4-BE49-F238E27FC236}">
                <a16:creationId xmlns:a16="http://schemas.microsoft.com/office/drawing/2014/main" id="{2572B3AA-3843-49AB-86A7-775DF8152C09}"/>
              </a:ext>
            </a:extLst>
          </p:cNvPr>
          <p:cNvGraphicFramePr/>
          <p:nvPr/>
        </p:nvGraphicFramePr>
        <p:xfrm>
          <a:off x="1499016" y="1125416"/>
          <a:ext cx="8574374" cy="523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566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421396"/>
            <a:ext cx="12000913" cy="704020"/>
          </a:xfrm>
        </p:spPr>
        <p:txBody>
          <a:bodyPr/>
          <a:lstStyle/>
          <a:p>
            <a:r>
              <a:rPr lang="fr-FR" sz="3400" dirty="0">
                <a:solidFill>
                  <a:schemeClr val="accent3"/>
                </a:solidFill>
              </a:rPr>
              <a:t>Une hétérogénéité des âges des publics accompagnés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7" name="Graphique 6">
            <a:extLst>
              <a:ext uri="{FF2B5EF4-FFF2-40B4-BE49-F238E27FC236}">
                <a16:creationId xmlns:a16="http://schemas.microsoft.com/office/drawing/2014/main" id="{546F84B8-382B-4211-BE77-9298266E3CB3}"/>
              </a:ext>
            </a:extLst>
          </p:cNvPr>
          <p:cNvGraphicFramePr/>
          <p:nvPr/>
        </p:nvGraphicFramePr>
        <p:xfrm>
          <a:off x="494675" y="1364106"/>
          <a:ext cx="10859125" cy="4826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162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151576"/>
            <a:ext cx="12000913" cy="704020"/>
          </a:xfrm>
        </p:spPr>
        <p:txBody>
          <a:bodyPr/>
          <a:lstStyle/>
          <a:p>
            <a:r>
              <a:rPr lang="fr-FR" sz="3400" dirty="0">
                <a:solidFill>
                  <a:schemeClr val="accent3"/>
                </a:solidFill>
              </a:rPr>
              <a:t>..et des types de déficiences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7" name="Graphique 6">
            <a:extLst>
              <a:ext uri="{FF2B5EF4-FFF2-40B4-BE49-F238E27FC236}">
                <a16:creationId xmlns:a16="http://schemas.microsoft.com/office/drawing/2014/main" id="{162315C9-8F36-4C8C-A2FE-AE79F5D3C68C}"/>
              </a:ext>
            </a:extLst>
          </p:cNvPr>
          <p:cNvGraphicFramePr/>
          <p:nvPr>
            <p:extLst>
              <p:ext uri="{D42A27DB-BD31-4B8C-83A1-F6EECF244321}">
                <p14:modId xmlns:p14="http://schemas.microsoft.com/office/powerpoint/2010/main" val="1594306206"/>
              </p:ext>
            </p:extLst>
          </p:nvPr>
        </p:nvGraphicFramePr>
        <p:xfrm>
          <a:off x="314793" y="800100"/>
          <a:ext cx="11686121" cy="605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810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151576"/>
            <a:ext cx="12000913" cy="704020"/>
          </a:xfrm>
        </p:spPr>
        <p:txBody>
          <a:bodyPr/>
          <a:lstStyle/>
          <a:p>
            <a:r>
              <a:rPr lang="fr-FR" sz="3400" dirty="0">
                <a:solidFill>
                  <a:schemeClr val="accent3"/>
                </a:solidFill>
              </a:rPr>
              <a:t>Des files actives très diverses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7" name="Graphique 6">
            <a:extLst>
              <a:ext uri="{FF2B5EF4-FFF2-40B4-BE49-F238E27FC236}">
                <a16:creationId xmlns:a16="http://schemas.microsoft.com/office/drawing/2014/main" id="{2BC1B0EA-EC11-46AB-9E23-8B1E4980EEBE}"/>
              </a:ext>
            </a:extLst>
          </p:cNvPr>
          <p:cNvGraphicFramePr/>
          <p:nvPr/>
        </p:nvGraphicFramePr>
        <p:xfrm>
          <a:off x="191086" y="734518"/>
          <a:ext cx="11786055" cy="5621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620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151576"/>
            <a:ext cx="12000913" cy="704020"/>
          </a:xfrm>
        </p:spPr>
        <p:txBody>
          <a:bodyPr/>
          <a:lstStyle/>
          <a:p>
            <a:r>
              <a:rPr lang="fr-FR" sz="3400" dirty="0">
                <a:solidFill>
                  <a:schemeClr val="accent3"/>
                </a:solidFill>
              </a:rPr>
              <a:t>Des dotations très variables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8" name="Graphique 7">
            <a:extLst>
              <a:ext uri="{FF2B5EF4-FFF2-40B4-BE49-F238E27FC236}">
                <a16:creationId xmlns:a16="http://schemas.microsoft.com/office/drawing/2014/main" id="{89E24A7D-4282-4089-8310-FC71B1451611}"/>
              </a:ext>
            </a:extLst>
          </p:cNvPr>
          <p:cNvGraphicFramePr/>
          <p:nvPr>
            <p:extLst>
              <p:ext uri="{D42A27DB-BD31-4B8C-83A1-F6EECF244321}">
                <p14:modId xmlns:p14="http://schemas.microsoft.com/office/powerpoint/2010/main" val="4030126545"/>
              </p:ext>
            </p:extLst>
          </p:nvPr>
        </p:nvGraphicFramePr>
        <p:xfrm>
          <a:off x="191086" y="734517"/>
          <a:ext cx="11516231" cy="59869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056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151576"/>
            <a:ext cx="12000913" cy="704020"/>
          </a:xfrm>
        </p:spPr>
        <p:txBody>
          <a:bodyPr/>
          <a:lstStyle/>
          <a:p>
            <a:r>
              <a:rPr lang="fr-FR" sz="3400" dirty="0">
                <a:solidFill>
                  <a:schemeClr val="accent3"/>
                </a:solidFill>
              </a:rPr>
              <a:t>Des compositions d’équipes hétéroclites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10" name="Graphique 9">
            <a:extLst>
              <a:ext uri="{FF2B5EF4-FFF2-40B4-BE49-F238E27FC236}">
                <a16:creationId xmlns:a16="http://schemas.microsoft.com/office/drawing/2014/main" id="{6F8D6127-5C83-4D8B-8829-570D07812F03}"/>
              </a:ext>
            </a:extLst>
          </p:cNvPr>
          <p:cNvGraphicFramePr/>
          <p:nvPr/>
        </p:nvGraphicFramePr>
        <p:xfrm>
          <a:off x="191086" y="855596"/>
          <a:ext cx="11591183" cy="5500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8371388"/>
      </p:ext>
    </p:extLst>
  </p:cSld>
  <p:clrMapOvr>
    <a:masterClrMapping/>
  </p:clrMapOvr>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charte graphique 2022">
      <a:dk1>
        <a:srgbClr val="595959"/>
      </a:dk1>
      <a:lt1>
        <a:sysClr val="window" lastClr="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fontScheme name="charte graphique 202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3F6B92F8-3E95-4413-8DF7-5DE37C9438A1}" vid="{21216B5F-FFFD-4315-A344-C8BB658E814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TM03457475[[fn=Cadre]]</Template>
  <TotalTime>3505</TotalTime>
  <Words>823</Words>
  <Application>Microsoft Office PowerPoint</Application>
  <PresentationFormat>Grand écran</PresentationFormat>
  <Paragraphs>139</Paragraphs>
  <Slides>22</Slides>
  <Notes>1</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22</vt:i4>
      </vt:variant>
    </vt:vector>
  </HeadingPairs>
  <TitlesOfParts>
    <vt:vector size="34" baseType="lpstr">
      <vt:lpstr>Arial</vt:lpstr>
      <vt:lpstr>Calibri</vt:lpstr>
      <vt:lpstr>Century Gothic</vt:lpstr>
      <vt:lpstr>Corbel</vt:lpstr>
      <vt:lpstr>Symbol</vt:lpstr>
      <vt:lpstr>Times New Roman</vt:lpstr>
      <vt:lpstr>Verdana</vt:lpstr>
      <vt:lpstr>Wingdings</vt:lpstr>
      <vt:lpstr>Wingdings 2</vt:lpstr>
      <vt:lpstr>Cadre</vt:lpstr>
      <vt:lpstr>Cadre</vt:lpstr>
      <vt:lpstr>Thème Office</vt:lpstr>
      <vt:lpstr>Présentation PowerPoint</vt:lpstr>
      <vt:lpstr>Des PCPE toujours en cours de création</vt:lpstr>
      <vt:lpstr>Un nombre de PCPE par département très disparate…</vt:lpstr>
      <vt:lpstr>… et des couvertures territoriales également</vt:lpstr>
      <vt:lpstr>Une hétérogénéité des âges des publics accompagnés</vt:lpstr>
      <vt:lpstr>..et des types de déficiences</vt:lpstr>
      <vt:lpstr>Des files actives très diverses</vt:lpstr>
      <vt:lpstr>Des dotations très variables</vt:lpstr>
      <vt:lpstr>Des compositions d’équipes hétéroclites</vt:lpstr>
      <vt:lpstr>Différents types de PCPE</vt:lpstr>
      <vt:lpstr>Différents types de PCPE</vt:lpstr>
      <vt:lpstr>Différents types de PCPE</vt:lpstr>
      <vt:lpstr>Pôle de Compétences et de Prestations Externalisées (PCPE) du Morbihan</vt:lpstr>
      <vt:lpstr>EMISEM </vt:lpstr>
      <vt:lpstr>PCPE</vt:lpstr>
      <vt:lpstr>PCPE</vt:lpstr>
      <vt:lpstr>PCPE</vt:lpstr>
      <vt:lpstr>PCPE</vt:lpstr>
      <vt:lpstr>Présentation PowerPoint</vt:lpstr>
      <vt:lpstr>PCPE</vt:lpstr>
      <vt:lpstr>Présentation PowerPoint</vt:lpstr>
      <vt:lpstr> Atelier « Tirez-moi le portrait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d’informations</dc:title>
  <dc:subject/>
  <dc:creator>Fanny Le Diodic</dc:creator>
  <dc:description/>
  <cp:lastModifiedBy>LECAS Agnès</cp:lastModifiedBy>
  <cp:revision>51</cp:revision>
  <cp:lastPrinted>2023-01-11T09:10:09Z</cp:lastPrinted>
  <dcterms:created xsi:type="dcterms:W3CDTF">2022-12-22T09:54:13Z</dcterms:created>
  <dcterms:modified xsi:type="dcterms:W3CDTF">2023-05-03T08:29:30Z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Grand écran</vt:lpwstr>
  </property>
  <property fmtid="{D5CDD505-2E9C-101B-9397-08002B2CF9AE}" pid="4" name="Slides">
    <vt:i4>12</vt:i4>
  </property>
</Properties>
</file>