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415" r:id="rId3"/>
    <p:sldId id="257" r:id="rId4"/>
    <p:sldId id="407" r:id="rId5"/>
    <p:sldId id="405" r:id="rId6"/>
    <p:sldId id="380" r:id="rId7"/>
    <p:sldId id="378" r:id="rId8"/>
    <p:sldId id="382" r:id="rId9"/>
    <p:sldId id="409" r:id="rId10"/>
    <p:sldId id="322" r:id="rId11"/>
    <p:sldId id="334" r:id="rId12"/>
    <p:sldId id="324" r:id="rId13"/>
    <p:sldId id="333" r:id="rId14"/>
    <p:sldId id="337" r:id="rId15"/>
    <p:sldId id="338" r:id="rId16"/>
    <p:sldId id="303" r:id="rId17"/>
    <p:sldId id="317" r:id="rId18"/>
    <p:sldId id="412" r:id="rId19"/>
    <p:sldId id="335" r:id="rId20"/>
    <p:sldId id="339" r:id="rId21"/>
    <p:sldId id="321" r:id="rId22"/>
    <p:sldId id="343" r:id="rId23"/>
    <p:sldId id="256" r:id="rId24"/>
    <p:sldId id="274" r:id="rId25"/>
    <p:sldId id="275" r:id="rId26"/>
    <p:sldId id="277" r:id="rId27"/>
    <p:sldId id="276" r:id="rId28"/>
    <p:sldId id="278" r:id="rId29"/>
    <p:sldId id="279" r:id="rId30"/>
    <p:sldId id="280" r:id="rId31"/>
    <p:sldId id="281" r:id="rId32"/>
    <p:sldId id="291" r:id="rId33"/>
    <p:sldId id="292" r:id="rId34"/>
    <p:sldId id="293" r:id="rId35"/>
    <p:sldId id="294" r:id="rId36"/>
    <p:sldId id="295" r:id="rId37"/>
    <p:sldId id="282" r:id="rId38"/>
    <p:sldId id="283" r:id="rId39"/>
    <p:sldId id="296" r:id="rId40"/>
    <p:sldId id="284"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114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oleObject" Target="file:///\\FAA-P-FILER\users\ARP.cat.les.robinsons\000.DOSSIERS%20PERSONNELS%20DES%20SALARIES\CASIER%20Marie\PCPE%20&amp;%20SAMSAH%2078-92-94\Projet%20formation%20RAPT\Liste%20usager%202022%20PCPE%2092.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094182071527509"/>
          <c:y val="0.25776542705353495"/>
          <c:w val="0.64419427165252641"/>
          <c:h val="0.630219894219486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EAD-43CE-B218-0DF9E2D8567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EAD-43CE-B218-0DF9E2D8567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EAD-43CE-B218-0DF9E2D8567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EAD-43CE-B218-0DF9E2D8567F}"/>
              </c:ext>
            </c:extLst>
          </c:dPt>
          <c:dLbls>
            <c:dLbl>
              <c:idx val="0"/>
              <c:layout>
                <c:manualLayout>
                  <c:x val="-0.22669277116241499"/>
                  <c:y val="-6.8279525950143034E-3"/>
                </c:manualLayout>
              </c:layout>
              <c:tx>
                <c:rich>
                  <a:bodyPr/>
                  <a:lstStyle/>
                  <a:p>
                    <a:fld id="{58AF4C95-D128-4B42-B45C-3751F90691AE}" type="CATEGORYNAME">
                      <a:rPr lang="en-US" sz="1400"/>
                      <a:pPr/>
                      <a:t>[NOM DE CATÉGORIE]</a:t>
                    </a:fld>
                    <a:r>
                      <a:rPr lang="en-US" sz="1400" baseline="0" dirty="0"/>
                      <a:t>
</a:t>
                    </a:r>
                    <a:fld id="{823C955B-CE02-4D96-94CD-27C1C3281975}" type="PERCENTAGE">
                      <a:rPr lang="en-US" sz="1400" baseline="0"/>
                      <a:pPr/>
                      <a:t>[POURCENTAGE]</a:t>
                    </a:fld>
                    <a:endParaRPr lang="en-US" sz="14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5294589213272201"/>
                      <c:h val="0.2656444626072742"/>
                    </c:manualLayout>
                  </c15:layout>
                  <c15:dlblFieldTable/>
                  <c15:showDataLabelsRange val="0"/>
                </c:ext>
                <c:ext xmlns:c16="http://schemas.microsoft.com/office/drawing/2014/chart" uri="{C3380CC4-5D6E-409C-BE32-E72D297353CC}">
                  <c16:uniqueId val="{00000001-AEAD-43CE-B218-0DF9E2D8567F}"/>
                </c:ext>
              </c:extLst>
            </c:dLbl>
            <c:dLbl>
              <c:idx val="1"/>
              <c:layout>
                <c:manualLayout>
                  <c:x val="8.5398416519900586E-2"/>
                  <c:y val="-2.6691575690349707E-2"/>
                </c:manualLayout>
              </c:layout>
              <c:tx>
                <c:rich>
                  <a:bodyPr/>
                  <a:lstStyle/>
                  <a:p>
                    <a:fld id="{01B8A1A5-AE8E-41CD-ACAC-FDF7281AC5B5}" type="CATEGORYNAME">
                      <a:rPr lang="fr-FR" sz="1400"/>
                      <a:pPr/>
                      <a:t>[NOM DE CATÉGORIE]</a:t>
                    </a:fld>
                    <a:r>
                      <a:rPr lang="fr-FR" baseline="0" dirty="0"/>
                      <a:t>
</a:t>
                    </a:r>
                    <a:fld id="{BBED3815-9040-4776-9E4F-84B2D5621802}" type="PERCENTAGE">
                      <a:rPr lang="fr-FR" baseline="0"/>
                      <a:pPr/>
                      <a:t>[POURCENTAGE]</a:t>
                    </a:fld>
                    <a:endParaRPr lang="fr-FR"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AD-43CE-B218-0DF9E2D8567F}"/>
                </c:ext>
              </c:extLst>
            </c:dLbl>
            <c:dLbl>
              <c:idx val="2"/>
              <c:layout>
                <c:manualLayout>
                  <c:x val="-2.867117577954853E-3"/>
                  <c:y val="0.2511853581645162"/>
                </c:manualLayout>
              </c:layout>
              <c:tx>
                <c:rich>
                  <a:bodyPr/>
                  <a:lstStyle/>
                  <a:p>
                    <a:fld id="{8F65750D-C5F3-496F-876D-BF5715C2D25E}" type="CATEGORYNAME">
                      <a:rPr lang="en-US" sz="1400"/>
                      <a:pPr/>
                      <a:t>[NOM DE CATÉGORIE]</a:t>
                    </a:fld>
                    <a:r>
                      <a:rPr lang="en-US" baseline="0" dirty="0"/>
                      <a:t>
</a:t>
                    </a:r>
                    <a:fld id="{18231206-E374-4AA5-A62F-6E02950A898F}" type="PERCENTAGE">
                      <a:rPr lang="en-US" baseline="0"/>
                      <a:pPr/>
                      <a:t>[POURCENTAGE]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6753028650565847"/>
                      <c:h val="0.13602031642244145"/>
                    </c:manualLayout>
                  </c15:layout>
                  <c15:dlblFieldTable/>
                  <c15:showDataLabelsRange val="0"/>
                </c:ext>
                <c:ext xmlns:c16="http://schemas.microsoft.com/office/drawing/2014/chart" uri="{C3380CC4-5D6E-409C-BE32-E72D297353CC}">
                  <c16:uniqueId val="{00000005-AEAD-43CE-B218-0DF9E2D8567F}"/>
                </c:ext>
              </c:extLst>
            </c:dLbl>
            <c:dLbl>
              <c:idx val="3"/>
              <c:layout>
                <c:manualLayout>
                  <c:x val="-7.3120422125376797E-2"/>
                  <c:y val="3.5062875824624903E-2"/>
                </c:manualLayout>
              </c:layout>
              <c:tx>
                <c:rich>
                  <a:bodyPr/>
                  <a:lstStyle/>
                  <a:p>
                    <a:fld id="{5F11D6AF-A63F-4683-841C-D08AFB71724B}" type="CATEGORYNAME">
                      <a:rPr lang="en-US" sz="1400"/>
                      <a:pPr/>
                      <a:t>[NOM DE CATÉGORIE]</a:t>
                    </a:fld>
                    <a:r>
                      <a:rPr lang="en-US" baseline="0" dirty="0"/>
                      <a:t>
</a:t>
                    </a:r>
                    <a:fld id="{019F1E15-4742-4B0F-91FF-1B25CF2E18C3}" type="PERCENTAGE">
                      <a:rPr lang="en-US" baseline="0"/>
                      <a:pPr/>
                      <a:t>[POURCENTAGE]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EAD-43CE-B218-0DF9E2D8567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Century Gothic" panose="020B0502020202020204" pitchFamily="34" charset="0"/>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'Liste usager 2022 PCPE 92'!$B$45:$B$48</c:f>
              <c:strCache>
                <c:ptCount val="4"/>
                <c:pt idx="0">
                  <c:v>Déficience intellectuelle</c:v>
                </c:pt>
                <c:pt idx="1">
                  <c:v>Trouble du comportement et de la communication</c:v>
                </c:pt>
                <c:pt idx="2">
                  <c:v>Polyhandicap</c:v>
                </c:pt>
                <c:pt idx="3">
                  <c:v>TSA</c:v>
                </c:pt>
              </c:strCache>
            </c:strRef>
          </c:cat>
          <c:val>
            <c:numRef>
              <c:f>'Liste usager 2022 PCPE 92'!$C$45:$C$48</c:f>
              <c:numCache>
                <c:formatCode>General</c:formatCode>
                <c:ptCount val="4"/>
                <c:pt idx="0">
                  <c:v>1</c:v>
                </c:pt>
                <c:pt idx="1">
                  <c:v>7</c:v>
                </c:pt>
                <c:pt idx="2">
                  <c:v>3</c:v>
                </c:pt>
                <c:pt idx="3">
                  <c:v>27</c:v>
                </c:pt>
              </c:numCache>
            </c:numRef>
          </c:val>
          <c:extLst>
            <c:ext xmlns:c16="http://schemas.microsoft.com/office/drawing/2014/chart" uri="{C3380CC4-5D6E-409C-BE32-E72D297353CC}">
              <c16:uniqueId val="{00000008-AEAD-43CE-B218-0DF9E2D8567F}"/>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entury Gothic" panose="020B05020202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20" normalizeH="0" baseline="0">
                <a:solidFill>
                  <a:schemeClr val="tx1">
                    <a:lumMod val="65000"/>
                    <a:lumOff val="35000"/>
                  </a:schemeClr>
                </a:solidFill>
                <a:latin typeface="+mn-lt"/>
                <a:ea typeface="+mn-ea"/>
                <a:cs typeface="+mn-cs"/>
              </a:defRPr>
            </a:pPr>
            <a:r>
              <a:rPr lang="fr-FR" sz="1800">
                <a:latin typeface="Century Gothic" panose="020B0502020202020204" pitchFamily="34" charset="0"/>
              </a:rPr>
              <a:t>Catégorie d'âge des bénéficiaires</a:t>
            </a:r>
          </a:p>
        </c:rich>
      </c:tx>
      <c:layout>
        <c:manualLayout>
          <c:xMode val="edge"/>
          <c:yMode val="edge"/>
          <c:x val="0.23419386144430926"/>
          <c:y val="2.7777904522032212E-2"/>
        </c:manualLayout>
      </c:layout>
      <c:overlay val="0"/>
      <c:spPr>
        <a:noFill/>
        <a:ln>
          <a:noFill/>
        </a:ln>
        <a:effectLst/>
      </c:spPr>
      <c:txPr>
        <a:bodyPr rot="0" spcFirstLastPara="1" vertOverflow="ellipsis" vert="horz" wrap="square" anchor="ctr" anchorCtr="1"/>
        <a:lstStyle/>
        <a:p>
          <a:pPr>
            <a:defRPr sz="18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'Liste usager 2022 PCPE 92'!$C$68</c:f>
              <c:strCache>
                <c:ptCount val="1"/>
                <c:pt idx="0">
                  <c:v>Catégorie d'âge des bénéficiaires</c:v>
                </c:pt>
              </c:strCache>
            </c:strRef>
          </c:tx>
          <c:spPr>
            <a:solidFill>
              <a:schemeClr val="accent1"/>
            </a:solidFill>
            <a:ln>
              <a:noFill/>
            </a:ln>
            <a:effectLst/>
          </c:spPr>
          <c:invertIfNegative val="0"/>
          <c:dLbls>
            <c:dLbl>
              <c:idx val="1"/>
              <c:tx>
                <c:rich>
                  <a:bodyPr/>
                  <a:lstStyle/>
                  <a:p>
                    <a:fld id="{3F7EE690-8198-4CE3-A61F-954E3030914A}"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9D-4E15-B7CD-36B3218C7FC2}"/>
                </c:ext>
              </c:extLst>
            </c:dLbl>
            <c:spPr>
              <a:noFill/>
              <a:ln>
                <a:noFill/>
              </a:ln>
              <a:effectLst/>
            </c:spPr>
            <c:txPr>
              <a:bodyPr rot="-540000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'Liste usager 2022 PCPE 92'!$B$69:$B$75</c:f>
              <c:strCache>
                <c:ptCount val="7"/>
                <c:pt idx="0">
                  <c:v>1 à 5 ans</c:v>
                </c:pt>
                <c:pt idx="1">
                  <c:v>6 à 10 ans</c:v>
                </c:pt>
                <c:pt idx="2">
                  <c:v>11 à 15 ans</c:v>
                </c:pt>
                <c:pt idx="3">
                  <c:v>16 à 20 ans</c:v>
                </c:pt>
                <c:pt idx="4">
                  <c:v>21 à 25 ans</c:v>
                </c:pt>
                <c:pt idx="5">
                  <c:v>26 à 30 ans</c:v>
                </c:pt>
                <c:pt idx="6">
                  <c:v>31 à 35 ans</c:v>
                </c:pt>
              </c:strCache>
            </c:strRef>
          </c:cat>
          <c:val>
            <c:numRef>
              <c:f>'Liste usager 2022 PCPE 92'!$C$69:$C$75</c:f>
              <c:numCache>
                <c:formatCode>General</c:formatCode>
                <c:ptCount val="7"/>
                <c:pt idx="0">
                  <c:v>2</c:v>
                </c:pt>
                <c:pt idx="1">
                  <c:v>7</c:v>
                </c:pt>
                <c:pt idx="2">
                  <c:v>11</c:v>
                </c:pt>
                <c:pt idx="3">
                  <c:v>11</c:v>
                </c:pt>
                <c:pt idx="4">
                  <c:v>4</c:v>
                </c:pt>
                <c:pt idx="5">
                  <c:v>3</c:v>
                </c:pt>
                <c:pt idx="6">
                  <c:v>1</c:v>
                </c:pt>
              </c:numCache>
            </c:numRef>
          </c:val>
          <c:extLst>
            <c:ext xmlns:c16="http://schemas.microsoft.com/office/drawing/2014/chart" uri="{C3380CC4-5D6E-409C-BE32-E72D297353CC}">
              <c16:uniqueId val="{00000000-A49D-4E15-B7CD-36B3218C7FC2}"/>
            </c:ext>
          </c:extLst>
        </c:ser>
        <c:dLbls>
          <c:dLblPos val="outEnd"/>
          <c:showLegendKey val="0"/>
          <c:showVal val="1"/>
          <c:showCatName val="0"/>
          <c:showSerName val="0"/>
          <c:showPercent val="0"/>
          <c:showBubbleSize val="0"/>
        </c:dLbls>
        <c:gapWidth val="444"/>
        <c:overlap val="-90"/>
        <c:axId val="449893368"/>
        <c:axId val="449894024"/>
      </c:barChart>
      <c:catAx>
        <c:axId val="449893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Century Gothic" panose="020B0502020202020204" pitchFamily="34" charset="0"/>
                <a:ea typeface="+mn-ea"/>
                <a:cs typeface="+mn-cs"/>
              </a:defRPr>
            </a:pPr>
            <a:endParaRPr lang="fr-FR"/>
          </a:p>
        </c:txPr>
        <c:crossAx val="449894024"/>
        <c:crosses val="autoZero"/>
        <c:auto val="1"/>
        <c:lblAlgn val="ctr"/>
        <c:lblOffset val="100"/>
        <c:noMultiLvlLbl val="0"/>
      </c:catAx>
      <c:valAx>
        <c:axId val="449894024"/>
        <c:scaling>
          <c:orientation val="minMax"/>
        </c:scaling>
        <c:delete val="1"/>
        <c:axPos val="l"/>
        <c:numFmt formatCode="General" sourceLinked="1"/>
        <c:majorTickMark val="none"/>
        <c:minorTickMark val="none"/>
        <c:tickLblPos val="nextTo"/>
        <c:crossAx val="449893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E6E62-9B31-48AC-BFB3-E8081667CC4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fr-FR"/>
        </a:p>
      </dgm:t>
    </dgm:pt>
    <dgm:pt modelId="{25B75FD4-1642-4052-9ACC-A555C66F3EAE}">
      <dgm:prSet phldrT="[Texte]" custT="1"/>
      <dgm:spPr/>
      <dgm:t>
        <a:bodyPr/>
        <a:lstStyle/>
        <a:p>
          <a:pPr>
            <a:buFontTx/>
            <a:buChar char="-"/>
          </a:pPr>
          <a:r>
            <a:rPr lang="fr-FR" sz="1600" dirty="0">
              <a:latin typeface="Century Gothic" panose="020B0502020202020204" pitchFamily="34" charset="0"/>
              <a:cs typeface="Arial" pitchFamily="34" charset="0"/>
            </a:rPr>
            <a:t>Aux personnes en situation de handicap, enfant et adulte. </a:t>
          </a:r>
          <a:endParaRPr lang="fr-FR" sz="1600" dirty="0"/>
        </a:p>
      </dgm:t>
    </dgm:pt>
    <dgm:pt modelId="{64AADFA3-0390-4D45-816D-67E141C00EC0}" type="parTrans" cxnId="{0CDACBC4-8206-4FD3-A11F-6EB63572D130}">
      <dgm:prSet/>
      <dgm:spPr/>
      <dgm:t>
        <a:bodyPr/>
        <a:lstStyle/>
        <a:p>
          <a:endParaRPr lang="fr-FR" sz="2000"/>
        </a:p>
      </dgm:t>
    </dgm:pt>
    <dgm:pt modelId="{0CBCA4E3-F2D8-4D53-8FE6-65E3ED7E95C3}" type="sibTrans" cxnId="{0CDACBC4-8206-4FD3-A11F-6EB63572D130}">
      <dgm:prSet/>
      <dgm:spPr/>
      <dgm:t>
        <a:bodyPr/>
        <a:lstStyle/>
        <a:p>
          <a:endParaRPr lang="fr-FR" sz="2000"/>
        </a:p>
      </dgm:t>
    </dgm:pt>
    <dgm:pt modelId="{2D6DF2E9-0886-453E-9A2A-0824C109A4AA}">
      <dgm:prSet phldrT="[Texte]" custT="1"/>
      <dgm:spPr/>
      <dgm:t>
        <a:bodyPr/>
        <a:lstStyle/>
        <a:p>
          <a:pPr>
            <a:buFontTx/>
            <a:buChar char="-"/>
          </a:pPr>
          <a:r>
            <a:rPr lang="fr-FR" sz="1600" dirty="0">
              <a:latin typeface="Century Gothic" panose="020B0502020202020204" pitchFamily="34" charset="0"/>
              <a:cs typeface="Arial" pitchFamily="34" charset="0"/>
            </a:rPr>
            <a:t>Quelque soit le handicap. Cependant 90</a:t>
          </a:r>
          <a:r>
            <a:rPr lang="fr-FR" sz="1600" dirty="0">
              <a:latin typeface="Century Gothic" panose="020B0502020202020204" pitchFamily="34" charset="0"/>
            </a:rPr>
            <a:t>% des personnes suivi ont un diagnostic TSA.</a:t>
          </a:r>
          <a:endParaRPr lang="fr-FR" sz="1600" dirty="0"/>
        </a:p>
      </dgm:t>
    </dgm:pt>
    <dgm:pt modelId="{0B9E20DF-44FE-490D-96D3-AB0CE72C9443}" type="parTrans" cxnId="{309A0306-8AB8-4BF1-B80D-C4F75AF6D13A}">
      <dgm:prSet/>
      <dgm:spPr/>
      <dgm:t>
        <a:bodyPr/>
        <a:lstStyle/>
        <a:p>
          <a:endParaRPr lang="fr-FR" sz="2000"/>
        </a:p>
      </dgm:t>
    </dgm:pt>
    <dgm:pt modelId="{8DF8988B-4E84-4EDD-AA30-353F20792918}" type="sibTrans" cxnId="{309A0306-8AB8-4BF1-B80D-C4F75AF6D13A}">
      <dgm:prSet/>
      <dgm:spPr/>
      <dgm:t>
        <a:bodyPr/>
        <a:lstStyle/>
        <a:p>
          <a:endParaRPr lang="fr-FR" sz="2000"/>
        </a:p>
      </dgm:t>
    </dgm:pt>
    <dgm:pt modelId="{2B6C6C42-3CA6-49E1-9758-B8D7D3264929}">
      <dgm:prSet phldrT="[Texte]" custT="1"/>
      <dgm:spPr/>
      <dgm:t>
        <a:bodyPr/>
        <a:lstStyle/>
        <a:p>
          <a:pPr>
            <a:buFontTx/>
            <a:buChar char="-"/>
          </a:pPr>
          <a:r>
            <a:rPr lang="fr-FR" sz="1600" dirty="0">
              <a:latin typeface="Century Gothic" panose="020B0502020202020204" pitchFamily="34" charset="0"/>
              <a:cs typeface="Arial" pitchFamily="34" charset="0"/>
            </a:rPr>
            <a:t>Aux personnes demeurant au domicile sans solution d’accompagnement ou en risque de rupture de parcours. </a:t>
          </a:r>
          <a:endParaRPr lang="fr-FR" sz="1600" dirty="0"/>
        </a:p>
      </dgm:t>
    </dgm:pt>
    <dgm:pt modelId="{D0F191CB-B67F-4EE1-AA99-6A4ACC0C4228}" type="parTrans" cxnId="{230E42D3-AD5F-4027-871E-521091FD896C}">
      <dgm:prSet/>
      <dgm:spPr/>
      <dgm:t>
        <a:bodyPr/>
        <a:lstStyle/>
        <a:p>
          <a:endParaRPr lang="fr-FR" sz="2000"/>
        </a:p>
      </dgm:t>
    </dgm:pt>
    <dgm:pt modelId="{80ECCC21-8E9B-467A-B9DE-E5DBD175DA1B}" type="sibTrans" cxnId="{230E42D3-AD5F-4027-871E-521091FD896C}">
      <dgm:prSet/>
      <dgm:spPr/>
      <dgm:t>
        <a:bodyPr/>
        <a:lstStyle/>
        <a:p>
          <a:endParaRPr lang="fr-FR" sz="2000"/>
        </a:p>
      </dgm:t>
    </dgm:pt>
    <dgm:pt modelId="{FA76A3AD-1663-404F-88D7-FFC902C93C13}">
      <dgm:prSet phldrT="[Texte]" custT="1"/>
      <dgm:spPr/>
      <dgm:t>
        <a:bodyPr/>
        <a:lstStyle/>
        <a:p>
          <a:r>
            <a:rPr lang="fr-FR" sz="1600" kern="1200" dirty="0">
              <a:latin typeface="Century Gothic" panose="020B0502020202020204" pitchFamily="34" charset="0"/>
              <a:ea typeface="+mn-ea"/>
              <a:cs typeface="Arial" pitchFamily="34" charset="0"/>
            </a:rPr>
            <a:t>Ou aux personnes ayant une solution inadaptée à leurs besoins. </a:t>
          </a:r>
        </a:p>
      </dgm:t>
    </dgm:pt>
    <dgm:pt modelId="{8B949F3E-CDF5-42F0-9E08-018FDC7EEC51}" type="parTrans" cxnId="{3CB73413-05F1-429A-9E67-5FF799E450B2}">
      <dgm:prSet/>
      <dgm:spPr/>
      <dgm:t>
        <a:bodyPr/>
        <a:lstStyle/>
        <a:p>
          <a:endParaRPr lang="fr-FR" sz="2000"/>
        </a:p>
      </dgm:t>
    </dgm:pt>
    <dgm:pt modelId="{C9A07EA0-B8F9-40AB-9A25-388C5B8BA3B3}" type="sibTrans" cxnId="{3CB73413-05F1-429A-9E67-5FF799E450B2}">
      <dgm:prSet/>
      <dgm:spPr/>
      <dgm:t>
        <a:bodyPr/>
        <a:lstStyle/>
        <a:p>
          <a:endParaRPr lang="fr-FR" sz="2000"/>
        </a:p>
      </dgm:t>
    </dgm:pt>
    <dgm:pt modelId="{D86C1CD8-D515-4574-9F3B-C5C191883067}" type="pres">
      <dgm:prSet presAssocID="{856E6E62-9B31-48AC-BFB3-E8081667CC40}" presName="vert0" presStyleCnt="0">
        <dgm:presLayoutVars>
          <dgm:dir/>
          <dgm:animOne val="branch"/>
          <dgm:animLvl val="lvl"/>
        </dgm:presLayoutVars>
      </dgm:prSet>
      <dgm:spPr/>
    </dgm:pt>
    <dgm:pt modelId="{095D1266-F80D-4CCC-B6B7-5FF8638EE67C}" type="pres">
      <dgm:prSet presAssocID="{25B75FD4-1642-4052-9ACC-A555C66F3EAE}" presName="thickLine" presStyleLbl="alignNode1" presStyleIdx="0" presStyleCnt="4"/>
      <dgm:spPr/>
    </dgm:pt>
    <dgm:pt modelId="{141FD888-E433-4D0B-BEB1-9ADE3C168A3E}" type="pres">
      <dgm:prSet presAssocID="{25B75FD4-1642-4052-9ACC-A555C66F3EAE}" presName="horz1" presStyleCnt="0"/>
      <dgm:spPr/>
    </dgm:pt>
    <dgm:pt modelId="{1031EC4B-3471-4A88-8CB2-00488DDBB9DA}" type="pres">
      <dgm:prSet presAssocID="{25B75FD4-1642-4052-9ACC-A555C66F3EAE}" presName="tx1" presStyleLbl="revTx" presStyleIdx="0" presStyleCnt="4"/>
      <dgm:spPr/>
    </dgm:pt>
    <dgm:pt modelId="{4A7671F8-9A25-4F40-B4B8-F5B5EB6283D1}" type="pres">
      <dgm:prSet presAssocID="{25B75FD4-1642-4052-9ACC-A555C66F3EAE}" presName="vert1" presStyleCnt="0"/>
      <dgm:spPr/>
    </dgm:pt>
    <dgm:pt modelId="{753105A7-99DD-4887-BC62-B94074339942}" type="pres">
      <dgm:prSet presAssocID="{2D6DF2E9-0886-453E-9A2A-0824C109A4AA}" presName="thickLine" presStyleLbl="alignNode1" presStyleIdx="1" presStyleCnt="4"/>
      <dgm:spPr/>
    </dgm:pt>
    <dgm:pt modelId="{D9305834-6713-479C-8064-5D014BA49F39}" type="pres">
      <dgm:prSet presAssocID="{2D6DF2E9-0886-453E-9A2A-0824C109A4AA}" presName="horz1" presStyleCnt="0"/>
      <dgm:spPr/>
    </dgm:pt>
    <dgm:pt modelId="{0C1AAE21-5328-4859-8162-AD7033BEC783}" type="pres">
      <dgm:prSet presAssocID="{2D6DF2E9-0886-453E-9A2A-0824C109A4AA}" presName="tx1" presStyleLbl="revTx" presStyleIdx="1" presStyleCnt="4"/>
      <dgm:spPr/>
    </dgm:pt>
    <dgm:pt modelId="{AA840D76-FD8B-405B-8841-CE7547EA52F0}" type="pres">
      <dgm:prSet presAssocID="{2D6DF2E9-0886-453E-9A2A-0824C109A4AA}" presName="vert1" presStyleCnt="0"/>
      <dgm:spPr/>
    </dgm:pt>
    <dgm:pt modelId="{79185664-7205-4FE3-80A9-CED987E65584}" type="pres">
      <dgm:prSet presAssocID="{2B6C6C42-3CA6-49E1-9758-B8D7D3264929}" presName="thickLine" presStyleLbl="alignNode1" presStyleIdx="2" presStyleCnt="4"/>
      <dgm:spPr/>
    </dgm:pt>
    <dgm:pt modelId="{2CB43608-8D50-4540-9F69-AB9A1A04FE7E}" type="pres">
      <dgm:prSet presAssocID="{2B6C6C42-3CA6-49E1-9758-B8D7D3264929}" presName="horz1" presStyleCnt="0"/>
      <dgm:spPr/>
    </dgm:pt>
    <dgm:pt modelId="{F3681255-5A0F-4721-B3C5-E178D1103600}" type="pres">
      <dgm:prSet presAssocID="{2B6C6C42-3CA6-49E1-9758-B8D7D3264929}" presName="tx1" presStyleLbl="revTx" presStyleIdx="2" presStyleCnt="4"/>
      <dgm:spPr/>
    </dgm:pt>
    <dgm:pt modelId="{A5B501DE-0F74-43AB-B91E-F5D4F5DCCFC8}" type="pres">
      <dgm:prSet presAssocID="{2B6C6C42-3CA6-49E1-9758-B8D7D3264929}" presName="vert1" presStyleCnt="0"/>
      <dgm:spPr/>
    </dgm:pt>
    <dgm:pt modelId="{69F2594D-D3D7-4C30-8171-3207ADE7483E}" type="pres">
      <dgm:prSet presAssocID="{FA76A3AD-1663-404F-88D7-FFC902C93C13}" presName="thickLine" presStyleLbl="alignNode1" presStyleIdx="3" presStyleCnt="4"/>
      <dgm:spPr/>
    </dgm:pt>
    <dgm:pt modelId="{B10D914B-1D84-499D-9F59-22A9927E72CD}" type="pres">
      <dgm:prSet presAssocID="{FA76A3AD-1663-404F-88D7-FFC902C93C13}" presName="horz1" presStyleCnt="0"/>
      <dgm:spPr/>
    </dgm:pt>
    <dgm:pt modelId="{C683B52C-9F4E-4224-97A0-36AB6EC72501}" type="pres">
      <dgm:prSet presAssocID="{FA76A3AD-1663-404F-88D7-FFC902C93C13}" presName="tx1" presStyleLbl="revTx" presStyleIdx="3" presStyleCnt="4"/>
      <dgm:spPr/>
    </dgm:pt>
    <dgm:pt modelId="{36AE33A3-A1D5-49B4-9DA8-5872307A1597}" type="pres">
      <dgm:prSet presAssocID="{FA76A3AD-1663-404F-88D7-FFC902C93C13}" presName="vert1" presStyleCnt="0"/>
      <dgm:spPr/>
    </dgm:pt>
  </dgm:ptLst>
  <dgm:cxnLst>
    <dgm:cxn modelId="{309A0306-8AB8-4BF1-B80D-C4F75AF6D13A}" srcId="{856E6E62-9B31-48AC-BFB3-E8081667CC40}" destId="{2D6DF2E9-0886-453E-9A2A-0824C109A4AA}" srcOrd="1" destOrd="0" parTransId="{0B9E20DF-44FE-490D-96D3-AB0CE72C9443}" sibTransId="{8DF8988B-4E84-4EDD-AA30-353F20792918}"/>
    <dgm:cxn modelId="{3CB73413-05F1-429A-9E67-5FF799E450B2}" srcId="{856E6E62-9B31-48AC-BFB3-E8081667CC40}" destId="{FA76A3AD-1663-404F-88D7-FFC902C93C13}" srcOrd="3" destOrd="0" parTransId="{8B949F3E-CDF5-42F0-9E08-018FDC7EEC51}" sibTransId="{C9A07EA0-B8F9-40AB-9A25-388C5B8BA3B3}"/>
    <dgm:cxn modelId="{6E845327-52D8-4A2A-92F6-1698CA409A9A}" type="presOf" srcId="{FA76A3AD-1663-404F-88D7-FFC902C93C13}" destId="{C683B52C-9F4E-4224-97A0-36AB6EC72501}" srcOrd="0" destOrd="0" presId="urn:microsoft.com/office/officeart/2008/layout/LinedList"/>
    <dgm:cxn modelId="{F4ACE466-CE87-42F3-926C-BDCE3784B49E}" type="presOf" srcId="{2B6C6C42-3CA6-49E1-9758-B8D7D3264929}" destId="{F3681255-5A0F-4721-B3C5-E178D1103600}" srcOrd="0" destOrd="0" presId="urn:microsoft.com/office/officeart/2008/layout/LinedList"/>
    <dgm:cxn modelId="{7E09566A-BDB1-469D-8021-5CB034C96B8C}" type="presOf" srcId="{856E6E62-9B31-48AC-BFB3-E8081667CC40}" destId="{D86C1CD8-D515-4574-9F3B-C5C191883067}" srcOrd="0" destOrd="0" presId="urn:microsoft.com/office/officeart/2008/layout/LinedList"/>
    <dgm:cxn modelId="{40BEFA99-1490-4830-9DA3-D42576977107}" type="presOf" srcId="{2D6DF2E9-0886-453E-9A2A-0824C109A4AA}" destId="{0C1AAE21-5328-4859-8162-AD7033BEC783}" srcOrd="0" destOrd="0" presId="urn:microsoft.com/office/officeart/2008/layout/LinedList"/>
    <dgm:cxn modelId="{A8C8FEAA-767F-4D82-89D8-E9B53FC5D123}" type="presOf" srcId="{25B75FD4-1642-4052-9ACC-A555C66F3EAE}" destId="{1031EC4B-3471-4A88-8CB2-00488DDBB9DA}" srcOrd="0" destOrd="0" presId="urn:microsoft.com/office/officeart/2008/layout/LinedList"/>
    <dgm:cxn modelId="{0CDACBC4-8206-4FD3-A11F-6EB63572D130}" srcId="{856E6E62-9B31-48AC-BFB3-E8081667CC40}" destId="{25B75FD4-1642-4052-9ACC-A555C66F3EAE}" srcOrd="0" destOrd="0" parTransId="{64AADFA3-0390-4D45-816D-67E141C00EC0}" sibTransId="{0CBCA4E3-F2D8-4D53-8FE6-65E3ED7E95C3}"/>
    <dgm:cxn modelId="{230E42D3-AD5F-4027-871E-521091FD896C}" srcId="{856E6E62-9B31-48AC-BFB3-E8081667CC40}" destId="{2B6C6C42-3CA6-49E1-9758-B8D7D3264929}" srcOrd="2" destOrd="0" parTransId="{D0F191CB-B67F-4EE1-AA99-6A4ACC0C4228}" sibTransId="{80ECCC21-8E9B-467A-B9DE-E5DBD175DA1B}"/>
    <dgm:cxn modelId="{0FEAE301-ACE3-41DE-88D6-2D686216F187}" type="presParOf" srcId="{D86C1CD8-D515-4574-9F3B-C5C191883067}" destId="{095D1266-F80D-4CCC-B6B7-5FF8638EE67C}" srcOrd="0" destOrd="0" presId="urn:microsoft.com/office/officeart/2008/layout/LinedList"/>
    <dgm:cxn modelId="{B04AB1B8-4CBD-484E-BFB3-89129C83BE59}" type="presParOf" srcId="{D86C1CD8-D515-4574-9F3B-C5C191883067}" destId="{141FD888-E433-4D0B-BEB1-9ADE3C168A3E}" srcOrd="1" destOrd="0" presId="urn:microsoft.com/office/officeart/2008/layout/LinedList"/>
    <dgm:cxn modelId="{9C13849B-F4B8-4A5A-8D87-1EE52C14F323}" type="presParOf" srcId="{141FD888-E433-4D0B-BEB1-9ADE3C168A3E}" destId="{1031EC4B-3471-4A88-8CB2-00488DDBB9DA}" srcOrd="0" destOrd="0" presId="urn:microsoft.com/office/officeart/2008/layout/LinedList"/>
    <dgm:cxn modelId="{DA880C44-0F9C-40FF-85FC-097C6040CFBE}" type="presParOf" srcId="{141FD888-E433-4D0B-BEB1-9ADE3C168A3E}" destId="{4A7671F8-9A25-4F40-B4B8-F5B5EB6283D1}" srcOrd="1" destOrd="0" presId="urn:microsoft.com/office/officeart/2008/layout/LinedList"/>
    <dgm:cxn modelId="{27005657-B9F8-4CE8-9901-756871AB8FFA}" type="presParOf" srcId="{D86C1CD8-D515-4574-9F3B-C5C191883067}" destId="{753105A7-99DD-4887-BC62-B94074339942}" srcOrd="2" destOrd="0" presId="urn:microsoft.com/office/officeart/2008/layout/LinedList"/>
    <dgm:cxn modelId="{E670596D-2061-4266-ACEF-D0F9CFFAE479}" type="presParOf" srcId="{D86C1CD8-D515-4574-9F3B-C5C191883067}" destId="{D9305834-6713-479C-8064-5D014BA49F39}" srcOrd="3" destOrd="0" presId="urn:microsoft.com/office/officeart/2008/layout/LinedList"/>
    <dgm:cxn modelId="{51BF9E01-5E54-458A-BBC1-3FC9EEEE7755}" type="presParOf" srcId="{D9305834-6713-479C-8064-5D014BA49F39}" destId="{0C1AAE21-5328-4859-8162-AD7033BEC783}" srcOrd="0" destOrd="0" presId="urn:microsoft.com/office/officeart/2008/layout/LinedList"/>
    <dgm:cxn modelId="{31651811-EAAF-433A-B5B4-DA487E008051}" type="presParOf" srcId="{D9305834-6713-479C-8064-5D014BA49F39}" destId="{AA840D76-FD8B-405B-8841-CE7547EA52F0}" srcOrd="1" destOrd="0" presId="urn:microsoft.com/office/officeart/2008/layout/LinedList"/>
    <dgm:cxn modelId="{02243502-A677-4189-814D-EE1F0D498B92}" type="presParOf" srcId="{D86C1CD8-D515-4574-9F3B-C5C191883067}" destId="{79185664-7205-4FE3-80A9-CED987E65584}" srcOrd="4" destOrd="0" presId="urn:microsoft.com/office/officeart/2008/layout/LinedList"/>
    <dgm:cxn modelId="{C7695B04-9023-40E9-A93F-83A9383F1B2A}" type="presParOf" srcId="{D86C1CD8-D515-4574-9F3B-C5C191883067}" destId="{2CB43608-8D50-4540-9F69-AB9A1A04FE7E}" srcOrd="5" destOrd="0" presId="urn:microsoft.com/office/officeart/2008/layout/LinedList"/>
    <dgm:cxn modelId="{EB315117-D310-4A33-BAB5-6FA8BA190E37}" type="presParOf" srcId="{2CB43608-8D50-4540-9F69-AB9A1A04FE7E}" destId="{F3681255-5A0F-4721-B3C5-E178D1103600}" srcOrd="0" destOrd="0" presId="urn:microsoft.com/office/officeart/2008/layout/LinedList"/>
    <dgm:cxn modelId="{1851A6BA-6884-46B2-9A4C-9C5951F793C0}" type="presParOf" srcId="{2CB43608-8D50-4540-9F69-AB9A1A04FE7E}" destId="{A5B501DE-0F74-43AB-B91E-F5D4F5DCCFC8}" srcOrd="1" destOrd="0" presId="urn:microsoft.com/office/officeart/2008/layout/LinedList"/>
    <dgm:cxn modelId="{0A241EFC-8A7E-4848-8890-749BCA5DDBCD}" type="presParOf" srcId="{D86C1CD8-D515-4574-9F3B-C5C191883067}" destId="{69F2594D-D3D7-4C30-8171-3207ADE7483E}" srcOrd="6" destOrd="0" presId="urn:microsoft.com/office/officeart/2008/layout/LinedList"/>
    <dgm:cxn modelId="{4DE22057-02D1-4F7A-AC5E-03A3829292FA}" type="presParOf" srcId="{D86C1CD8-D515-4574-9F3B-C5C191883067}" destId="{B10D914B-1D84-499D-9F59-22A9927E72CD}" srcOrd="7" destOrd="0" presId="urn:microsoft.com/office/officeart/2008/layout/LinedList"/>
    <dgm:cxn modelId="{0D9CA6FD-3B5C-4CB7-9A81-1D9106A6ABDF}" type="presParOf" srcId="{B10D914B-1D84-499D-9F59-22A9927E72CD}" destId="{C683B52C-9F4E-4224-97A0-36AB6EC72501}" srcOrd="0" destOrd="0" presId="urn:microsoft.com/office/officeart/2008/layout/LinedList"/>
    <dgm:cxn modelId="{4A378051-392E-4C99-BDE3-F454EF0FA184}" type="presParOf" srcId="{B10D914B-1D84-499D-9F59-22A9927E72CD}" destId="{36AE33A3-A1D5-49B4-9DA8-5872307A159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076E4-B340-4E54-861F-259C1F274B3A}" type="doc">
      <dgm:prSet loTypeId="urn:microsoft.com/office/officeart/2005/8/layout/vList5" loCatId="list" qsTypeId="urn:microsoft.com/office/officeart/2005/8/quickstyle/simple1" qsCatId="simple" csTypeId="urn:microsoft.com/office/officeart/2005/8/colors/accent3_2" csCatId="accent3" phldr="1"/>
      <dgm:spPr/>
    </dgm:pt>
    <dgm:pt modelId="{793C5ABD-80B9-4D64-9EBC-AC2E7D7294CD}">
      <dgm:prSet phldrT="[Texte]" custT="1"/>
      <dgm:spPr/>
      <dgm:t>
        <a:bodyPr/>
        <a:lstStyle/>
        <a:p>
          <a:r>
            <a:rPr lang="en-US" sz="1800" b="1" dirty="0" err="1">
              <a:latin typeface="Century Gothic" panose="020B0502020202020204" pitchFamily="34" charset="0"/>
            </a:rPr>
            <a:t>Transitoire</a:t>
          </a:r>
          <a:r>
            <a:rPr lang="en-US" sz="1800" dirty="0">
              <a:latin typeface="Century Gothic" panose="020B0502020202020204" pitchFamily="34" charset="0"/>
            </a:rPr>
            <a:t>:</a:t>
          </a:r>
        </a:p>
        <a:p>
          <a:r>
            <a:rPr lang="en-US" sz="1800" dirty="0">
              <a:latin typeface="Century Gothic" panose="020B0502020202020204" pitchFamily="34" charset="0"/>
            </a:rPr>
            <a:t>La notification de la CDAPH </a:t>
          </a:r>
          <a:r>
            <a:rPr lang="en-US" sz="1800" dirty="0" err="1">
              <a:latin typeface="Century Gothic" panose="020B0502020202020204" pitchFamily="34" charset="0"/>
            </a:rPr>
            <a:t>est</a:t>
          </a:r>
          <a:r>
            <a:rPr lang="en-US" sz="1800" dirty="0">
              <a:latin typeface="Century Gothic" panose="020B0502020202020204" pitchFamily="34" charset="0"/>
            </a:rPr>
            <a:t> </a:t>
          </a:r>
          <a:r>
            <a:rPr lang="en-US" sz="1800" dirty="0" err="1">
              <a:latin typeface="Century Gothic" panose="020B0502020202020204" pitchFamily="34" charset="0"/>
            </a:rPr>
            <a:t>valable</a:t>
          </a:r>
          <a:r>
            <a:rPr lang="en-US" sz="1800" dirty="0">
              <a:latin typeface="Century Gothic" panose="020B0502020202020204" pitchFamily="34" charset="0"/>
            </a:rPr>
            <a:t> un an, </a:t>
          </a:r>
          <a:r>
            <a:rPr lang="en-US" sz="1800" dirty="0" err="1">
              <a:latin typeface="Century Gothic" panose="020B0502020202020204" pitchFamily="34" charset="0"/>
            </a:rPr>
            <a:t>renouvelable</a:t>
          </a:r>
          <a:r>
            <a:rPr lang="en-US" sz="1800" dirty="0">
              <a:latin typeface="Century Gothic" panose="020B0502020202020204" pitchFamily="34" charset="0"/>
            </a:rPr>
            <a:t> </a:t>
          </a:r>
          <a:r>
            <a:rPr lang="en-US" sz="1800" dirty="0" err="1">
              <a:latin typeface="Century Gothic" panose="020B0502020202020204" pitchFamily="34" charset="0"/>
            </a:rPr>
            <a:t>une</a:t>
          </a:r>
          <a:r>
            <a:rPr lang="en-US" sz="1800" dirty="0">
              <a:latin typeface="Century Gothic" panose="020B0502020202020204" pitchFamily="34" charset="0"/>
            </a:rPr>
            <a:t> </a:t>
          </a:r>
          <a:r>
            <a:rPr lang="en-US" sz="1800" dirty="0" err="1">
              <a:latin typeface="Century Gothic" panose="020B0502020202020204" pitchFamily="34" charset="0"/>
            </a:rPr>
            <a:t>fois</a:t>
          </a:r>
          <a:r>
            <a:rPr lang="en-US" sz="1800" dirty="0">
              <a:latin typeface="Century Gothic" panose="020B0502020202020204" pitchFamily="34" charset="0"/>
            </a:rPr>
            <a:t>. </a:t>
          </a:r>
          <a:r>
            <a:rPr lang="en-US" sz="1800" dirty="0" err="1">
              <a:latin typeface="Century Gothic" panose="020B0502020202020204" pitchFamily="34" charset="0"/>
            </a:rPr>
            <a:t>Cependant</a:t>
          </a:r>
          <a:r>
            <a:rPr lang="en-US" sz="1800" dirty="0">
              <a:latin typeface="Century Gothic" panose="020B0502020202020204" pitchFamily="34" charset="0"/>
            </a:rPr>
            <a:t>, des </a:t>
          </a:r>
          <a:r>
            <a:rPr lang="en-US" sz="1800" dirty="0" err="1">
              <a:latin typeface="Century Gothic" panose="020B0502020202020204" pitchFamily="34" charset="0"/>
            </a:rPr>
            <a:t>années</a:t>
          </a:r>
          <a:r>
            <a:rPr lang="en-US" sz="1800" dirty="0">
              <a:latin typeface="Century Gothic" panose="020B0502020202020204" pitchFamily="34" charset="0"/>
            </a:rPr>
            <a:t> </a:t>
          </a:r>
          <a:r>
            <a:rPr lang="en-US" sz="1800" dirty="0" err="1">
              <a:latin typeface="Century Gothic" panose="020B0502020202020204" pitchFamily="34" charset="0"/>
            </a:rPr>
            <a:t>dérogatoires</a:t>
          </a:r>
          <a:r>
            <a:rPr lang="en-US" sz="1800" dirty="0">
              <a:latin typeface="Century Gothic" panose="020B0502020202020204" pitchFamily="34" charset="0"/>
            </a:rPr>
            <a:t> </a:t>
          </a:r>
          <a:r>
            <a:rPr lang="en-US" sz="1800" dirty="0" err="1">
              <a:latin typeface="Century Gothic" panose="020B0502020202020204" pitchFamily="34" charset="0"/>
            </a:rPr>
            <a:t>restent</a:t>
          </a:r>
          <a:r>
            <a:rPr lang="en-US" sz="1800" dirty="0">
              <a:latin typeface="Century Gothic" panose="020B0502020202020204" pitchFamily="34" charset="0"/>
            </a:rPr>
            <a:t> possibles.</a:t>
          </a:r>
          <a:endParaRPr lang="fr-FR" sz="1800" dirty="0">
            <a:latin typeface="Century Gothic" panose="020B0502020202020204" pitchFamily="34" charset="0"/>
          </a:endParaRPr>
        </a:p>
      </dgm:t>
    </dgm:pt>
    <dgm:pt modelId="{FCF1735F-3BCE-4E52-91E2-61BC6EC66927}" type="parTrans" cxnId="{F8C6744B-4EC4-4F19-9E62-9CD3F2B1F1D5}">
      <dgm:prSet/>
      <dgm:spPr/>
      <dgm:t>
        <a:bodyPr/>
        <a:lstStyle/>
        <a:p>
          <a:endParaRPr lang="fr-FR" sz="2800">
            <a:latin typeface="Century Gothic" panose="020B0502020202020204" pitchFamily="34" charset="0"/>
          </a:endParaRPr>
        </a:p>
      </dgm:t>
    </dgm:pt>
    <dgm:pt modelId="{B052D976-3BDE-4D74-B038-21E93414B4AD}" type="sibTrans" cxnId="{F8C6744B-4EC4-4F19-9E62-9CD3F2B1F1D5}">
      <dgm:prSet/>
      <dgm:spPr/>
      <dgm:t>
        <a:bodyPr/>
        <a:lstStyle/>
        <a:p>
          <a:endParaRPr lang="fr-FR">
            <a:latin typeface="Century Gothic" panose="020B0502020202020204" pitchFamily="34" charset="0"/>
          </a:endParaRPr>
        </a:p>
      </dgm:t>
    </dgm:pt>
    <dgm:pt modelId="{D71B542D-6901-4C86-B599-9673EB4619C7}">
      <dgm:prSet phldrT="[Texte]" custT="1"/>
      <dgm:spPr/>
      <dgm:t>
        <a:bodyPr/>
        <a:lstStyle/>
        <a:p>
          <a:r>
            <a:rPr lang="fr-FR" sz="1800" b="1" noProof="0" dirty="0">
              <a:latin typeface="Century Gothic" panose="020B0502020202020204" pitchFamily="34" charset="0"/>
            </a:rPr>
            <a:t>ADAPT</a:t>
          </a:r>
          <a:r>
            <a:rPr lang="fr-FR" sz="1800" b="1" noProof="0" dirty="0">
              <a:latin typeface="Calibri" panose="020F0502020204030204" pitchFamily="34" charset="0"/>
              <a:cs typeface="Calibri" panose="020F0502020204030204" pitchFamily="34" charset="0"/>
            </a:rPr>
            <a:t>É</a:t>
          </a:r>
          <a:r>
            <a:rPr lang="fr-FR" sz="1800" noProof="0" dirty="0">
              <a:latin typeface="Century Gothic" panose="020B0502020202020204" pitchFamily="34" charset="0"/>
            </a:rPr>
            <a:t> : </a:t>
          </a:r>
        </a:p>
        <a:p>
          <a:r>
            <a:rPr lang="fr-FR" sz="1800" noProof="0" dirty="0">
              <a:latin typeface="Century Gothic"/>
            </a:rPr>
            <a:t>L’évaluation par le PCPE permet d’ajuster l’accompagnement au plus prêt des besoins actuels de la personne.</a:t>
          </a:r>
          <a:endParaRPr lang="fr-FR" sz="1800" noProof="0" dirty="0">
            <a:latin typeface="Century Gothic" panose="020B0502020202020204" pitchFamily="34" charset="0"/>
          </a:endParaRPr>
        </a:p>
      </dgm:t>
    </dgm:pt>
    <dgm:pt modelId="{123E9678-7424-458C-B441-47B76B58A0A2}" type="parTrans" cxnId="{8C2309F6-5B48-482A-BE1A-330EF3F37DE0}">
      <dgm:prSet/>
      <dgm:spPr/>
      <dgm:t>
        <a:bodyPr/>
        <a:lstStyle/>
        <a:p>
          <a:endParaRPr lang="fr-FR" sz="2800">
            <a:latin typeface="Century Gothic" panose="020B0502020202020204" pitchFamily="34" charset="0"/>
          </a:endParaRPr>
        </a:p>
      </dgm:t>
    </dgm:pt>
    <dgm:pt modelId="{D6F22B13-764E-4740-A4B3-A5A6E2D1CFC0}" type="sibTrans" cxnId="{8C2309F6-5B48-482A-BE1A-330EF3F37DE0}">
      <dgm:prSet/>
      <dgm:spPr/>
      <dgm:t>
        <a:bodyPr/>
        <a:lstStyle/>
        <a:p>
          <a:endParaRPr lang="fr-FR">
            <a:latin typeface="Century Gothic" panose="020B0502020202020204" pitchFamily="34" charset="0"/>
          </a:endParaRPr>
        </a:p>
      </dgm:t>
    </dgm:pt>
    <dgm:pt modelId="{CCA8F353-A5B6-4ACF-B82B-83DFF36ECC07}">
      <dgm:prSet phldrT="[Texte]" custT="1"/>
      <dgm:spPr/>
      <dgm:t>
        <a:bodyPr/>
        <a:lstStyle/>
        <a:p>
          <a:r>
            <a:rPr lang="en-US" sz="1800" b="1" dirty="0">
              <a:latin typeface="Century Gothic" panose="020B0502020202020204" pitchFamily="34" charset="0"/>
            </a:rPr>
            <a:t>SOUPLE</a:t>
          </a:r>
          <a:r>
            <a:rPr lang="en-US" sz="1800" dirty="0">
              <a:latin typeface="Century Gothic" panose="020B0502020202020204" pitchFamily="34" charset="0"/>
            </a:rPr>
            <a:t> : </a:t>
          </a:r>
        </a:p>
        <a:p>
          <a:r>
            <a:rPr lang="en-US" sz="1800" dirty="0">
              <a:latin typeface="Century Gothic" panose="020B0502020202020204" pitchFamily="34" charset="0"/>
            </a:rPr>
            <a:t>Une </a:t>
          </a:r>
          <a:r>
            <a:rPr lang="en-US" sz="1800" dirty="0" err="1">
              <a:latin typeface="Century Gothic" panose="020B0502020202020204" pitchFamily="34" charset="0"/>
            </a:rPr>
            <a:t>flexibilité</a:t>
          </a:r>
          <a:r>
            <a:rPr lang="en-US" sz="1800" dirty="0">
              <a:latin typeface="Century Gothic" panose="020B0502020202020204" pitchFamily="34" charset="0"/>
            </a:rPr>
            <a:t> dans les propositions </a:t>
          </a:r>
          <a:r>
            <a:rPr lang="en-US" sz="1800" dirty="0" err="1">
              <a:latin typeface="Century Gothic" panose="020B0502020202020204" pitchFamily="34" charset="0"/>
            </a:rPr>
            <a:t>faites</a:t>
          </a:r>
          <a:r>
            <a:rPr lang="en-US" sz="1800" dirty="0">
              <a:latin typeface="Century Gothic" panose="020B0502020202020204" pitchFamily="34" charset="0"/>
            </a:rPr>
            <a:t> (ESMS, sanitaire, milieu ordinaire, </a:t>
          </a:r>
          <a:r>
            <a:rPr lang="en-US" sz="1800" dirty="0" err="1">
              <a:latin typeface="Century Gothic" panose="020B0502020202020204" pitchFamily="34" charset="0"/>
            </a:rPr>
            <a:t>prestataires</a:t>
          </a:r>
          <a:r>
            <a:rPr lang="en-US" sz="1800" dirty="0">
              <a:latin typeface="Century Gothic" panose="020B0502020202020204" pitchFamily="34" charset="0"/>
            </a:rPr>
            <a:t> de service, </a:t>
          </a:r>
          <a:r>
            <a:rPr lang="en-US" sz="1800" dirty="0" err="1">
              <a:latin typeface="Century Gothic" panose="020B0502020202020204" pitchFamily="34" charset="0"/>
            </a:rPr>
            <a:t>libéraux</a:t>
          </a:r>
          <a:r>
            <a:rPr lang="en-US" sz="1800" dirty="0">
              <a:latin typeface="Century Gothic" panose="020B0502020202020204" pitchFamily="34" charset="0"/>
            </a:rPr>
            <a:t>, associations…).</a:t>
          </a:r>
          <a:endParaRPr lang="fr-FR" sz="1800" dirty="0">
            <a:latin typeface="Century Gothic" panose="020B0502020202020204" pitchFamily="34" charset="0"/>
          </a:endParaRPr>
        </a:p>
      </dgm:t>
    </dgm:pt>
    <dgm:pt modelId="{E4A6F59D-FAFA-4720-872F-EB6E1430A179}" type="parTrans" cxnId="{FE2C037F-7F99-4DDA-8130-D3CD3AAD13D1}">
      <dgm:prSet/>
      <dgm:spPr/>
      <dgm:t>
        <a:bodyPr/>
        <a:lstStyle/>
        <a:p>
          <a:endParaRPr lang="fr-FR" sz="2800">
            <a:latin typeface="Century Gothic" panose="020B0502020202020204" pitchFamily="34" charset="0"/>
          </a:endParaRPr>
        </a:p>
      </dgm:t>
    </dgm:pt>
    <dgm:pt modelId="{7D6F40C0-2CA6-4825-8BF3-189BF9B5BF9C}" type="sibTrans" cxnId="{FE2C037F-7F99-4DDA-8130-D3CD3AAD13D1}">
      <dgm:prSet/>
      <dgm:spPr/>
      <dgm:t>
        <a:bodyPr/>
        <a:lstStyle/>
        <a:p>
          <a:endParaRPr lang="fr-FR">
            <a:latin typeface="Century Gothic" panose="020B0502020202020204" pitchFamily="34" charset="0"/>
          </a:endParaRPr>
        </a:p>
      </dgm:t>
    </dgm:pt>
    <dgm:pt modelId="{9AD4149E-1A9B-4037-A460-982EC00F08D4}" type="pres">
      <dgm:prSet presAssocID="{D5C076E4-B340-4E54-861F-259C1F274B3A}" presName="Name0" presStyleCnt="0">
        <dgm:presLayoutVars>
          <dgm:dir/>
          <dgm:animLvl val="lvl"/>
          <dgm:resizeHandles val="exact"/>
        </dgm:presLayoutVars>
      </dgm:prSet>
      <dgm:spPr/>
    </dgm:pt>
    <dgm:pt modelId="{7F4AFE39-A480-4A63-A361-543E0542D117}" type="pres">
      <dgm:prSet presAssocID="{793C5ABD-80B9-4D64-9EBC-AC2E7D7294CD}" presName="linNode" presStyleCnt="0"/>
      <dgm:spPr/>
    </dgm:pt>
    <dgm:pt modelId="{3CD8F7BC-957C-4D4C-9583-15268D73286F}" type="pres">
      <dgm:prSet presAssocID="{793C5ABD-80B9-4D64-9EBC-AC2E7D7294CD}" presName="parentText" presStyleLbl="node1" presStyleIdx="0" presStyleCnt="3" custScaleX="179574">
        <dgm:presLayoutVars>
          <dgm:chMax val="1"/>
          <dgm:bulletEnabled val="1"/>
        </dgm:presLayoutVars>
      </dgm:prSet>
      <dgm:spPr/>
    </dgm:pt>
    <dgm:pt modelId="{BB0DA586-9F27-4374-BCEE-4AA13DE5714E}" type="pres">
      <dgm:prSet presAssocID="{B052D976-3BDE-4D74-B038-21E93414B4AD}" presName="sp" presStyleCnt="0"/>
      <dgm:spPr/>
    </dgm:pt>
    <dgm:pt modelId="{D4BC50E2-9ED0-48C6-9270-09BDB2E48817}" type="pres">
      <dgm:prSet presAssocID="{D71B542D-6901-4C86-B599-9673EB4619C7}" presName="linNode" presStyleCnt="0"/>
      <dgm:spPr/>
    </dgm:pt>
    <dgm:pt modelId="{A6F1DA9B-548A-4043-843D-E722C8ABE0B0}" type="pres">
      <dgm:prSet presAssocID="{D71B542D-6901-4C86-B599-9673EB4619C7}" presName="parentText" presStyleLbl="node1" presStyleIdx="1" presStyleCnt="3" custScaleX="181071">
        <dgm:presLayoutVars>
          <dgm:chMax val="1"/>
          <dgm:bulletEnabled val="1"/>
        </dgm:presLayoutVars>
      </dgm:prSet>
      <dgm:spPr/>
    </dgm:pt>
    <dgm:pt modelId="{A6CE5D07-ADFD-4EB9-A186-3ADDE9BD342E}" type="pres">
      <dgm:prSet presAssocID="{D6F22B13-764E-4740-A4B3-A5A6E2D1CFC0}" presName="sp" presStyleCnt="0"/>
      <dgm:spPr/>
    </dgm:pt>
    <dgm:pt modelId="{34F3CB22-74E2-4361-82EB-D9026C4F1767}" type="pres">
      <dgm:prSet presAssocID="{CCA8F353-A5B6-4ACF-B82B-83DFF36ECC07}" presName="linNode" presStyleCnt="0"/>
      <dgm:spPr/>
    </dgm:pt>
    <dgm:pt modelId="{5ED94D4B-80BE-40E2-A81D-959F194FA13E}" type="pres">
      <dgm:prSet presAssocID="{CCA8F353-A5B6-4ACF-B82B-83DFF36ECC07}" presName="parentText" presStyleLbl="node1" presStyleIdx="2" presStyleCnt="3" custScaleX="180550">
        <dgm:presLayoutVars>
          <dgm:chMax val="1"/>
          <dgm:bulletEnabled val="1"/>
        </dgm:presLayoutVars>
      </dgm:prSet>
      <dgm:spPr/>
    </dgm:pt>
  </dgm:ptLst>
  <dgm:cxnLst>
    <dgm:cxn modelId="{2DDE5F12-1C56-4D11-B179-DF92D6324ADF}" type="presOf" srcId="{CCA8F353-A5B6-4ACF-B82B-83DFF36ECC07}" destId="{5ED94D4B-80BE-40E2-A81D-959F194FA13E}" srcOrd="0" destOrd="0" presId="urn:microsoft.com/office/officeart/2005/8/layout/vList5"/>
    <dgm:cxn modelId="{4BBBB72E-8278-4001-8486-12AF7BF3E932}" type="presOf" srcId="{793C5ABD-80B9-4D64-9EBC-AC2E7D7294CD}" destId="{3CD8F7BC-957C-4D4C-9583-15268D73286F}" srcOrd="0" destOrd="0" presId="urn:microsoft.com/office/officeart/2005/8/layout/vList5"/>
    <dgm:cxn modelId="{55340E5E-8555-4720-95BE-B04490FC5E74}" type="presOf" srcId="{D71B542D-6901-4C86-B599-9673EB4619C7}" destId="{A6F1DA9B-548A-4043-843D-E722C8ABE0B0}" srcOrd="0" destOrd="0" presId="urn:microsoft.com/office/officeart/2005/8/layout/vList5"/>
    <dgm:cxn modelId="{F8C6744B-4EC4-4F19-9E62-9CD3F2B1F1D5}" srcId="{D5C076E4-B340-4E54-861F-259C1F274B3A}" destId="{793C5ABD-80B9-4D64-9EBC-AC2E7D7294CD}" srcOrd="0" destOrd="0" parTransId="{FCF1735F-3BCE-4E52-91E2-61BC6EC66927}" sibTransId="{B052D976-3BDE-4D74-B038-21E93414B4AD}"/>
    <dgm:cxn modelId="{FE2C037F-7F99-4DDA-8130-D3CD3AAD13D1}" srcId="{D5C076E4-B340-4E54-861F-259C1F274B3A}" destId="{CCA8F353-A5B6-4ACF-B82B-83DFF36ECC07}" srcOrd="2" destOrd="0" parTransId="{E4A6F59D-FAFA-4720-872F-EB6E1430A179}" sibTransId="{7D6F40C0-2CA6-4825-8BF3-189BF9B5BF9C}"/>
    <dgm:cxn modelId="{CE0809A8-A535-4BE2-B534-987D5DC21103}" type="presOf" srcId="{D5C076E4-B340-4E54-861F-259C1F274B3A}" destId="{9AD4149E-1A9B-4037-A460-982EC00F08D4}" srcOrd="0" destOrd="0" presId="urn:microsoft.com/office/officeart/2005/8/layout/vList5"/>
    <dgm:cxn modelId="{8C2309F6-5B48-482A-BE1A-330EF3F37DE0}" srcId="{D5C076E4-B340-4E54-861F-259C1F274B3A}" destId="{D71B542D-6901-4C86-B599-9673EB4619C7}" srcOrd="1" destOrd="0" parTransId="{123E9678-7424-458C-B441-47B76B58A0A2}" sibTransId="{D6F22B13-764E-4740-A4B3-A5A6E2D1CFC0}"/>
    <dgm:cxn modelId="{AD05D7A8-02C9-42FB-AD33-A94730A5FB06}" type="presParOf" srcId="{9AD4149E-1A9B-4037-A460-982EC00F08D4}" destId="{7F4AFE39-A480-4A63-A361-543E0542D117}" srcOrd="0" destOrd="0" presId="urn:microsoft.com/office/officeart/2005/8/layout/vList5"/>
    <dgm:cxn modelId="{FAA4D59A-51C7-46D8-8022-D5FF0E8DA9EB}" type="presParOf" srcId="{7F4AFE39-A480-4A63-A361-543E0542D117}" destId="{3CD8F7BC-957C-4D4C-9583-15268D73286F}" srcOrd="0" destOrd="0" presId="urn:microsoft.com/office/officeart/2005/8/layout/vList5"/>
    <dgm:cxn modelId="{A761AD83-8186-49B2-A351-E80BC9B9A744}" type="presParOf" srcId="{9AD4149E-1A9B-4037-A460-982EC00F08D4}" destId="{BB0DA586-9F27-4374-BCEE-4AA13DE5714E}" srcOrd="1" destOrd="0" presId="urn:microsoft.com/office/officeart/2005/8/layout/vList5"/>
    <dgm:cxn modelId="{F77C817F-08F8-4D7F-BA71-E4DC06464B9C}" type="presParOf" srcId="{9AD4149E-1A9B-4037-A460-982EC00F08D4}" destId="{D4BC50E2-9ED0-48C6-9270-09BDB2E48817}" srcOrd="2" destOrd="0" presId="urn:microsoft.com/office/officeart/2005/8/layout/vList5"/>
    <dgm:cxn modelId="{8B9DF4B8-88B9-4379-B7A0-1D5DD26AED1F}" type="presParOf" srcId="{D4BC50E2-9ED0-48C6-9270-09BDB2E48817}" destId="{A6F1DA9B-548A-4043-843D-E722C8ABE0B0}" srcOrd="0" destOrd="0" presId="urn:microsoft.com/office/officeart/2005/8/layout/vList5"/>
    <dgm:cxn modelId="{84448BCB-52A4-4B9B-8BEA-41764193937F}" type="presParOf" srcId="{9AD4149E-1A9B-4037-A460-982EC00F08D4}" destId="{A6CE5D07-ADFD-4EB9-A186-3ADDE9BD342E}" srcOrd="3" destOrd="0" presId="urn:microsoft.com/office/officeart/2005/8/layout/vList5"/>
    <dgm:cxn modelId="{B06C054C-F954-48FE-9CDE-83A56B30BCF5}" type="presParOf" srcId="{9AD4149E-1A9B-4037-A460-982EC00F08D4}" destId="{34F3CB22-74E2-4361-82EB-D9026C4F1767}" srcOrd="4" destOrd="0" presId="urn:microsoft.com/office/officeart/2005/8/layout/vList5"/>
    <dgm:cxn modelId="{1CA742BD-81E2-4514-ACC1-CF3568C51B72}" type="presParOf" srcId="{34F3CB22-74E2-4361-82EB-D9026C4F1767}" destId="{5ED94D4B-80BE-40E2-A81D-959F194FA13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0E639-C766-4765-9235-C3886A3E12E2}" type="doc">
      <dgm:prSet loTypeId="urn:microsoft.com/office/officeart/2005/8/layout/chevron1" loCatId="process" qsTypeId="urn:microsoft.com/office/officeart/2005/8/quickstyle/3d2#1" qsCatId="3D" csTypeId="urn:microsoft.com/office/officeart/2005/8/colors/accent1_4" csCatId="accent1" phldr="1"/>
      <dgm:spPr/>
    </dgm:pt>
    <dgm:pt modelId="{5FEE2611-16E2-4FDF-BE38-A48A46E36E58}">
      <dgm:prSet phldrT="[Texte]"/>
      <dgm:spPr>
        <a:solidFill>
          <a:schemeClr val="accent1">
            <a:lumMod val="75000"/>
          </a:schemeClr>
        </a:solidFill>
      </dgm:spPr>
      <dgm:t>
        <a:bodyPr/>
        <a:lstStyle/>
        <a:p>
          <a:r>
            <a:rPr lang="fr-FR" b="1" dirty="0"/>
            <a:t>Appel à candidature de l’ARS </a:t>
          </a:r>
        </a:p>
        <a:p>
          <a:r>
            <a:rPr lang="fr-FR" b="1" dirty="0"/>
            <a:t>le 11 juillet 2016 </a:t>
          </a:r>
          <a:endParaRPr lang="fr-FR" dirty="0"/>
        </a:p>
      </dgm:t>
    </dgm:pt>
    <dgm:pt modelId="{271AAC0E-0B2B-476F-891B-1C9824031ECF}" type="parTrans" cxnId="{0615B850-3BDB-44BD-B558-7AD2A5461335}">
      <dgm:prSet/>
      <dgm:spPr/>
      <dgm:t>
        <a:bodyPr/>
        <a:lstStyle/>
        <a:p>
          <a:endParaRPr lang="fr-FR"/>
        </a:p>
      </dgm:t>
    </dgm:pt>
    <dgm:pt modelId="{78E484C2-B97E-40C7-A814-32F8D95E01DA}" type="sibTrans" cxnId="{0615B850-3BDB-44BD-B558-7AD2A5461335}">
      <dgm:prSet/>
      <dgm:spPr/>
      <dgm:t>
        <a:bodyPr/>
        <a:lstStyle/>
        <a:p>
          <a:endParaRPr lang="fr-FR"/>
        </a:p>
      </dgm:t>
    </dgm:pt>
    <dgm:pt modelId="{504D8A2F-1289-4E10-B80A-F939D995C402}">
      <dgm:prSet phldrT="[Texte]"/>
      <dgm:spPr>
        <a:solidFill>
          <a:schemeClr val="accent1">
            <a:lumMod val="50000"/>
          </a:schemeClr>
        </a:solidFill>
      </dgm:spPr>
      <dgm:t>
        <a:bodyPr/>
        <a:lstStyle/>
        <a:p>
          <a:r>
            <a:rPr lang="fr-FR" b="1" dirty="0"/>
            <a:t>Réflexions partenariales et candidature du groupement ARAMIS</a:t>
          </a:r>
          <a:endParaRPr lang="fr-FR" dirty="0"/>
        </a:p>
      </dgm:t>
    </dgm:pt>
    <dgm:pt modelId="{57D1CA2E-FA2B-4091-A88F-4268F36D7DF9}" type="parTrans" cxnId="{CAE43CA3-CA42-440A-B742-9B45216655FB}">
      <dgm:prSet/>
      <dgm:spPr/>
      <dgm:t>
        <a:bodyPr/>
        <a:lstStyle/>
        <a:p>
          <a:endParaRPr lang="fr-FR"/>
        </a:p>
      </dgm:t>
    </dgm:pt>
    <dgm:pt modelId="{49DD598F-47A6-40F7-990F-C70C2A4EE5CF}" type="sibTrans" cxnId="{CAE43CA3-CA42-440A-B742-9B45216655FB}">
      <dgm:prSet/>
      <dgm:spPr/>
      <dgm:t>
        <a:bodyPr/>
        <a:lstStyle/>
        <a:p>
          <a:endParaRPr lang="fr-FR"/>
        </a:p>
      </dgm:t>
    </dgm:pt>
    <dgm:pt modelId="{92B64422-C573-4E05-AABF-7C27E400D2E7}">
      <dgm:prSet phldrT="[Texte]"/>
      <dgm:spPr>
        <a:solidFill>
          <a:schemeClr val="accent1">
            <a:lumMod val="25000"/>
          </a:schemeClr>
        </a:solidFill>
      </dgm:spPr>
      <dgm:t>
        <a:bodyPr/>
        <a:lstStyle/>
        <a:p>
          <a:r>
            <a:rPr lang="fr-FR" b="1" dirty="0"/>
            <a:t>13/12/2016 : </a:t>
          </a:r>
        </a:p>
        <a:p>
          <a:r>
            <a:rPr lang="fr-FR" b="1" dirty="0"/>
            <a:t>ARAMIS retenu pour le projet et ILDYS désigné comme opérateur</a:t>
          </a:r>
          <a:endParaRPr lang="fr-FR" dirty="0"/>
        </a:p>
      </dgm:t>
    </dgm:pt>
    <dgm:pt modelId="{B12898E9-4235-4B32-859C-92D4981FB425}" type="parTrans" cxnId="{E894025D-F626-4922-8B4C-EA7EA56F24A0}">
      <dgm:prSet/>
      <dgm:spPr/>
      <dgm:t>
        <a:bodyPr/>
        <a:lstStyle/>
        <a:p>
          <a:endParaRPr lang="fr-FR"/>
        </a:p>
      </dgm:t>
    </dgm:pt>
    <dgm:pt modelId="{A184F873-E11D-4846-965C-89ADA456A664}" type="sibTrans" cxnId="{E894025D-F626-4922-8B4C-EA7EA56F24A0}">
      <dgm:prSet/>
      <dgm:spPr/>
      <dgm:t>
        <a:bodyPr/>
        <a:lstStyle/>
        <a:p>
          <a:endParaRPr lang="fr-FR"/>
        </a:p>
      </dgm:t>
    </dgm:pt>
    <dgm:pt modelId="{F51DAA78-1439-4759-ADB8-3C3C07025B31}" type="pres">
      <dgm:prSet presAssocID="{09D0E639-C766-4765-9235-C3886A3E12E2}" presName="Name0" presStyleCnt="0">
        <dgm:presLayoutVars>
          <dgm:dir/>
          <dgm:animLvl val="lvl"/>
          <dgm:resizeHandles val="exact"/>
        </dgm:presLayoutVars>
      </dgm:prSet>
      <dgm:spPr/>
    </dgm:pt>
    <dgm:pt modelId="{E21C44B9-A6A8-4041-8DBB-834E1F3545A2}" type="pres">
      <dgm:prSet presAssocID="{5FEE2611-16E2-4FDF-BE38-A48A46E36E58}" presName="parTxOnly" presStyleLbl="node1" presStyleIdx="0" presStyleCnt="3">
        <dgm:presLayoutVars>
          <dgm:chMax val="0"/>
          <dgm:chPref val="0"/>
          <dgm:bulletEnabled val="1"/>
        </dgm:presLayoutVars>
      </dgm:prSet>
      <dgm:spPr/>
    </dgm:pt>
    <dgm:pt modelId="{80F83030-5958-431D-996C-24CA21486A55}" type="pres">
      <dgm:prSet presAssocID="{78E484C2-B97E-40C7-A814-32F8D95E01DA}" presName="parTxOnlySpace" presStyleCnt="0"/>
      <dgm:spPr/>
    </dgm:pt>
    <dgm:pt modelId="{025D14A8-FAFC-40BD-854B-65E557C5ABFE}" type="pres">
      <dgm:prSet presAssocID="{504D8A2F-1289-4E10-B80A-F939D995C402}" presName="parTxOnly" presStyleLbl="node1" presStyleIdx="1" presStyleCnt="3">
        <dgm:presLayoutVars>
          <dgm:chMax val="0"/>
          <dgm:chPref val="0"/>
          <dgm:bulletEnabled val="1"/>
        </dgm:presLayoutVars>
      </dgm:prSet>
      <dgm:spPr/>
    </dgm:pt>
    <dgm:pt modelId="{6C53905B-A825-4007-BF77-670D4ADF18CA}" type="pres">
      <dgm:prSet presAssocID="{49DD598F-47A6-40F7-990F-C70C2A4EE5CF}" presName="parTxOnlySpace" presStyleCnt="0"/>
      <dgm:spPr/>
    </dgm:pt>
    <dgm:pt modelId="{CD77783D-DB16-4319-9169-6570D1E411C6}" type="pres">
      <dgm:prSet presAssocID="{92B64422-C573-4E05-AABF-7C27E400D2E7}" presName="parTxOnly" presStyleLbl="node1" presStyleIdx="2" presStyleCnt="3">
        <dgm:presLayoutVars>
          <dgm:chMax val="0"/>
          <dgm:chPref val="0"/>
          <dgm:bulletEnabled val="1"/>
        </dgm:presLayoutVars>
      </dgm:prSet>
      <dgm:spPr/>
    </dgm:pt>
  </dgm:ptLst>
  <dgm:cxnLst>
    <dgm:cxn modelId="{CFBCB240-6C82-436A-9CD7-7E77A62690D1}" type="presOf" srcId="{504D8A2F-1289-4E10-B80A-F939D995C402}" destId="{025D14A8-FAFC-40BD-854B-65E557C5ABFE}" srcOrd="0" destOrd="0" presId="urn:microsoft.com/office/officeart/2005/8/layout/chevron1"/>
    <dgm:cxn modelId="{E894025D-F626-4922-8B4C-EA7EA56F24A0}" srcId="{09D0E639-C766-4765-9235-C3886A3E12E2}" destId="{92B64422-C573-4E05-AABF-7C27E400D2E7}" srcOrd="2" destOrd="0" parTransId="{B12898E9-4235-4B32-859C-92D4981FB425}" sibTransId="{A184F873-E11D-4846-965C-89ADA456A664}"/>
    <dgm:cxn modelId="{0615B850-3BDB-44BD-B558-7AD2A5461335}" srcId="{09D0E639-C766-4765-9235-C3886A3E12E2}" destId="{5FEE2611-16E2-4FDF-BE38-A48A46E36E58}" srcOrd="0" destOrd="0" parTransId="{271AAC0E-0B2B-476F-891B-1C9824031ECF}" sibTransId="{78E484C2-B97E-40C7-A814-32F8D95E01DA}"/>
    <dgm:cxn modelId="{0B1BEA56-F3FF-46D9-BBC2-808B626B965B}" type="presOf" srcId="{5FEE2611-16E2-4FDF-BE38-A48A46E36E58}" destId="{E21C44B9-A6A8-4041-8DBB-834E1F3545A2}" srcOrd="0" destOrd="0" presId="urn:microsoft.com/office/officeart/2005/8/layout/chevron1"/>
    <dgm:cxn modelId="{3F62C987-3C19-4804-9C54-ADB26D5B5F78}" type="presOf" srcId="{09D0E639-C766-4765-9235-C3886A3E12E2}" destId="{F51DAA78-1439-4759-ADB8-3C3C07025B31}" srcOrd="0" destOrd="0" presId="urn:microsoft.com/office/officeart/2005/8/layout/chevron1"/>
    <dgm:cxn modelId="{CAE43CA3-CA42-440A-B742-9B45216655FB}" srcId="{09D0E639-C766-4765-9235-C3886A3E12E2}" destId="{504D8A2F-1289-4E10-B80A-F939D995C402}" srcOrd="1" destOrd="0" parTransId="{57D1CA2E-FA2B-4091-A88F-4268F36D7DF9}" sibTransId="{49DD598F-47A6-40F7-990F-C70C2A4EE5CF}"/>
    <dgm:cxn modelId="{223E74B9-FF45-43FF-8B1B-F3B6CEAE51C5}" type="presOf" srcId="{92B64422-C573-4E05-AABF-7C27E400D2E7}" destId="{CD77783D-DB16-4319-9169-6570D1E411C6}" srcOrd="0" destOrd="0" presId="urn:microsoft.com/office/officeart/2005/8/layout/chevron1"/>
    <dgm:cxn modelId="{1005588C-BA02-4A11-9F5E-E45535A00FE6}" type="presParOf" srcId="{F51DAA78-1439-4759-ADB8-3C3C07025B31}" destId="{E21C44B9-A6A8-4041-8DBB-834E1F3545A2}" srcOrd="0" destOrd="0" presId="urn:microsoft.com/office/officeart/2005/8/layout/chevron1"/>
    <dgm:cxn modelId="{268C5FA5-DBC3-4AFB-884A-4F2BE3150F7E}" type="presParOf" srcId="{F51DAA78-1439-4759-ADB8-3C3C07025B31}" destId="{80F83030-5958-431D-996C-24CA21486A55}" srcOrd="1" destOrd="0" presId="urn:microsoft.com/office/officeart/2005/8/layout/chevron1"/>
    <dgm:cxn modelId="{42760158-0F58-4910-A356-7A455DADE98D}" type="presParOf" srcId="{F51DAA78-1439-4759-ADB8-3C3C07025B31}" destId="{025D14A8-FAFC-40BD-854B-65E557C5ABFE}" srcOrd="2" destOrd="0" presId="urn:microsoft.com/office/officeart/2005/8/layout/chevron1"/>
    <dgm:cxn modelId="{A26F1D76-ABD2-4303-AEAB-20ACA8195A2A}" type="presParOf" srcId="{F51DAA78-1439-4759-ADB8-3C3C07025B31}" destId="{6C53905B-A825-4007-BF77-670D4ADF18CA}" srcOrd="3" destOrd="0" presId="urn:microsoft.com/office/officeart/2005/8/layout/chevron1"/>
    <dgm:cxn modelId="{338A8ED4-F63E-4423-BD3C-E2E4CDCC3D59}" type="presParOf" srcId="{F51DAA78-1439-4759-ADB8-3C3C07025B31}" destId="{CD77783D-DB16-4319-9169-6570D1E411C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E5AF9B-DC64-4DB9-B8EA-86C7E9D2F907}"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r-FR"/>
        </a:p>
      </dgm:t>
    </dgm:pt>
    <dgm:pt modelId="{2D7291D1-CE2C-4CE5-AFAE-CE898A4B7214}">
      <dgm:prSet phldrT="[Texte]"/>
      <dgm:spPr>
        <a:solidFill>
          <a:srgbClr val="009999">
            <a:alpha val="50000"/>
          </a:srgbClr>
        </a:solidFill>
      </dgm:spPr>
      <dgm:t>
        <a:bodyPr/>
        <a:lstStyle/>
        <a:p>
          <a:r>
            <a:rPr lang="fr-FR" dirty="0"/>
            <a:t>Enfants Adultes vivant avec un handicap</a:t>
          </a:r>
        </a:p>
      </dgm:t>
    </dgm:pt>
    <dgm:pt modelId="{C6C47467-90E8-4E38-A617-53C12262DBA1}" type="parTrans" cxnId="{C7DA87F4-3A3A-4B7C-89BA-1444520BF36A}">
      <dgm:prSet/>
      <dgm:spPr/>
      <dgm:t>
        <a:bodyPr/>
        <a:lstStyle/>
        <a:p>
          <a:endParaRPr lang="fr-FR"/>
        </a:p>
      </dgm:t>
    </dgm:pt>
    <dgm:pt modelId="{2849C7D5-1AA4-48B5-BBBE-07863415945E}" type="sibTrans" cxnId="{C7DA87F4-3A3A-4B7C-89BA-1444520BF36A}">
      <dgm:prSet/>
      <dgm:spPr/>
      <dgm:t>
        <a:bodyPr/>
        <a:lstStyle/>
        <a:p>
          <a:endParaRPr lang="fr-FR"/>
        </a:p>
      </dgm:t>
    </dgm:pt>
    <dgm:pt modelId="{1DA992D0-AD9E-44F6-87B7-093F8FCF3689}">
      <dgm:prSet phldrT="[Texte]"/>
      <dgm:spPr>
        <a:solidFill>
          <a:srgbClr val="92D050">
            <a:alpha val="50000"/>
          </a:srgbClr>
        </a:solidFill>
      </dgm:spPr>
      <dgm:t>
        <a:bodyPr/>
        <a:lstStyle/>
        <a:p>
          <a:r>
            <a:rPr lang="fr-FR" dirty="0"/>
            <a:t>Vivant à domicile</a:t>
          </a:r>
        </a:p>
      </dgm:t>
    </dgm:pt>
    <dgm:pt modelId="{FC959FFA-089B-4D26-BDFF-F9584A8569A3}" type="parTrans" cxnId="{2F5D5A59-4CE6-4EA5-AFD7-E6BB8F801AF5}">
      <dgm:prSet/>
      <dgm:spPr/>
      <dgm:t>
        <a:bodyPr/>
        <a:lstStyle/>
        <a:p>
          <a:endParaRPr lang="fr-FR"/>
        </a:p>
      </dgm:t>
    </dgm:pt>
    <dgm:pt modelId="{CAD61C40-A94B-44D2-8EE6-9C93381BEED5}" type="sibTrans" cxnId="{2F5D5A59-4CE6-4EA5-AFD7-E6BB8F801AF5}">
      <dgm:prSet/>
      <dgm:spPr/>
      <dgm:t>
        <a:bodyPr/>
        <a:lstStyle/>
        <a:p>
          <a:endParaRPr lang="fr-FR"/>
        </a:p>
      </dgm:t>
    </dgm:pt>
    <dgm:pt modelId="{01F2623C-2294-440E-80F3-981438F88389}">
      <dgm:prSet phldrT="[Texte]"/>
      <dgm:spPr>
        <a:solidFill>
          <a:schemeClr val="bg1">
            <a:lumMod val="50000"/>
            <a:alpha val="50000"/>
          </a:schemeClr>
        </a:solidFill>
      </dgm:spPr>
      <dgm:t>
        <a:bodyPr/>
        <a:lstStyle/>
        <a:p>
          <a:r>
            <a:rPr lang="fr-FR" dirty="0"/>
            <a:t>Vivant un risque de rupture de parcours</a:t>
          </a:r>
        </a:p>
      </dgm:t>
    </dgm:pt>
    <dgm:pt modelId="{60F47DF7-945E-474B-B781-D5321A755A0F}" type="parTrans" cxnId="{108569AF-8F19-4D91-9EED-C3BF55935F5A}">
      <dgm:prSet/>
      <dgm:spPr/>
      <dgm:t>
        <a:bodyPr/>
        <a:lstStyle/>
        <a:p>
          <a:endParaRPr lang="fr-FR"/>
        </a:p>
      </dgm:t>
    </dgm:pt>
    <dgm:pt modelId="{57D283ED-9AD2-46C0-916B-48018C370B0E}" type="sibTrans" cxnId="{108569AF-8F19-4D91-9EED-C3BF55935F5A}">
      <dgm:prSet/>
      <dgm:spPr/>
      <dgm:t>
        <a:bodyPr/>
        <a:lstStyle/>
        <a:p>
          <a:endParaRPr lang="fr-FR"/>
        </a:p>
      </dgm:t>
    </dgm:pt>
    <dgm:pt modelId="{3AB9902E-90AB-4742-A898-6C1E2CAEE5B4}">
      <dgm:prSet phldrT="[Texte]"/>
      <dgm:spPr>
        <a:solidFill>
          <a:schemeClr val="bg1">
            <a:lumMod val="50000"/>
            <a:alpha val="50000"/>
          </a:schemeClr>
        </a:solidFill>
      </dgm:spPr>
      <dgm:t>
        <a:bodyPr/>
        <a:lstStyle/>
        <a:p>
          <a:r>
            <a:rPr lang="fr-FR" dirty="0"/>
            <a:t>Vivant une période de transition</a:t>
          </a:r>
        </a:p>
      </dgm:t>
    </dgm:pt>
    <dgm:pt modelId="{44C42FB6-F1C7-4FFF-9279-21A8435AC6D2}" type="parTrans" cxnId="{B5797BA9-257D-46A9-8E06-C6CD5AE832AC}">
      <dgm:prSet/>
      <dgm:spPr/>
      <dgm:t>
        <a:bodyPr/>
        <a:lstStyle/>
        <a:p>
          <a:endParaRPr lang="fr-FR"/>
        </a:p>
      </dgm:t>
    </dgm:pt>
    <dgm:pt modelId="{C69FED7F-C8A9-4A0E-8A28-D71B0A3FD54A}" type="sibTrans" cxnId="{B5797BA9-257D-46A9-8E06-C6CD5AE832AC}">
      <dgm:prSet/>
      <dgm:spPr/>
      <dgm:t>
        <a:bodyPr/>
        <a:lstStyle/>
        <a:p>
          <a:endParaRPr lang="fr-FR"/>
        </a:p>
      </dgm:t>
    </dgm:pt>
    <dgm:pt modelId="{D5A8D43F-5142-4EB7-8FB6-5B88DDCC3DCE}">
      <dgm:prSet phldrT="[Texte]"/>
      <dgm:spPr>
        <a:solidFill>
          <a:srgbClr val="92D050">
            <a:alpha val="50000"/>
          </a:srgbClr>
        </a:solidFill>
      </dgm:spPr>
      <dgm:t>
        <a:bodyPr/>
        <a:lstStyle/>
        <a:p>
          <a:r>
            <a:rPr lang="fr-FR" dirty="0"/>
            <a:t>Vivant en structure</a:t>
          </a:r>
        </a:p>
      </dgm:t>
    </dgm:pt>
    <dgm:pt modelId="{F72F5817-F041-425F-90DF-1B0BAC7A8D27}" type="parTrans" cxnId="{DA54138F-CAFC-46A6-B42C-AC36E1CC1373}">
      <dgm:prSet/>
      <dgm:spPr/>
      <dgm:t>
        <a:bodyPr/>
        <a:lstStyle/>
        <a:p>
          <a:endParaRPr lang="fr-FR"/>
        </a:p>
      </dgm:t>
    </dgm:pt>
    <dgm:pt modelId="{C9D21015-A1ED-4013-AD68-C8921C10414F}" type="sibTrans" cxnId="{DA54138F-CAFC-46A6-B42C-AC36E1CC1373}">
      <dgm:prSet/>
      <dgm:spPr/>
      <dgm:t>
        <a:bodyPr/>
        <a:lstStyle/>
        <a:p>
          <a:endParaRPr lang="fr-FR"/>
        </a:p>
      </dgm:t>
    </dgm:pt>
    <dgm:pt modelId="{30AB6D8A-FA59-44F8-8359-C0041B16F9AC}">
      <dgm:prSet/>
      <dgm:spPr>
        <a:solidFill>
          <a:schemeClr val="bg1">
            <a:lumMod val="50000"/>
            <a:alpha val="50000"/>
          </a:schemeClr>
        </a:solidFill>
      </dgm:spPr>
      <dgm:t>
        <a:bodyPr/>
        <a:lstStyle/>
        <a:p>
          <a:r>
            <a:rPr lang="fr-FR" dirty="0"/>
            <a:t>Vivant une rupture de parcours</a:t>
          </a:r>
        </a:p>
      </dgm:t>
    </dgm:pt>
    <dgm:pt modelId="{9C7431DE-D408-45F0-8B98-C7BB9FC2346F}" type="parTrans" cxnId="{3AAB6922-AC3F-418C-90A7-5F488968EA51}">
      <dgm:prSet/>
      <dgm:spPr/>
      <dgm:t>
        <a:bodyPr/>
        <a:lstStyle/>
        <a:p>
          <a:endParaRPr lang="fr-FR"/>
        </a:p>
      </dgm:t>
    </dgm:pt>
    <dgm:pt modelId="{40257B1C-206A-42E5-9AC5-4E15A875F2C9}" type="sibTrans" cxnId="{3AAB6922-AC3F-418C-90A7-5F488968EA51}">
      <dgm:prSet/>
      <dgm:spPr/>
      <dgm:t>
        <a:bodyPr/>
        <a:lstStyle/>
        <a:p>
          <a:endParaRPr lang="fr-FR"/>
        </a:p>
      </dgm:t>
    </dgm:pt>
    <dgm:pt modelId="{9216B5D5-A4D7-4B1A-B100-9C7FC3512D38}">
      <dgm:prSet/>
      <dgm:spPr>
        <a:solidFill>
          <a:schemeClr val="bg1">
            <a:lumMod val="50000"/>
            <a:alpha val="50000"/>
          </a:schemeClr>
        </a:solidFill>
      </dgm:spPr>
      <dgm:t>
        <a:bodyPr/>
        <a:lstStyle/>
        <a:p>
          <a:r>
            <a:rPr lang="fr-FR" dirty="0"/>
            <a:t>Vivant une situation critique</a:t>
          </a:r>
        </a:p>
      </dgm:t>
    </dgm:pt>
    <dgm:pt modelId="{106B4AE8-AF2C-4FD8-8F0A-8179CB574916}" type="parTrans" cxnId="{DAAFF717-6756-4A4D-8566-6C5A164566AD}">
      <dgm:prSet/>
      <dgm:spPr/>
      <dgm:t>
        <a:bodyPr/>
        <a:lstStyle/>
        <a:p>
          <a:endParaRPr lang="fr-FR"/>
        </a:p>
      </dgm:t>
    </dgm:pt>
    <dgm:pt modelId="{B3EC7844-7F48-4839-A910-A7C70EA6CDDE}" type="sibTrans" cxnId="{DAAFF717-6756-4A4D-8566-6C5A164566AD}">
      <dgm:prSet/>
      <dgm:spPr/>
      <dgm:t>
        <a:bodyPr/>
        <a:lstStyle/>
        <a:p>
          <a:endParaRPr lang="fr-FR"/>
        </a:p>
      </dgm:t>
    </dgm:pt>
    <dgm:pt modelId="{CC262417-B21B-41D2-9A15-73200DC4C5CA}">
      <dgm:prSet/>
      <dgm:spPr>
        <a:solidFill>
          <a:srgbClr val="92D050">
            <a:alpha val="50000"/>
          </a:srgbClr>
        </a:solidFill>
      </dgm:spPr>
      <dgm:t>
        <a:bodyPr/>
        <a:lstStyle/>
        <a:p>
          <a:r>
            <a:rPr lang="fr-FR" dirty="0"/>
            <a:t>Vivant en famille d’accueil</a:t>
          </a:r>
        </a:p>
      </dgm:t>
    </dgm:pt>
    <dgm:pt modelId="{B8C733B3-CAD6-414B-AF77-4E1A50BA0B1E}" type="parTrans" cxnId="{49CCDA94-B1A7-4CDF-96D7-BD6C81A4C325}">
      <dgm:prSet/>
      <dgm:spPr/>
      <dgm:t>
        <a:bodyPr/>
        <a:lstStyle/>
        <a:p>
          <a:endParaRPr lang="fr-FR"/>
        </a:p>
      </dgm:t>
    </dgm:pt>
    <dgm:pt modelId="{1C2AAD7C-87E6-44BB-8E17-F79EBA1340EF}" type="sibTrans" cxnId="{49CCDA94-B1A7-4CDF-96D7-BD6C81A4C325}">
      <dgm:prSet/>
      <dgm:spPr/>
      <dgm:t>
        <a:bodyPr/>
        <a:lstStyle/>
        <a:p>
          <a:endParaRPr lang="fr-FR"/>
        </a:p>
      </dgm:t>
    </dgm:pt>
    <dgm:pt modelId="{FDE5235E-2DEE-4B70-8E71-EF25AB04A8FB}">
      <dgm:prSet/>
      <dgm:spPr>
        <a:solidFill>
          <a:srgbClr val="92D050">
            <a:alpha val="50000"/>
          </a:srgbClr>
        </a:solidFill>
      </dgm:spPr>
      <dgm:t>
        <a:bodyPr/>
        <a:lstStyle/>
        <a:p>
          <a:r>
            <a:rPr lang="fr-FR" dirty="0"/>
            <a:t>Vivant au domicile d’un tiers</a:t>
          </a:r>
        </a:p>
      </dgm:t>
    </dgm:pt>
    <dgm:pt modelId="{722238D3-A245-423A-A97A-2F5447FC3944}" type="parTrans" cxnId="{D4309D6E-235C-4CC4-84C3-03205D985A2D}">
      <dgm:prSet/>
      <dgm:spPr/>
      <dgm:t>
        <a:bodyPr/>
        <a:lstStyle/>
        <a:p>
          <a:endParaRPr lang="fr-FR"/>
        </a:p>
      </dgm:t>
    </dgm:pt>
    <dgm:pt modelId="{B1EDEF9B-D09E-414C-9E4E-740C1B78C82D}" type="sibTrans" cxnId="{D4309D6E-235C-4CC4-84C3-03205D985A2D}">
      <dgm:prSet/>
      <dgm:spPr/>
      <dgm:t>
        <a:bodyPr/>
        <a:lstStyle/>
        <a:p>
          <a:endParaRPr lang="fr-FR"/>
        </a:p>
      </dgm:t>
    </dgm:pt>
    <dgm:pt modelId="{562358EF-F2D5-418D-BF8B-19E10F11E803}" type="pres">
      <dgm:prSet presAssocID="{12E5AF9B-DC64-4DB9-B8EA-86C7E9D2F907}" presName="composite" presStyleCnt="0">
        <dgm:presLayoutVars>
          <dgm:chMax val="1"/>
          <dgm:dir/>
          <dgm:resizeHandles val="exact"/>
        </dgm:presLayoutVars>
      </dgm:prSet>
      <dgm:spPr/>
    </dgm:pt>
    <dgm:pt modelId="{5DC44C19-6F9B-43AC-8D43-74EC9A373A6E}" type="pres">
      <dgm:prSet presAssocID="{12E5AF9B-DC64-4DB9-B8EA-86C7E9D2F907}" presName="radial" presStyleCnt="0">
        <dgm:presLayoutVars>
          <dgm:animLvl val="ctr"/>
        </dgm:presLayoutVars>
      </dgm:prSet>
      <dgm:spPr/>
    </dgm:pt>
    <dgm:pt modelId="{0133481B-F7A6-408D-8C08-A24262B4991C}" type="pres">
      <dgm:prSet presAssocID="{2D7291D1-CE2C-4CE5-AFAE-CE898A4B7214}" presName="centerShape" presStyleLbl="vennNode1" presStyleIdx="0" presStyleCnt="9" custScaleX="117163" custLinFactNeighborX="0" custLinFactNeighborY="79"/>
      <dgm:spPr/>
    </dgm:pt>
    <dgm:pt modelId="{0CABAE0F-0123-44BC-A832-FF97F67A365B}" type="pres">
      <dgm:prSet presAssocID="{1DA992D0-AD9E-44F6-87B7-093F8FCF3689}" presName="node" presStyleLbl="vennNode1" presStyleIdx="1" presStyleCnt="9" custRadScaleRad="105807" custRadScaleInc="-47896">
        <dgm:presLayoutVars>
          <dgm:bulletEnabled val="1"/>
        </dgm:presLayoutVars>
      </dgm:prSet>
      <dgm:spPr/>
    </dgm:pt>
    <dgm:pt modelId="{BD24713D-D1D6-4948-A120-3CC45016F5A0}" type="pres">
      <dgm:prSet presAssocID="{FDE5235E-2DEE-4B70-8E71-EF25AB04A8FB}" presName="node" presStyleLbl="vennNode1" presStyleIdx="2" presStyleCnt="9" custRadScaleRad="104789" custRadScaleInc="-48680">
        <dgm:presLayoutVars>
          <dgm:bulletEnabled val="1"/>
        </dgm:presLayoutVars>
      </dgm:prSet>
      <dgm:spPr/>
    </dgm:pt>
    <dgm:pt modelId="{F05CE830-FC8D-4692-9707-5B79A092FA21}" type="pres">
      <dgm:prSet presAssocID="{CC262417-B21B-41D2-9A15-73200DC4C5CA}" presName="node" presStyleLbl="vennNode1" presStyleIdx="3" presStyleCnt="9" custRadScaleRad="103980" custRadScaleInc="-38495">
        <dgm:presLayoutVars>
          <dgm:bulletEnabled val="1"/>
        </dgm:presLayoutVars>
      </dgm:prSet>
      <dgm:spPr/>
    </dgm:pt>
    <dgm:pt modelId="{CD1F9922-542F-4D12-882A-DB9625678E0D}" type="pres">
      <dgm:prSet presAssocID="{9216B5D5-A4D7-4B1A-B100-9C7FC3512D38}" presName="node" presStyleLbl="vennNode1" presStyleIdx="4" presStyleCnt="9" custRadScaleRad="112056" custRadScaleInc="-46917">
        <dgm:presLayoutVars>
          <dgm:bulletEnabled val="1"/>
        </dgm:presLayoutVars>
      </dgm:prSet>
      <dgm:spPr/>
    </dgm:pt>
    <dgm:pt modelId="{ABBB1421-EDC6-42EC-96E4-C8A97650D819}" type="pres">
      <dgm:prSet presAssocID="{30AB6D8A-FA59-44F8-8359-C0041B16F9AC}" presName="node" presStyleLbl="vennNode1" presStyleIdx="5" presStyleCnt="9" custRadScaleRad="101163" custRadScaleInc="-52665">
        <dgm:presLayoutVars>
          <dgm:bulletEnabled val="1"/>
        </dgm:presLayoutVars>
      </dgm:prSet>
      <dgm:spPr/>
    </dgm:pt>
    <dgm:pt modelId="{FE8B4F73-991E-4E07-BC71-2FCB9E9002D3}" type="pres">
      <dgm:prSet presAssocID="{01F2623C-2294-440E-80F3-981438F88389}" presName="node" presStyleLbl="vennNode1" presStyleIdx="6" presStyleCnt="9" custRadScaleRad="100050" custRadScaleInc="-49197">
        <dgm:presLayoutVars>
          <dgm:bulletEnabled val="1"/>
        </dgm:presLayoutVars>
      </dgm:prSet>
      <dgm:spPr/>
    </dgm:pt>
    <dgm:pt modelId="{EC46E4B2-21DF-4350-8091-3F6F53733674}" type="pres">
      <dgm:prSet presAssocID="{3AB9902E-90AB-4742-A898-6C1E2CAEE5B4}" presName="node" presStyleLbl="vennNode1" presStyleIdx="7" presStyleCnt="9" custRadScaleRad="109943" custRadScaleInc="-49032">
        <dgm:presLayoutVars>
          <dgm:bulletEnabled val="1"/>
        </dgm:presLayoutVars>
      </dgm:prSet>
      <dgm:spPr/>
    </dgm:pt>
    <dgm:pt modelId="{5B8C3E84-0A70-4DB5-9C08-3D3D3430A171}" type="pres">
      <dgm:prSet presAssocID="{D5A8D43F-5142-4EB7-8FB6-5B88DDCC3DCE}" presName="node" presStyleLbl="vennNode1" presStyleIdx="8" presStyleCnt="9" custRadScaleRad="109432" custRadScaleInc="-50015">
        <dgm:presLayoutVars>
          <dgm:bulletEnabled val="1"/>
        </dgm:presLayoutVars>
      </dgm:prSet>
      <dgm:spPr/>
    </dgm:pt>
  </dgm:ptLst>
  <dgm:cxnLst>
    <dgm:cxn modelId="{5C675302-800A-4FFB-B17B-E27DB1C48453}" type="presOf" srcId="{01F2623C-2294-440E-80F3-981438F88389}" destId="{FE8B4F73-991E-4E07-BC71-2FCB9E9002D3}" srcOrd="0" destOrd="0" presId="urn:microsoft.com/office/officeart/2005/8/layout/radial3"/>
    <dgm:cxn modelId="{DAAFF717-6756-4A4D-8566-6C5A164566AD}" srcId="{2D7291D1-CE2C-4CE5-AFAE-CE898A4B7214}" destId="{9216B5D5-A4D7-4B1A-B100-9C7FC3512D38}" srcOrd="3" destOrd="0" parTransId="{106B4AE8-AF2C-4FD8-8F0A-8179CB574916}" sibTransId="{B3EC7844-7F48-4839-A910-A7C70EA6CDDE}"/>
    <dgm:cxn modelId="{3AAB6922-AC3F-418C-90A7-5F488968EA51}" srcId="{2D7291D1-CE2C-4CE5-AFAE-CE898A4B7214}" destId="{30AB6D8A-FA59-44F8-8359-C0041B16F9AC}" srcOrd="4" destOrd="0" parTransId="{9C7431DE-D408-45F0-8B98-C7BB9FC2346F}" sibTransId="{40257B1C-206A-42E5-9AC5-4E15A875F2C9}"/>
    <dgm:cxn modelId="{8E41A230-1C0A-4FC8-BE21-C05813C66D9B}" type="presOf" srcId="{12E5AF9B-DC64-4DB9-B8EA-86C7E9D2F907}" destId="{562358EF-F2D5-418D-BF8B-19E10F11E803}" srcOrd="0" destOrd="0" presId="urn:microsoft.com/office/officeart/2005/8/layout/radial3"/>
    <dgm:cxn modelId="{1B322039-AFE1-4AFF-A567-606CFD402974}" type="presOf" srcId="{9216B5D5-A4D7-4B1A-B100-9C7FC3512D38}" destId="{CD1F9922-542F-4D12-882A-DB9625678E0D}" srcOrd="0" destOrd="0" presId="urn:microsoft.com/office/officeart/2005/8/layout/radial3"/>
    <dgm:cxn modelId="{FE5D9F47-B632-4A5B-BCBD-C77EC7A254FA}" type="presOf" srcId="{2D7291D1-CE2C-4CE5-AFAE-CE898A4B7214}" destId="{0133481B-F7A6-408D-8C08-A24262B4991C}" srcOrd="0" destOrd="0" presId="urn:microsoft.com/office/officeart/2005/8/layout/radial3"/>
    <dgm:cxn modelId="{D4309D6E-235C-4CC4-84C3-03205D985A2D}" srcId="{2D7291D1-CE2C-4CE5-AFAE-CE898A4B7214}" destId="{FDE5235E-2DEE-4B70-8E71-EF25AB04A8FB}" srcOrd="1" destOrd="0" parTransId="{722238D3-A245-423A-A97A-2F5447FC3944}" sibTransId="{B1EDEF9B-D09E-414C-9E4E-740C1B78C82D}"/>
    <dgm:cxn modelId="{CAD81853-3937-4F44-ABFB-58BC03FD25C8}" type="presOf" srcId="{30AB6D8A-FA59-44F8-8359-C0041B16F9AC}" destId="{ABBB1421-EDC6-42EC-96E4-C8A97650D819}" srcOrd="0" destOrd="0" presId="urn:microsoft.com/office/officeart/2005/8/layout/radial3"/>
    <dgm:cxn modelId="{B24CCE74-B782-41E8-9059-9ED51AF73E80}" type="presOf" srcId="{3AB9902E-90AB-4742-A898-6C1E2CAEE5B4}" destId="{EC46E4B2-21DF-4350-8091-3F6F53733674}" srcOrd="0" destOrd="0" presId="urn:microsoft.com/office/officeart/2005/8/layout/radial3"/>
    <dgm:cxn modelId="{2F5D5A59-4CE6-4EA5-AFD7-E6BB8F801AF5}" srcId="{2D7291D1-CE2C-4CE5-AFAE-CE898A4B7214}" destId="{1DA992D0-AD9E-44F6-87B7-093F8FCF3689}" srcOrd="0" destOrd="0" parTransId="{FC959FFA-089B-4D26-BDFF-F9584A8569A3}" sibTransId="{CAD61C40-A94B-44D2-8EE6-9C93381BEED5}"/>
    <dgm:cxn modelId="{1ABE738B-E99D-41C6-8956-EFEBC573525C}" type="presOf" srcId="{D5A8D43F-5142-4EB7-8FB6-5B88DDCC3DCE}" destId="{5B8C3E84-0A70-4DB5-9C08-3D3D3430A171}" srcOrd="0" destOrd="0" presId="urn:microsoft.com/office/officeart/2005/8/layout/radial3"/>
    <dgm:cxn modelId="{DA54138F-CAFC-46A6-B42C-AC36E1CC1373}" srcId="{2D7291D1-CE2C-4CE5-AFAE-CE898A4B7214}" destId="{D5A8D43F-5142-4EB7-8FB6-5B88DDCC3DCE}" srcOrd="7" destOrd="0" parTransId="{F72F5817-F041-425F-90DF-1B0BAC7A8D27}" sibTransId="{C9D21015-A1ED-4013-AD68-C8921C10414F}"/>
    <dgm:cxn modelId="{49CCDA94-B1A7-4CDF-96D7-BD6C81A4C325}" srcId="{2D7291D1-CE2C-4CE5-AFAE-CE898A4B7214}" destId="{CC262417-B21B-41D2-9A15-73200DC4C5CA}" srcOrd="2" destOrd="0" parTransId="{B8C733B3-CAD6-414B-AF77-4E1A50BA0B1E}" sibTransId="{1C2AAD7C-87E6-44BB-8E17-F79EBA1340EF}"/>
    <dgm:cxn modelId="{B5797BA9-257D-46A9-8E06-C6CD5AE832AC}" srcId="{2D7291D1-CE2C-4CE5-AFAE-CE898A4B7214}" destId="{3AB9902E-90AB-4742-A898-6C1E2CAEE5B4}" srcOrd="6" destOrd="0" parTransId="{44C42FB6-F1C7-4FFF-9279-21A8435AC6D2}" sibTransId="{C69FED7F-C8A9-4A0E-8A28-D71B0A3FD54A}"/>
    <dgm:cxn modelId="{108569AF-8F19-4D91-9EED-C3BF55935F5A}" srcId="{2D7291D1-CE2C-4CE5-AFAE-CE898A4B7214}" destId="{01F2623C-2294-440E-80F3-981438F88389}" srcOrd="5" destOrd="0" parTransId="{60F47DF7-945E-474B-B781-D5321A755A0F}" sibTransId="{57D283ED-9AD2-46C0-916B-48018C370B0E}"/>
    <dgm:cxn modelId="{8E4FC7BA-DF4F-4CAF-BA17-DAEDB5880E52}" type="presOf" srcId="{CC262417-B21B-41D2-9A15-73200DC4C5CA}" destId="{F05CE830-FC8D-4692-9707-5B79A092FA21}" srcOrd="0" destOrd="0" presId="urn:microsoft.com/office/officeart/2005/8/layout/radial3"/>
    <dgm:cxn modelId="{0F91E1BC-395F-47EE-B93B-F6B5457E6CA7}" type="presOf" srcId="{FDE5235E-2DEE-4B70-8E71-EF25AB04A8FB}" destId="{BD24713D-D1D6-4948-A120-3CC45016F5A0}" srcOrd="0" destOrd="0" presId="urn:microsoft.com/office/officeart/2005/8/layout/radial3"/>
    <dgm:cxn modelId="{7DEA84E6-14E4-4DA9-ADE9-CB02274C3A4E}" type="presOf" srcId="{1DA992D0-AD9E-44F6-87B7-093F8FCF3689}" destId="{0CABAE0F-0123-44BC-A832-FF97F67A365B}" srcOrd="0" destOrd="0" presId="urn:microsoft.com/office/officeart/2005/8/layout/radial3"/>
    <dgm:cxn modelId="{C7DA87F4-3A3A-4B7C-89BA-1444520BF36A}" srcId="{12E5AF9B-DC64-4DB9-B8EA-86C7E9D2F907}" destId="{2D7291D1-CE2C-4CE5-AFAE-CE898A4B7214}" srcOrd="0" destOrd="0" parTransId="{C6C47467-90E8-4E38-A617-53C12262DBA1}" sibTransId="{2849C7D5-1AA4-48B5-BBBE-07863415945E}"/>
    <dgm:cxn modelId="{F647B4B3-99FD-494F-AA61-433FA480662A}" type="presParOf" srcId="{562358EF-F2D5-418D-BF8B-19E10F11E803}" destId="{5DC44C19-6F9B-43AC-8D43-74EC9A373A6E}" srcOrd="0" destOrd="0" presId="urn:microsoft.com/office/officeart/2005/8/layout/radial3"/>
    <dgm:cxn modelId="{3E602749-D792-4506-A968-3C8EFC61A749}" type="presParOf" srcId="{5DC44C19-6F9B-43AC-8D43-74EC9A373A6E}" destId="{0133481B-F7A6-408D-8C08-A24262B4991C}" srcOrd="0" destOrd="0" presId="urn:microsoft.com/office/officeart/2005/8/layout/radial3"/>
    <dgm:cxn modelId="{AF8621CB-5B0F-4F63-B74E-DEF10159524C}" type="presParOf" srcId="{5DC44C19-6F9B-43AC-8D43-74EC9A373A6E}" destId="{0CABAE0F-0123-44BC-A832-FF97F67A365B}" srcOrd="1" destOrd="0" presId="urn:microsoft.com/office/officeart/2005/8/layout/radial3"/>
    <dgm:cxn modelId="{A5C32A72-D752-4EB8-A897-3D43FB007F96}" type="presParOf" srcId="{5DC44C19-6F9B-43AC-8D43-74EC9A373A6E}" destId="{BD24713D-D1D6-4948-A120-3CC45016F5A0}" srcOrd="2" destOrd="0" presId="urn:microsoft.com/office/officeart/2005/8/layout/radial3"/>
    <dgm:cxn modelId="{BB9EEED7-4591-4DC7-AE47-4ECD223FB9DC}" type="presParOf" srcId="{5DC44C19-6F9B-43AC-8D43-74EC9A373A6E}" destId="{F05CE830-FC8D-4692-9707-5B79A092FA21}" srcOrd="3" destOrd="0" presId="urn:microsoft.com/office/officeart/2005/8/layout/radial3"/>
    <dgm:cxn modelId="{C14730B1-F761-4DEC-8E68-53C6D7C3C456}" type="presParOf" srcId="{5DC44C19-6F9B-43AC-8D43-74EC9A373A6E}" destId="{CD1F9922-542F-4D12-882A-DB9625678E0D}" srcOrd="4" destOrd="0" presId="urn:microsoft.com/office/officeart/2005/8/layout/radial3"/>
    <dgm:cxn modelId="{A124BCE4-BABF-485B-9732-C4B2743492D4}" type="presParOf" srcId="{5DC44C19-6F9B-43AC-8D43-74EC9A373A6E}" destId="{ABBB1421-EDC6-42EC-96E4-C8A97650D819}" srcOrd="5" destOrd="0" presId="urn:microsoft.com/office/officeart/2005/8/layout/radial3"/>
    <dgm:cxn modelId="{826D328F-8856-4B3B-87BB-1CE4B2669616}" type="presParOf" srcId="{5DC44C19-6F9B-43AC-8D43-74EC9A373A6E}" destId="{FE8B4F73-991E-4E07-BC71-2FCB9E9002D3}" srcOrd="6" destOrd="0" presId="urn:microsoft.com/office/officeart/2005/8/layout/radial3"/>
    <dgm:cxn modelId="{55D4563F-BB01-4F6E-A25F-9FA83F9F6A8C}" type="presParOf" srcId="{5DC44C19-6F9B-43AC-8D43-74EC9A373A6E}" destId="{EC46E4B2-21DF-4350-8091-3F6F53733674}" srcOrd="7" destOrd="0" presId="urn:microsoft.com/office/officeart/2005/8/layout/radial3"/>
    <dgm:cxn modelId="{AA31F739-33A7-482D-ADB0-6357406ADABA}" type="presParOf" srcId="{5DC44C19-6F9B-43AC-8D43-74EC9A373A6E}" destId="{5B8C3E84-0A70-4DB5-9C08-3D3D3430A171}"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B1C600-C194-4584-AD71-9574B86BE740}"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r-FR"/>
        </a:p>
      </dgm:t>
    </dgm:pt>
    <dgm:pt modelId="{45807F96-CD02-4365-8B3B-398F4EE1EE75}">
      <dgm:prSet phldrT="[Texte]" custT="1"/>
      <dgm:spPr>
        <a:solidFill>
          <a:srgbClr val="009999">
            <a:alpha val="50000"/>
          </a:srgbClr>
        </a:solidFill>
        <a:ln w="25400" cap="flat" cmpd="sng" algn="ctr">
          <a:solidFill>
            <a:srgbClr val="FFFFFF">
              <a:hueOff val="0"/>
              <a:satOff val="0"/>
              <a:lumOff val="0"/>
              <a:alphaOff val="0"/>
            </a:srgbClr>
          </a:solidFill>
          <a:prstDash val="solid"/>
        </a:ln>
        <a:effectLst/>
      </dgm:spPr>
      <dgm:t>
        <a:bodyPr spcFirstLastPara="0" vert="horz" wrap="square" lIns="40640" tIns="40640" rIns="40640" bIns="40640" numCol="1" spcCol="1270" anchor="ctr" anchorCtr="0"/>
        <a:lstStyle/>
        <a:p>
          <a:r>
            <a:rPr lang="fr-FR" sz="3200" kern="1200" dirty="0">
              <a:solidFill>
                <a:srgbClr val="000000"/>
              </a:solidFill>
              <a:latin typeface="Arial"/>
              <a:ea typeface="+mn-ea"/>
              <a:cs typeface="+mn-cs"/>
            </a:rPr>
            <a:t>Aidants</a:t>
          </a:r>
        </a:p>
      </dgm:t>
    </dgm:pt>
    <dgm:pt modelId="{F4ED8962-E833-4886-BA61-AAFA70728D27}" type="parTrans" cxnId="{296AB06D-35CC-46F0-8E9A-02E6C2AC2C9F}">
      <dgm:prSet/>
      <dgm:spPr/>
      <dgm:t>
        <a:bodyPr/>
        <a:lstStyle/>
        <a:p>
          <a:endParaRPr lang="fr-FR"/>
        </a:p>
      </dgm:t>
    </dgm:pt>
    <dgm:pt modelId="{7BF41D6B-6A60-4878-B70D-D30B51BF2E26}" type="sibTrans" cxnId="{296AB06D-35CC-46F0-8E9A-02E6C2AC2C9F}">
      <dgm:prSet/>
      <dgm:spPr/>
      <dgm:t>
        <a:bodyPr/>
        <a:lstStyle/>
        <a:p>
          <a:endParaRPr lang="fr-FR"/>
        </a:p>
      </dgm:t>
    </dgm:pt>
    <dgm:pt modelId="{7F28B1E7-BF86-4777-8D7B-F7AB638931D7}">
      <dgm:prSet phldrT="[Texte]" custT="1"/>
      <dgm:spPr>
        <a:solidFill>
          <a:srgbClr val="92D050">
            <a:alpha val="50000"/>
          </a:srgbClr>
        </a:solidFill>
        <a:ln w="25400" cap="flat" cmpd="sng" algn="ctr">
          <a:solidFill>
            <a:srgbClr val="FFFFFF">
              <a:hueOff val="0"/>
              <a:satOff val="0"/>
              <a:lumOff val="0"/>
              <a:alphaOff val="0"/>
            </a:srgbClr>
          </a:solidFill>
          <a:prstDash val="solid"/>
        </a:ln>
        <a:effectLst/>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fr-FR" sz="1500" kern="1200" dirty="0">
              <a:solidFill>
                <a:srgbClr val="000000"/>
              </a:solidFill>
              <a:latin typeface="Arial"/>
              <a:ea typeface="+mn-ea"/>
              <a:cs typeface="+mn-cs"/>
            </a:rPr>
            <a:t>Parents</a:t>
          </a:r>
        </a:p>
      </dgm:t>
    </dgm:pt>
    <dgm:pt modelId="{7E81A9D8-5AFB-4337-89AD-7095B23123EC}" type="parTrans" cxnId="{4B566227-766C-4FDE-AE18-84FEAE615647}">
      <dgm:prSet/>
      <dgm:spPr/>
      <dgm:t>
        <a:bodyPr/>
        <a:lstStyle/>
        <a:p>
          <a:endParaRPr lang="fr-FR"/>
        </a:p>
      </dgm:t>
    </dgm:pt>
    <dgm:pt modelId="{FB92AEAF-6B20-40F4-A1BD-BD704331256B}" type="sibTrans" cxnId="{4B566227-766C-4FDE-AE18-84FEAE615647}">
      <dgm:prSet/>
      <dgm:spPr/>
      <dgm:t>
        <a:bodyPr/>
        <a:lstStyle/>
        <a:p>
          <a:endParaRPr lang="fr-FR"/>
        </a:p>
      </dgm:t>
    </dgm:pt>
    <dgm:pt modelId="{59A083CC-0881-40B3-A9BC-FDF5BA21116E}">
      <dgm:prSet phldrT="[Texte]" custT="1"/>
      <dgm:spPr>
        <a:solidFill>
          <a:srgbClr val="92D050">
            <a:alpha val="50000"/>
          </a:srgbClr>
        </a:solidFill>
        <a:ln w="25400" cap="flat" cmpd="sng" algn="ctr">
          <a:solidFill>
            <a:srgbClr val="FFFFFF">
              <a:hueOff val="0"/>
              <a:satOff val="0"/>
              <a:lumOff val="0"/>
              <a:alphaOff val="0"/>
            </a:srgbClr>
          </a:solidFill>
          <a:prstDash val="solid"/>
        </a:ln>
        <a:effectLst/>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fr-FR" sz="1500" kern="1200" dirty="0">
              <a:solidFill>
                <a:srgbClr val="000000"/>
              </a:solidFill>
              <a:latin typeface="Arial"/>
              <a:ea typeface="+mn-ea"/>
              <a:cs typeface="+mn-cs"/>
            </a:rPr>
            <a:t>Familles d’accueil</a:t>
          </a:r>
        </a:p>
      </dgm:t>
    </dgm:pt>
    <dgm:pt modelId="{B013DF04-4F83-4D82-AF01-F3EDE217ECC3}" type="parTrans" cxnId="{DE3AF02F-04CA-4109-BE4B-D129CB15C3E7}">
      <dgm:prSet/>
      <dgm:spPr/>
      <dgm:t>
        <a:bodyPr/>
        <a:lstStyle/>
        <a:p>
          <a:endParaRPr lang="fr-FR"/>
        </a:p>
      </dgm:t>
    </dgm:pt>
    <dgm:pt modelId="{9ED39220-1C26-44DE-B802-4BEA32328EFE}" type="sibTrans" cxnId="{DE3AF02F-04CA-4109-BE4B-D129CB15C3E7}">
      <dgm:prSet/>
      <dgm:spPr/>
      <dgm:t>
        <a:bodyPr/>
        <a:lstStyle/>
        <a:p>
          <a:endParaRPr lang="fr-FR"/>
        </a:p>
      </dgm:t>
    </dgm:pt>
    <dgm:pt modelId="{F64C08F5-A0D3-4432-ADA3-76AC1CBA3CE6}">
      <dgm:prSet phldrT="[Texte]"/>
      <dgm:spPr>
        <a:solidFill>
          <a:schemeClr val="bg1">
            <a:lumMod val="50000"/>
            <a:alpha val="50000"/>
          </a:schemeClr>
        </a:solidFill>
      </dgm:spPr>
      <dgm:t>
        <a:bodyPr/>
        <a:lstStyle/>
        <a:p>
          <a:r>
            <a:rPr lang="fr-FR" dirty="0"/>
            <a:t>Besoins de répit...</a:t>
          </a:r>
        </a:p>
      </dgm:t>
    </dgm:pt>
    <dgm:pt modelId="{EE4D3263-83AC-4F4D-BA77-0BE5A131C67B}" type="parTrans" cxnId="{CDF15D3E-207D-4BAD-AD58-BF1D485B089A}">
      <dgm:prSet/>
      <dgm:spPr/>
      <dgm:t>
        <a:bodyPr/>
        <a:lstStyle/>
        <a:p>
          <a:endParaRPr lang="fr-FR"/>
        </a:p>
      </dgm:t>
    </dgm:pt>
    <dgm:pt modelId="{DD56AE74-D2C7-4DC0-9059-15AF50D34E17}" type="sibTrans" cxnId="{CDF15D3E-207D-4BAD-AD58-BF1D485B089A}">
      <dgm:prSet/>
      <dgm:spPr/>
      <dgm:t>
        <a:bodyPr/>
        <a:lstStyle/>
        <a:p>
          <a:endParaRPr lang="fr-FR"/>
        </a:p>
      </dgm:t>
    </dgm:pt>
    <dgm:pt modelId="{88CE0957-05D0-40AE-A1EA-5E0BAB334174}">
      <dgm:prSet phldrT="[Texte]" custT="1"/>
      <dgm:spPr>
        <a:solidFill>
          <a:srgbClr val="92D050">
            <a:alpha val="50000"/>
          </a:srgbClr>
        </a:solidFill>
        <a:ln w="25400" cap="flat" cmpd="sng" algn="ctr">
          <a:solidFill>
            <a:srgbClr val="FFFFFF">
              <a:hueOff val="0"/>
              <a:satOff val="0"/>
              <a:lumOff val="0"/>
              <a:alphaOff val="0"/>
            </a:srgbClr>
          </a:solidFill>
          <a:prstDash val="solid"/>
        </a:ln>
        <a:effectLst/>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fr-FR" sz="1500" kern="1200" dirty="0">
              <a:solidFill>
                <a:srgbClr val="000000"/>
              </a:solidFill>
              <a:latin typeface="Arial"/>
              <a:ea typeface="+mn-ea"/>
              <a:cs typeface="+mn-cs"/>
            </a:rPr>
            <a:t>Fratries</a:t>
          </a:r>
        </a:p>
      </dgm:t>
    </dgm:pt>
    <dgm:pt modelId="{254D0A4B-7D2B-4D84-A173-F2120FC5CEB2}" type="parTrans" cxnId="{BAEC00C6-8D57-42D2-A892-B0A8D5CCF3CE}">
      <dgm:prSet/>
      <dgm:spPr/>
      <dgm:t>
        <a:bodyPr/>
        <a:lstStyle/>
        <a:p>
          <a:endParaRPr lang="fr-FR"/>
        </a:p>
      </dgm:t>
    </dgm:pt>
    <dgm:pt modelId="{5D857A0C-997A-4FA4-ACB2-3731A350F203}" type="sibTrans" cxnId="{BAEC00C6-8D57-42D2-A892-B0A8D5CCF3CE}">
      <dgm:prSet/>
      <dgm:spPr/>
      <dgm:t>
        <a:bodyPr/>
        <a:lstStyle/>
        <a:p>
          <a:endParaRPr lang="fr-FR"/>
        </a:p>
      </dgm:t>
    </dgm:pt>
    <dgm:pt modelId="{C21AABAE-6F15-44D6-9C86-1E008EE9C98C}">
      <dgm:prSet custT="1"/>
      <dgm:spPr>
        <a:solidFill>
          <a:srgbClr val="92D050">
            <a:alpha val="50000"/>
          </a:srgbClr>
        </a:solidFill>
        <a:ln w="25400" cap="flat" cmpd="sng" algn="ctr">
          <a:solidFill>
            <a:srgbClr val="FFFFFF">
              <a:hueOff val="0"/>
              <a:satOff val="0"/>
              <a:lumOff val="0"/>
              <a:alphaOff val="0"/>
            </a:srgbClr>
          </a:solidFill>
          <a:prstDash val="solid"/>
        </a:ln>
        <a:effectLst/>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fr-FR" sz="1500" kern="1200" dirty="0">
              <a:solidFill>
                <a:srgbClr val="000000"/>
              </a:solidFill>
              <a:latin typeface="Arial"/>
              <a:ea typeface="+mn-ea"/>
              <a:cs typeface="+mn-cs"/>
            </a:rPr>
            <a:t>… </a:t>
          </a:r>
        </a:p>
      </dgm:t>
    </dgm:pt>
    <dgm:pt modelId="{C8D9A724-72CC-4F78-A2DD-344B254DB560}" type="parTrans" cxnId="{8C6397D0-58BA-461A-AF34-8893B953BE64}">
      <dgm:prSet/>
      <dgm:spPr/>
      <dgm:t>
        <a:bodyPr/>
        <a:lstStyle/>
        <a:p>
          <a:endParaRPr lang="fr-FR"/>
        </a:p>
      </dgm:t>
    </dgm:pt>
    <dgm:pt modelId="{DFA4A570-1B55-4BE6-8B56-912069D9888E}" type="sibTrans" cxnId="{8C6397D0-58BA-461A-AF34-8893B953BE64}">
      <dgm:prSet/>
      <dgm:spPr/>
      <dgm:t>
        <a:bodyPr/>
        <a:lstStyle/>
        <a:p>
          <a:endParaRPr lang="fr-FR"/>
        </a:p>
      </dgm:t>
    </dgm:pt>
    <dgm:pt modelId="{29BDF63A-4699-4587-8917-9BAC992DB97D}" type="pres">
      <dgm:prSet presAssocID="{EBB1C600-C194-4584-AD71-9574B86BE740}" presName="composite" presStyleCnt="0">
        <dgm:presLayoutVars>
          <dgm:chMax val="1"/>
          <dgm:dir/>
          <dgm:resizeHandles val="exact"/>
        </dgm:presLayoutVars>
      </dgm:prSet>
      <dgm:spPr/>
    </dgm:pt>
    <dgm:pt modelId="{832A450C-8290-4224-9EF3-F919579B4FDB}" type="pres">
      <dgm:prSet presAssocID="{EBB1C600-C194-4584-AD71-9574B86BE740}" presName="radial" presStyleCnt="0">
        <dgm:presLayoutVars>
          <dgm:animLvl val="ctr"/>
        </dgm:presLayoutVars>
      </dgm:prSet>
      <dgm:spPr/>
    </dgm:pt>
    <dgm:pt modelId="{69A1FE28-6E6A-46DF-A7D4-15455FF2415D}" type="pres">
      <dgm:prSet presAssocID="{45807F96-CD02-4365-8B3B-398F4EE1EE75}" presName="centerShape" presStyleLbl="vennNode1" presStyleIdx="0" presStyleCnt="6" custScaleX="110765" custScaleY="102230" custLinFactNeighborX="-6984" custLinFactNeighborY="-1230"/>
      <dgm:spPr>
        <a:xfrm>
          <a:off x="661938" y="1405363"/>
          <a:ext cx="2392767" cy="2208392"/>
        </a:xfrm>
        <a:prstGeom prst="ellipse">
          <a:avLst/>
        </a:prstGeom>
      </dgm:spPr>
    </dgm:pt>
    <dgm:pt modelId="{50A7CDA2-3BF2-4F12-8AC4-2B11D72F7DF7}" type="pres">
      <dgm:prSet presAssocID="{7F28B1E7-BF86-4777-8D7B-F7AB638931D7}" presName="node" presStyleLbl="vennNode1" presStyleIdx="1" presStyleCnt="6" custScaleX="93335" custScaleY="93335" custRadScaleRad="104281" custRadScaleInc="-99814">
        <dgm:presLayoutVars>
          <dgm:bulletEnabled val="1"/>
        </dgm:presLayoutVars>
      </dgm:prSet>
      <dgm:spPr>
        <a:xfrm>
          <a:off x="157875" y="1583959"/>
          <a:ext cx="1008120" cy="1008120"/>
        </a:xfrm>
        <a:prstGeom prst="ellipse">
          <a:avLst/>
        </a:prstGeom>
      </dgm:spPr>
    </dgm:pt>
    <dgm:pt modelId="{DF6EE171-137B-472A-8735-13F02D46A1B7}" type="pres">
      <dgm:prSet presAssocID="{59A083CC-0881-40B3-A9BC-FDF5BA21116E}" presName="node" presStyleLbl="vennNode1" presStyleIdx="2" presStyleCnt="6" custRadScaleRad="90220" custRadScaleInc="-76335">
        <dgm:presLayoutVars>
          <dgm:bulletEnabled val="1"/>
        </dgm:presLayoutVars>
      </dgm:prSet>
      <dgm:spPr>
        <a:xfrm>
          <a:off x="1886069" y="791859"/>
          <a:ext cx="1080109" cy="1080109"/>
        </a:xfrm>
        <a:prstGeom prst="ellipse">
          <a:avLst/>
        </a:prstGeom>
      </dgm:spPr>
    </dgm:pt>
    <dgm:pt modelId="{DB2299E5-3DFA-43E6-BF82-834158D55C3E}" type="pres">
      <dgm:prSet presAssocID="{C21AABAE-6F15-44D6-9C86-1E008EE9C98C}" presName="node" presStyleLbl="vennNode1" presStyleIdx="3" presStyleCnt="6" custScaleX="90283" custScaleY="86668" custRadScaleRad="87994" custRadScaleInc="-97708">
        <dgm:presLayoutVars>
          <dgm:bulletEnabled val="1"/>
        </dgm:presLayoutVars>
      </dgm:prSet>
      <dgm:spPr>
        <a:xfrm>
          <a:off x="2753616" y="1727976"/>
          <a:ext cx="975155" cy="936109"/>
        </a:xfrm>
        <a:prstGeom prst="ellipse">
          <a:avLst/>
        </a:prstGeom>
      </dgm:spPr>
    </dgm:pt>
    <dgm:pt modelId="{B33279A3-F91D-432F-B887-8124DEB51D18}" type="pres">
      <dgm:prSet presAssocID="{F64C08F5-A0D3-4432-ADA3-76AC1CBA3CE6}" presName="node" presStyleLbl="vennNode1" presStyleIdx="4" presStyleCnt="6" custScaleX="260004" custRadScaleRad="93557" custRadScaleInc="-41965">
        <dgm:presLayoutVars>
          <dgm:bulletEnabled val="1"/>
        </dgm:presLayoutVars>
      </dgm:prSet>
      <dgm:spPr/>
    </dgm:pt>
    <dgm:pt modelId="{558B8838-344D-4C49-93C8-BE6CB0020D3E}" type="pres">
      <dgm:prSet presAssocID="{88CE0957-05D0-40AE-A1EA-5E0BAB334174}" presName="node" presStyleLbl="vennNode1" presStyleIdx="5" presStyleCnt="6" custScaleX="86668" custScaleY="86667" custRadScaleRad="99916" custRadScaleInc="57905">
        <dgm:presLayoutVars>
          <dgm:bulletEnabled val="1"/>
        </dgm:presLayoutVars>
      </dgm:prSet>
      <dgm:spPr>
        <a:xfrm>
          <a:off x="877962" y="863868"/>
          <a:ext cx="936109" cy="936098"/>
        </a:xfrm>
        <a:prstGeom prst="ellipse">
          <a:avLst/>
        </a:prstGeom>
      </dgm:spPr>
    </dgm:pt>
  </dgm:ptLst>
  <dgm:cxnLst>
    <dgm:cxn modelId="{4B566227-766C-4FDE-AE18-84FEAE615647}" srcId="{45807F96-CD02-4365-8B3B-398F4EE1EE75}" destId="{7F28B1E7-BF86-4777-8D7B-F7AB638931D7}" srcOrd="0" destOrd="0" parTransId="{7E81A9D8-5AFB-4337-89AD-7095B23123EC}" sibTransId="{FB92AEAF-6B20-40F4-A1BD-BD704331256B}"/>
    <dgm:cxn modelId="{DE3AF02F-04CA-4109-BE4B-D129CB15C3E7}" srcId="{45807F96-CD02-4365-8B3B-398F4EE1EE75}" destId="{59A083CC-0881-40B3-A9BC-FDF5BA21116E}" srcOrd="1" destOrd="0" parTransId="{B013DF04-4F83-4D82-AF01-F3EDE217ECC3}" sibTransId="{9ED39220-1C26-44DE-B802-4BEA32328EFE}"/>
    <dgm:cxn modelId="{65C7FA35-CB8D-4790-9DC5-5D70D06DE7F1}" type="presOf" srcId="{88CE0957-05D0-40AE-A1EA-5E0BAB334174}" destId="{558B8838-344D-4C49-93C8-BE6CB0020D3E}" srcOrd="0" destOrd="0" presId="urn:microsoft.com/office/officeart/2005/8/layout/radial3"/>
    <dgm:cxn modelId="{CDF15D3E-207D-4BAD-AD58-BF1D485B089A}" srcId="{45807F96-CD02-4365-8B3B-398F4EE1EE75}" destId="{F64C08F5-A0D3-4432-ADA3-76AC1CBA3CE6}" srcOrd="3" destOrd="0" parTransId="{EE4D3263-83AC-4F4D-BA77-0BE5A131C67B}" sibTransId="{DD56AE74-D2C7-4DC0-9059-15AF50D34E17}"/>
    <dgm:cxn modelId="{296AB06D-35CC-46F0-8E9A-02E6C2AC2C9F}" srcId="{EBB1C600-C194-4584-AD71-9574B86BE740}" destId="{45807F96-CD02-4365-8B3B-398F4EE1EE75}" srcOrd="0" destOrd="0" parTransId="{F4ED8962-E833-4886-BA61-AAFA70728D27}" sibTransId="{7BF41D6B-6A60-4878-B70D-D30B51BF2E26}"/>
    <dgm:cxn modelId="{A3A78258-C0E1-4093-B449-0B7C596284E6}" type="presOf" srcId="{59A083CC-0881-40B3-A9BC-FDF5BA21116E}" destId="{DF6EE171-137B-472A-8735-13F02D46A1B7}" srcOrd="0" destOrd="0" presId="urn:microsoft.com/office/officeart/2005/8/layout/radial3"/>
    <dgm:cxn modelId="{77DAF558-14B0-42DB-BD6F-195C17C14C62}" type="presOf" srcId="{7F28B1E7-BF86-4777-8D7B-F7AB638931D7}" destId="{50A7CDA2-3BF2-4F12-8AC4-2B11D72F7DF7}" srcOrd="0" destOrd="0" presId="urn:microsoft.com/office/officeart/2005/8/layout/radial3"/>
    <dgm:cxn modelId="{63D0E9AA-162F-4F9E-8AC9-4844FE876429}" type="presOf" srcId="{C21AABAE-6F15-44D6-9C86-1E008EE9C98C}" destId="{DB2299E5-3DFA-43E6-BF82-834158D55C3E}" srcOrd="0" destOrd="0" presId="urn:microsoft.com/office/officeart/2005/8/layout/radial3"/>
    <dgm:cxn modelId="{56E366B9-87CE-4E43-B249-16D7BCCD966E}" type="presOf" srcId="{EBB1C600-C194-4584-AD71-9574B86BE740}" destId="{29BDF63A-4699-4587-8917-9BAC992DB97D}" srcOrd="0" destOrd="0" presId="urn:microsoft.com/office/officeart/2005/8/layout/radial3"/>
    <dgm:cxn modelId="{D7D1BABB-C29D-489D-A49A-BB07A6E8A4BE}" type="presOf" srcId="{F64C08F5-A0D3-4432-ADA3-76AC1CBA3CE6}" destId="{B33279A3-F91D-432F-B887-8124DEB51D18}" srcOrd="0" destOrd="0" presId="urn:microsoft.com/office/officeart/2005/8/layout/radial3"/>
    <dgm:cxn modelId="{BAEC00C6-8D57-42D2-A892-B0A8D5CCF3CE}" srcId="{45807F96-CD02-4365-8B3B-398F4EE1EE75}" destId="{88CE0957-05D0-40AE-A1EA-5E0BAB334174}" srcOrd="4" destOrd="0" parTransId="{254D0A4B-7D2B-4D84-A173-F2120FC5CEB2}" sibTransId="{5D857A0C-997A-4FA4-ACB2-3731A350F203}"/>
    <dgm:cxn modelId="{8C6397D0-58BA-461A-AF34-8893B953BE64}" srcId="{45807F96-CD02-4365-8B3B-398F4EE1EE75}" destId="{C21AABAE-6F15-44D6-9C86-1E008EE9C98C}" srcOrd="2" destOrd="0" parTransId="{C8D9A724-72CC-4F78-A2DD-344B254DB560}" sibTransId="{DFA4A570-1B55-4BE6-8B56-912069D9888E}"/>
    <dgm:cxn modelId="{9BF731E0-A5B1-4F3A-9ED3-89739CF91F11}" type="presOf" srcId="{45807F96-CD02-4365-8B3B-398F4EE1EE75}" destId="{69A1FE28-6E6A-46DF-A7D4-15455FF2415D}" srcOrd="0" destOrd="0" presId="urn:microsoft.com/office/officeart/2005/8/layout/radial3"/>
    <dgm:cxn modelId="{82D0AAE7-8063-41BD-B1A0-AD9ABF600B45}" type="presParOf" srcId="{29BDF63A-4699-4587-8917-9BAC992DB97D}" destId="{832A450C-8290-4224-9EF3-F919579B4FDB}" srcOrd="0" destOrd="0" presId="urn:microsoft.com/office/officeart/2005/8/layout/radial3"/>
    <dgm:cxn modelId="{FB712FB5-8042-4A23-A688-7D8E9D57DC99}" type="presParOf" srcId="{832A450C-8290-4224-9EF3-F919579B4FDB}" destId="{69A1FE28-6E6A-46DF-A7D4-15455FF2415D}" srcOrd="0" destOrd="0" presId="urn:microsoft.com/office/officeart/2005/8/layout/radial3"/>
    <dgm:cxn modelId="{352DE398-7840-4DBE-BD6C-5838FFB43835}" type="presParOf" srcId="{832A450C-8290-4224-9EF3-F919579B4FDB}" destId="{50A7CDA2-3BF2-4F12-8AC4-2B11D72F7DF7}" srcOrd="1" destOrd="0" presId="urn:microsoft.com/office/officeart/2005/8/layout/radial3"/>
    <dgm:cxn modelId="{4D12AE04-FAD9-4729-A9EC-4F110B90F701}" type="presParOf" srcId="{832A450C-8290-4224-9EF3-F919579B4FDB}" destId="{DF6EE171-137B-472A-8735-13F02D46A1B7}" srcOrd="2" destOrd="0" presId="urn:microsoft.com/office/officeart/2005/8/layout/radial3"/>
    <dgm:cxn modelId="{8960B964-8715-4951-88C4-40E026665A7F}" type="presParOf" srcId="{832A450C-8290-4224-9EF3-F919579B4FDB}" destId="{DB2299E5-3DFA-43E6-BF82-834158D55C3E}" srcOrd="3" destOrd="0" presId="urn:microsoft.com/office/officeart/2005/8/layout/radial3"/>
    <dgm:cxn modelId="{AC77099C-0F19-479F-8862-7CE6746EEC33}" type="presParOf" srcId="{832A450C-8290-4224-9EF3-F919579B4FDB}" destId="{B33279A3-F91D-432F-B887-8124DEB51D18}" srcOrd="4" destOrd="0" presId="urn:microsoft.com/office/officeart/2005/8/layout/radial3"/>
    <dgm:cxn modelId="{FC90965B-E062-476E-B03D-AF047C07FEE7}" type="presParOf" srcId="{832A450C-8290-4224-9EF3-F919579B4FDB}" destId="{558B8838-344D-4C49-93C8-BE6CB0020D3E}" srcOrd="5"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B60CD1-F41C-4BE8-842B-21300CE4721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2B806615-A5C4-4DF5-958F-0905F000445F}">
      <dgm:prSet phldrT="[Texte]"/>
      <dgm:spPr>
        <a:solidFill>
          <a:schemeClr val="accent1">
            <a:lumMod val="50000"/>
          </a:schemeClr>
        </a:solidFill>
      </dgm:spPr>
      <dgm:t>
        <a:bodyPr/>
        <a:lstStyle/>
        <a:p>
          <a:r>
            <a:rPr lang="fr-FR" dirty="0"/>
            <a:t>Transmise à la </a:t>
          </a:r>
          <a:r>
            <a:rPr lang="fr-FR" b="1" dirty="0"/>
            <a:t>coordinatrice départementale par </a:t>
          </a:r>
          <a:r>
            <a:rPr lang="fr-FR" dirty="0"/>
            <a:t>une personne, un professionnel, la MDPH… puis </a:t>
          </a:r>
          <a:r>
            <a:rPr lang="fr-FR" b="1" dirty="0"/>
            <a:t>commission d’admission avec la MDPH</a:t>
          </a:r>
        </a:p>
      </dgm:t>
    </dgm:pt>
    <dgm:pt modelId="{DCFF1A2C-1CA7-4405-822A-B5C7329ED577}" type="parTrans" cxnId="{686C15F4-1BB3-42BA-9F21-5FD47C973103}">
      <dgm:prSet/>
      <dgm:spPr/>
      <dgm:t>
        <a:bodyPr/>
        <a:lstStyle/>
        <a:p>
          <a:endParaRPr lang="fr-FR"/>
        </a:p>
      </dgm:t>
    </dgm:pt>
    <dgm:pt modelId="{12349FBE-A944-4F4F-94F4-EEE73F04DCE0}" type="sibTrans" cxnId="{686C15F4-1BB3-42BA-9F21-5FD47C973103}">
      <dgm:prSet/>
      <dgm:spPr/>
      <dgm:t>
        <a:bodyPr/>
        <a:lstStyle/>
        <a:p>
          <a:endParaRPr lang="fr-FR"/>
        </a:p>
      </dgm:t>
    </dgm:pt>
    <dgm:pt modelId="{3A20E7A9-086C-4D83-AA10-DA6AC1AD0448}">
      <dgm:prSet phldrT="[Texte]"/>
      <dgm:spPr>
        <a:solidFill>
          <a:schemeClr val="accent1">
            <a:lumMod val="50000"/>
          </a:schemeClr>
        </a:solidFill>
      </dgm:spPr>
      <dgm:t>
        <a:bodyPr/>
        <a:lstStyle/>
        <a:p>
          <a:r>
            <a:rPr lang="fr-FR" dirty="0"/>
            <a:t>Rencontre entre la personne et/ou ses représentants légaux, la coordinatrice départementale et, si possible, les coordinations territoriales – contrat d’accompagnement (livret d’accueil, charte des droits…)</a:t>
          </a:r>
        </a:p>
      </dgm:t>
    </dgm:pt>
    <dgm:pt modelId="{8F703A45-6215-4E5A-B9FD-D4ED317DD3E2}" type="parTrans" cxnId="{278C86BC-E3BD-43C4-BC64-527861274844}">
      <dgm:prSet/>
      <dgm:spPr/>
      <dgm:t>
        <a:bodyPr/>
        <a:lstStyle/>
        <a:p>
          <a:endParaRPr lang="fr-FR"/>
        </a:p>
      </dgm:t>
    </dgm:pt>
    <dgm:pt modelId="{BDAE1B16-59C0-4CFF-93D1-19D826B62606}" type="sibTrans" cxnId="{278C86BC-E3BD-43C4-BC64-527861274844}">
      <dgm:prSet/>
      <dgm:spPr/>
      <dgm:t>
        <a:bodyPr/>
        <a:lstStyle/>
        <a:p>
          <a:endParaRPr lang="fr-FR"/>
        </a:p>
      </dgm:t>
    </dgm:pt>
    <dgm:pt modelId="{A4C7EF74-C2A6-4E22-94C7-625F6FD62741}">
      <dgm:prSet phldrT="[Texte]"/>
      <dgm:spPr>
        <a:solidFill>
          <a:schemeClr val="accent1">
            <a:lumMod val="50000"/>
          </a:schemeClr>
        </a:solidFill>
      </dgm:spPr>
      <dgm:t>
        <a:bodyPr/>
        <a:lstStyle/>
        <a:p>
          <a:r>
            <a:rPr lang="fr-FR" dirty="0"/>
            <a:t>Avec la</a:t>
          </a:r>
          <a:r>
            <a:rPr lang="fr-FR" baseline="0" dirty="0"/>
            <a:t> personne, les professionnels, la coordinatrice départementale et les coordinations territoriales si possible</a:t>
          </a:r>
          <a:endParaRPr lang="fr-FR" dirty="0"/>
        </a:p>
      </dgm:t>
    </dgm:pt>
    <dgm:pt modelId="{5C1126B0-6350-44C9-B9D7-8287BFF88BE0}" type="parTrans" cxnId="{57CD35EF-E306-4C45-AEEE-7FD558C0547C}">
      <dgm:prSet/>
      <dgm:spPr/>
      <dgm:t>
        <a:bodyPr/>
        <a:lstStyle/>
        <a:p>
          <a:endParaRPr lang="fr-FR"/>
        </a:p>
      </dgm:t>
    </dgm:pt>
    <dgm:pt modelId="{592D0F06-BC50-416B-992F-5C371FEFF110}" type="sibTrans" cxnId="{57CD35EF-E306-4C45-AEEE-7FD558C0547C}">
      <dgm:prSet/>
      <dgm:spPr/>
      <dgm:t>
        <a:bodyPr/>
        <a:lstStyle/>
        <a:p>
          <a:endParaRPr lang="fr-FR"/>
        </a:p>
      </dgm:t>
    </dgm:pt>
    <dgm:pt modelId="{E0F82EA7-0477-4C40-B4D7-4A453CA0B78C}">
      <dgm:prSet/>
      <dgm:spPr>
        <a:solidFill>
          <a:schemeClr val="accent1">
            <a:lumMod val="50000"/>
          </a:schemeClr>
        </a:solidFill>
      </dgm:spPr>
      <dgm:t>
        <a:bodyPr/>
        <a:lstStyle/>
        <a:p>
          <a:r>
            <a:rPr lang="fr-FR" dirty="0"/>
            <a:t>Présentation des situations PCPE par la coordinatrice départementale</a:t>
          </a:r>
        </a:p>
      </dgm:t>
    </dgm:pt>
    <dgm:pt modelId="{A6B7367F-BC7E-4086-BB94-86A170EE96C8}" type="parTrans" cxnId="{DF38E1A9-8AA4-4C81-856B-B108E1FA0D57}">
      <dgm:prSet/>
      <dgm:spPr/>
      <dgm:t>
        <a:bodyPr/>
        <a:lstStyle/>
        <a:p>
          <a:endParaRPr lang="fr-FR"/>
        </a:p>
      </dgm:t>
    </dgm:pt>
    <dgm:pt modelId="{24CF9BBD-19C5-459E-A466-BA75F1A7D474}" type="sibTrans" cxnId="{DF38E1A9-8AA4-4C81-856B-B108E1FA0D57}">
      <dgm:prSet/>
      <dgm:spPr/>
      <dgm:t>
        <a:bodyPr/>
        <a:lstStyle/>
        <a:p>
          <a:endParaRPr lang="fr-FR"/>
        </a:p>
      </dgm:t>
    </dgm:pt>
    <dgm:pt modelId="{5DA6FBAF-FAED-4031-BC2D-DA5F1BCFF315}">
      <dgm:prSet/>
      <dgm:spPr>
        <a:solidFill>
          <a:schemeClr val="accent1">
            <a:lumMod val="50000"/>
          </a:schemeClr>
        </a:solidFill>
      </dgm:spPr>
      <dgm:t>
        <a:bodyPr/>
        <a:lstStyle/>
        <a:p>
          <a:r>
            <a:rPr lang="fr-FR" b="1" dirty="0"/>
            <a:t>Coordinateurs territoriaux </a:t>
          </a:r>
          <a:r>
            <a:rPr lang="fr-FR" dirty="0"/>
            <a:t>: élaboration du plan d’accompagnement, suivi des prestations, accompagnement de proximité, réunions mobilisant les partenaires autour du projet de la personne accompagnée</a:t>
          </a:r>
        </a:p>
      </dgm:t>
    </dgm:pt>
    <dgm:pt modelId="{AD38D099-57D9-4FFF-8A11-B6574A70D7CD}" type="parTrans" cxnId="{CDEEC788-7924-4F8B-A9A5-813C42590A5A}">
      <dgm:prSet/>
      <dgm:spPr/>
      <dgm:t>
        <a:bodyPr/>
        <a:lstStyle/>
        <a:p>
          <a:endParaRPr lang="fr-FR"/>
        </a:p>
      </dgm:t>
    </dgm:pt>
    <dgm:pt modelId="{04EE0350-EEA1-4599-927C-5834ABEE46B6}" type="sibTrans" cxnId="{CDEEC788-7924-4F8B-A9A5-813C42590A5A}">
      <dgm:prSet/>
      <dgm:spPr/>
      <dgm:t>
        <a:bodyPr/>
        <a:lstStyle/>
        <a:p>
          <a:endParaRPr lang="fr-FR"/>
        </a:p>
      </dgm:t>
    </dgm:pt>
    <dgm:pt modelId="{0DBD44FE-EDAF-41CA-BA97-55A626804EF2}" type="pres">
      <dgm:prSet presAssocID="{CCB60CD1-F41C-4BE8-842B-21300CE47215}" presName="Name0" presStyleCnt="0">
        <dgm:presLayoutVars>
          <dgm:chMax val="7"/>
          <dgm:chPref val="7"/>
          <dgm:dir/>
        </dgm:presLayoutVars>
      </dgm:prSet>
      <dgm:spPr/>
    </dgm:pt>
    <dgm:pt modelId="{7DC3A31E-7193-45FE-B360-A6CC6CD4FDE3}" type="pres">
      <dgm:prSet presAssocID="{CCB60CD1-F41C-4BE8-842B-21300CE47215}" presName="Name1" presStyleCnt="0"/>
      <dgm:spPr/>
    </dgm:pt>
    <dgm:pt modelId="{28F79966-7838-4E08-83E1-D901EC49A62B}" type="pres">
      <dgm:prSet presAssocID="{CCB60CD1-F41C-4BE8-842B-21300CE47215}" presName="cycle" presStyleCnt="0"/>
      <dgm:spPr/>
    </dgm:pt>
    <dgm:pt modelId="{80CCC267-646F-4E31-9301-9359C2B05D8B}" type="pres">
      <dgm:prSet presAssocID="{CCB60CD1-F41C-4BE8-842B-21300CE47215}" presName="srcNode" presStyleLbl="node1" presStyleIdx="0" presStyleCnt="5"/>
      <dgm:spPr/>
    </dgm:pt>
    <dgm:pt modelId="{5D9658A9-AE5E-41FA-9FEC-54D368EC0D2B}" type="pres">
      <dgm:prSet presAssocID="{CCB60CD1-F41C-4BE8-842B-21300CE47215}" presName="conn" presStyleLbl="parChTrans1D2" presStyleIdx="0" presStyleCnt="1"/>
      <dgm:spPr/>
    </dgm:pt>
    <dgm:pt modelId="{7476FFEB-31FB-46F8-881E-913C67384251}" type="pres">
      <dgm:prSet presAssocID="{CCB60CD1-F41C-4BE8-842B-21300CE47215}" presName="extraNode" presStyleLbl="node1" presStyleIdx="0" presStyleCnt="5"/>
      <dgm:spPr/>
    </dgm:pt>
    <dgm:pt modelId="{56CCC02C-07B9-4A35-8A3F-C7622A563924}" type="pres">
      <dgm:prSet presAssocID="{CCB60CD1-F41C-4BE8-842B-21300CE47215}" presName="dstNode" presStyleLbl="node1" presStyleIdx="0" presStyleCnt="5"/>
      <dgm:spPr/>
    </dgm:pt>
    <dgm:pt modelId="{587628F8-E784-4CCF-8AEF-E711BC2FAD3F}" type="pres">
      <dgm:prSet presAssocID="{2B806615-A5C4-4DF5-958F-0905F000445F}" presName="text_1" presStyleLbl="node1" presStyleIdx="0" presStyleCnt="5" custScaleX="87059" custLinFactNeighborX="2255" custLinFactNeighborY="-5697">
        <dgm:presLayoutVars>
          <dgm:bulletEnabled val="1"/>
        </dgm:presLayoutVars>
      </dgm:prSet>
      <dgm:spPr/>
    </dgm:pt>
    <dgm:pt modelId="{A5AFE6AE-FD7D-470F-B4B1-7BE4373C5D8F}" type="pres">
      <dgm:prSet presAssocID="{2B806615-A5C4-4DF5-958F-0905F000445F}" presName="accent_1" presStyleCnt="0"/>
      <dgm:spPr/>
    </dgm:pt>
    <dgm:pt modelId="{B0698D9B-E90F-4BAE-8855-60C410F6CDE2}" type="pres">
      <dgm:prSet presAssocID="{2B806615-A5C4-4DF5-958F-0905F000445F}" presName="accentRepeatNode" presStyleLbl="solidFgAcc1" presStyleIdx="0" presStyleCnt="5" custScaleX="209282" custScaleY="99385" custLinFactNeighborX="23447"/>
      <dgm:spPr/>
    </dgm:pt>
    <dgm:pt modelId="{7DFC6E7B-1796-47D5-8009-ABBE714F4AC2}" type="pres">
      <dgm:prSet presAssocID="{3A20E7A9-086C-4D83-AA10-DA6AC1AD0448}" presName="text_2" presStyleLbl="node1" presStyleIdx="1" presStyleCnt="5" custScaleX="87022" custScaleY="94101" custLinFactNeighborX="3037" custLinFactNeighborY="5395">
        <dgm:presLayoutVars>
          <dgm:bulletEnabled val="1"/>
        </dgm:presLayoutVars>
      </dgm:prSet>
      <dgm:spPr/>
    </dgm:pt>
    <dgm:pt modelId="{FDF9B261-C264-49A3-B644-315A19AAF03B}" type="pres">
      <dgm:prSet presAssocID="{3A20E7A9-086C-4D83-AA10-DA6AC1AD0448}" presName="accent_2" presStyleCnt="0"/>
      <dgm:spPr/>
    </dgm:pt>
    <dgm:pt modelId="{70851104-49A6-476D-AA5C-C4556F1839AC}" type="pres">
      <dgm:prSet presAssocID="{3A20E7A9-086C-4D83-AA10-DA6AC1AD0448}" presName="accentRepeatNode" presStyleLbl="solidFgAcc1" presStyleIdx="1" presStyleCnt="5" custScaleX="190452" custScaleY="101557" custLinFactNeighborX="17230"/>
      <dgm:spPr/>
    </dgm:pt>
    <dgm:pt modelId="{92620749-EC14-4A1D-BA25-DC416494E7D2}" type="pres">
      <dgm:prSet presAssocID="{A4C7EF74-C2A6-4E22-94C7-625F6FD62741}" presName="text_3" presStyleLbl="node1" presStyleIdx="2" presStyleCnt="5" custScaleX="86085" custLinFactNeighborX="1917">
        <dgm:presLayoutVars>
          <dgm:bulletEnabled val="1"/>
        </dgm:presLayoutVars>
      </dgm:prSet>
      <dgm:spPr/>
    </dgm:pt>
    <dgm:pt modelId="{F073FFBA-4257-4CF8-841A-1D3B71C6DAD3}" type="pres">
      <dgm:prSet presAssocID="{A4C7EF74-C2A6-4E22-94C7-625F6FD62741}" presName="accent_3" presStyleCnt="0"/>
      <dgm:spPr/>
    </dgm:pt>
    <dgm:pt modelId="{D7BFB955-79D4-4B4D-BCFD-FCE80313DB4F}" type="pres">
      <dgm:prSet presAssocID="{A4C7EF74-C2A6-4E22-94C7-625F6FD62741}" presName="accentRepeatNode" presStyleLbl="solidFgAcc1" presStyleIdx="2" presStyleCnt="5" custScaleX="225641" custScaleY="103729" custLinFactNeighborX="16391"/>
      <dgm:spPr/>
    </dgm:pt>
    <dgm:pt modelId="{ABED87B4-72E0-4242-B406-DAC6EF8866E0}" type="pres">
      <dgm:prSet presAssocID="{E0F82EA7-0477-4C40-B4D7-4A453CA0B78C}" presName="text_4" presStyleLbl="node1" presStyleIdx="3" presStyleCnt="5" custScaleX="86434" custLinFactNeighborX="1837" custLinFactNeighborY="-2792">
        <dgm:presLayoutVars>
          <dgm:bulletEnabled val="1"/>
        </dgm:presLayoutVars>
      </dgm:prSet>
      <dgm:spPr/>
    </dgm:pt>
    <dgm:pt modelId="{636A2B71-7A51-4DD1-B9EE-4FAB89874FA9}" type="pres">
      <dgm:prSet presAssocID="{E0F82EA7-0477-4C40-B4D7-4A453CA0B78C}" presName="accent_4" presStyleCnt="0"/>
      <dgm:spPr/>
    </dgm:pt>
    <dgm:pt modelId="{CF3FDB72-7953-4E61-9997-572AF9CDD014}" type="pres">
      <dgm:prSet presAssocID="{E0F82EA7-0477-4C40-B4D7-4A453CA0B78C}" presName="accentRepeatNode" presStyleLbl="solidFgAcc1" presStyleIdx="3" presStyleCnt="5" custScaleX="190452" custScaleY="105900" custLinFactNeighborX="17230"/>
      <dgm:spPr/>
    </dgm:pt>
    <dgm:pt modelId="{B6A3C30E-B738-4910-B525-BD6CD04443AF}" type="pres">
      <dgm:prSet presAssocID="{5DA6FBAF-FAED-4031-BC2D-DA5F1BCFF315}" presName="text_5" presStyleLbl="node1" presStyleIdx="4" presStyleCnt="5" custScaleX="87809" custScaleY="113474" custLinFactNeighborX="545" custLinFactNeighborY="-3716">
        <dgm:presLayoutVars>
          <dgm:bulletEnabled val="1"/>
        </dgm:presLayoutVars>
      </dgm:prSet>
      <dgm:spPr/>
    </dgm:pt>
    <dgm:pt modelId="{A0CC05EE-02D0-44C8-B345-3BA6F7615744}" type="pres">
      <dgm:prSet presAssocID="{5DA6FBAF-FAED-4031-BC2D-DA5F1BCFF315}" presName="accent_5" presStyleCnt="0"/>
      <dgm:spPr/>
    </dgm:pt>
    <dgm:pt modelId="{6D7FF8CE-D64B-4703-8B74-502901C1F864}" type="pres">
      <dgm:prSet presAssocID="{5DA6FBAF-FAED-4031-BC2D-DA5F1BCFF315}" presName="accentRepeatNode" presStyleLbl="solidFgAcc1" presStyleIdx="4" presStyleCnt="5" custScaleX="237175" custScaleY="108072" custLinFactNeighborX="-53722" custLinFactNeighborY="4305"/>
      <dgm:spPr/>
    </dgm:pt>
  </dgm:ptLst>
  <dgm:cxnLst>
    <dgm:cxn modelId="{27CF9D41-2E04-460B-AE68-D90FAA51A17F}" type="presOf" srcId="{CCB60CD1-F41C-4BE8-842B-21300CE47215}" destId="{0DBD44FE-EDAF-41CA-BA97-55A626804EF2}" srcOrd="0" destOrd="0" presId="urn:microsoft.com/office/officeart/2008/layout/VerticalCurvedList"/>
    <dgm:cxn modelId="{AD032062-8C34-4FA0-9C2D-50157417FA88}" type="presOf" srcId="{A4C7EF74-C2A6-4E22-94C7-625F6FD62741}" destId="{92620749-EC14-4A1D-BA25-DC416494E7D2}" srcOrd="0" destOrd="0" presId="urn:microsoft.com/office/officeart/2008/layout/VerticalCurvedList"/>
    <dgm:cxn modelId="{CDBF2B4F-50A5-4010-ABAA-0C9236B16B3C}" type="presOf" srcId="{12349FBE-A944-4F4F-94F4-EEE73F04DCE0}" destId="{5D9658A9-AE5E-41FA-9FEC-54D368EC0D2B}" srcOrd="0" destOrd="0" presId="urn:microsoft.com/office/officeart/2008/layout/VerticalCurvedList"/>
    <dgm:cxn modelId="{CDEEC788-7924-4F8B-A9A5-813C42590A5A}" srcId="{CCB60CD1-F41C-4BE8-842B-21300CE47215}" destId="{5DA6FBAF-FAED-4031-BC2D-DA5F1BCFF315}" srcOrd="4" destOrd="0" parTransId="{AD38D099-57D9-4FFF-8A11-B6574A70D7CD}" sibTransId="{04EE0350-EEA1-4599-927C-5834ABEE46B6}"/>
    <dgm:cxn modelId="{4976368D-1261-4897-9EA8-09E868F22D35}" type="presOf" srcId="{2B806615-A5C4-4DF5-958F-0905F000445F}" destId="{587628F8-E784-4CCF-8AEF-E711BC2FAD3F}" srcOrd="0" destOrd="0" presId="urn:microsoft.com/office/officeart/2008/layout/VerticalCurvedList"/>
    <dgm:cxn modelId="{9E30EBA1-CA72-4449-AAA1-3C2D8F86DEA4}" type="presOf" srcId="{3A20E7A9-086C-4D83-AA10-DA6AC1AD0448}" destId="{7DFC6E7B-1796-47D5-8009-ABBE714F4AC2}" srcOrd="0" destOrd="0" presId="urn:microsoft.com/office/officeart/2008/layout/VerticalCurvedList"/>
    <dgm:cxn modelId="{DF38E1A9-8AA4-4C81-856B-B108E1FA0D57}" srcId="{CCB60CD1-F41C-4BE8-842B-21300CE47215}" destId="{E0F82EA7-0477-4C40-B4D7-4A453CA0B78C}" srcOrd="3" destOrd="0" parTransId="{A6B7367F-BC7E-4086-BB94-86A170EE96C8}" sibTransId="{24CF9BBD-19C5-459E-A466-BA75F1A7D474}"/>
    <dgm:cxn modelId="{278C86BC-E3BD-43C4-BC64-527861274844}" srcId="{CCB60CD1-F41C-4BE8-842B-21300CE47215}" destId="{3A20E7A9-086C-4D83-AA10-DA6AC1AD0448}" srcOrd="1" destOrd="0" parTransId="{8F703A45-6215-4E5A-B9FD-D4ED317DD3E2}" sibTransId="{BDAE1B16-59C0-4CFF-93D1-19D826B62606}"/>
    <dgm:cxn modelId="{764DC7BC-F1B0-456A-952C-99AA899C74A4}" type="presOf" srcId="{E0F82EA7-0477-4C40-B4D7-4A453CA0B78C}" destId="{ABED87B4-72E0-4242-B406-DAC6EF8866E0}" srcOrd="0" destOrd="0" presId="urn:microsoft.com/office/officeart/2008/layout/VerticalCurvedList"/>
    <dgm:cxn modelId="{EFC5E8E6-2919-4DF1-B4FA-136A553D917E}" type="presOf" srcId="{5DA6FBAF-FAED-4031-BC2D-DA5F1BCFF315}" destId="{B6A3C30E-B738-4910-B525-BD6CD04443AF}" srcOrd="0" destOrd="0" presId="urn:microsoft.com/office/officeart/2008/layout/VerticalCurvedList"/>
    <dgm:cxn modelId="{57CD35EF-E306-4C45-AEEE-7FD558C0547C}" srcId="{CCB60CD1-F41C-4BE8-842B-21300CE47215}" destId="{A4C7EF74-C2A6-4E22-94C7-625F6FD62741}" srcOrd="2" destOrd="0" parTransId="{5C1126B0-6350-44C9-B9D7-8287BFF88BE0}" sibTransId="{592D0F06-BC50-416B-992F-5C371FEFF110}"/>
    <dgm:cxn modelId="{686C15F4-1BB3-42BA-9F21-5FD47C973103}" srcId="{CCB60CD1-F41C-4BE8-842B-21300CE47215}" destId="{2B806615-A5C4-4DF5-958F-0905F000445F}" srcOrd="0" destOrd="0" parTransId="{DCFF1A2C-1CA7-4405-822A-B5C7329ED577}" sibTransId="{12349FBE-A944-4F4F-94F4-EEE73F04DCE0}"/>
    <dgm:cxn modelId="{D570437E-34DF-4964-9C35-0D76ECF41A58}" type="presParOf" srcId="{0DBD44FE-EDAF-41CA-BA97-55A626804EF2}" destId="{7DC3A31E-7193-45FE-B360-A6CC6CD4FDE3}" srcOrd="0" destOrd="0" presId="urn:microsoft.com/office/officeart/2008/layout/VerticalCurvedList"/>
    <dgm:cxn modelId="{22B13A4B-493F-4694-8CCE-DE4E5BDC47A9}" type="presParOf" srcId="{7DC3A31E-7193-45FE-B360-A6CC6CD4FDE3}" destId="{28F79966-7838-4E08-83E1-D901EC49A62B}" srcOrd="0" destOrd="0" presId="urn:microsoft.com/office/officeart/2008/layout/VerticalCurvedList"/>
    <dgm:cxn modelId="{C3A32045-611E-4BA8-93E6-AA7084722D87}" type="presParOf" srcId="{28F79966-7838-4E08-83E1-D901EC49A62B}" destId="{80CCC267-646F-4E31-9301-9359C2B05D8B}" srcOrd="0" destOrd="0" presId="urn:microsoft.com/office/officeart/2008/layout/VerticalCurvedList"/>
    <dgm:cxn modelId="{3CB53810-67E0-45AF-953F-0D837022375C}" type="presParOf" srcId="{28F79966-7838-4E08-83E1-D901EC49A62B}" destId="{5D9658A9-AE5E-41FA-9FEC-54D368EC0D2B}" srcOrd="1" destOrd="0" presId="urn:microsoft.com/office/officeart/2008/layout/VerticalCurvedList"/>
    <dgm:cxn modelId="{89C211EB-9A2C-4FD7-932C-FE8E9DC319F7}" type="presParOf" srcId="{28F79966-7838-4E08-83E1-D901EC49A62B}" destId="{7476FFEB-31FB-46F8-881E-913C67384251}" srcOrd="2" destOrd="0" presId="urn:microsoft.com/office/officeart/2008/layout/VerticalCurvedList"/>
    <dgm:cxn modelId="{F9CBBFA9-2A82-4B6B-903F-A703B1F2F8D5}" type="presParOf" srcId="{28F79966-7838-4E08-83E1-D901EC49A62B}" destId="{56CCC02C-07B9-4A35-8A3F-C7622A563924}" srcOrd="3" destOrd="0" presId="urn:microsoft.com/office/officeart/2008/layout/VerticalCurvedList"/>
    <dgm:cxn modelId="{62E70A0E-0572-47DA-9E30-7A5049E31835}" type="presParOf" srcId="{7DC3A31E-7193-45FE-B360-A6CC6CD4FDE3}" destId="{587628F8-E784-4CCF-8AEF-E711BC2FAD3F}" srcOrd="1" destOrd="0" presId="urn:microsoft.com/office/officeart/2008/layout/VerticalCurvedList"/>
    <dgm:cxn modelId="{D79EE27A-127B-4E46-9FF4-DCCB9676EF37}" type="presParOf" srcId="{7DC3A31E-7193-45FE-B360-A6CC6CD4FDE3}" destId="{A5AFE6AE-FD7D-470F-B4B1-7BE4373C5D8F}" srcOrd="2" destOrd="0" presId="urn:microsoft.com/office/officeart/2008/layout/VerticalCurvedList"/>
    <dgm:cxn modelId="{9F2887C3-12F1-4236-946A-8BEAD3BE0F43}" type="presParOf" srcId="{A5AFE6AE-FD7D-470F-B4B1-7BE4373C5D8F}" destId="{B0698D9B-E90F-4BAE-8855-60C410F6CDE2}" srcOrd="0" destOrd="0" presId="urn:microsoft.com/office/officeart/2008/layout/VerticalCurvedList"/>
    <dgm:cxn modelId="{8B73ED99-57F4-437C-A4B2-40E64ADB7259}" type="presParOf" srcId="{7DC3A31E-7193-45FE-B360-A6CC6CD4FDE3}" destId="{7DFC6E7B-1796-47D5-8009-ABBE714F4AC2}" srcOrd="3" destOrd="0" presId="urn:microsoft.com/office/officeart/2008/layout/VerticalCurvedList"/>
    <dgm:cxn modelId="{B1C2A6A7-3933-4841-8F45-173291C2E978}" type="presParOf" srcId="{7DC3A31E-7193-45FE-B360-A6CC6CD4FDE3}" destId="{FDF9B261-C264-49A3-B644-315A19AAF03B}" srcOrd="4" destOrd="0" presId="urn:microsoft.com/office/officeart/2008/layout/VerticalCurvedList"/>
    <dgm:cxn modelId="{CF5EDA28-96A8-4582-8C11-CA91485D076A}" type="presParOf" srcId="{FDF9B261-C264-49A3-B644-315A19AAF03B}" destId="{70851104-49A6-476D-AA5C-C4556F1839AC}" srcOrd="0" destOrd="0" presId="urn:microsoft.com/office/officeart/2008/layout/VerticalCurvedList"/>
    <dgm:cxn modelId="{EF62EFD4-DBF3-4C11-B74D-5390A5656E52}" type="presParOf" srcId="{7DC3A31E-7193-45FE-B360-A6CC6CD4FDE3}" destId="{92620749-EC14-4A1D-BA25-DC416494E7D2}" srcOrd="5" destOrd="0" presId="urn:microsoft.com/office/officeart/2008/layout/VerticalCurvedList"/>
    <dgm:cxn modelId="{55EFD594-38D5-44CA-BD7A-8596877601A6}" type="presParOf" srcId="{7DC3A31E-7193-45FE-B360-A6CC6CD4FDE3}" destId="{F073FFBA-4257-4CF8-841A-1D3B71C6DAD3}" srcOrd="6" destOrd="0" presId="urn:microsoft.com/office/officeart/2008/layout/VerticalCurvedList"/>
    <dgm:cxn modelId="{14E9B6E9-E523-4241-86D4-19B5E646DF2A}" type="presParOf" srcId="{F073FFBA-4257-4CF8-841A-1D3B71C6DAD3}" destId="{D7BFB955-79D4-4B4D-BCFD-FCE80313DB4F}" srcOrd="0" destOrd="0" presId="urn:microsoft.com/office/officeart/2008/layout/VerticalCurvedList"/>
    <dgm:cxn modelId="{9D1B8C21-BD1D-46C8-B6F9-03E80BF4A58B}" type="presParOf" srcId="{7DC3A31E-7193-45FE-B360-A6CC6CD4FDE3}" destId="{ABED87B4-72E0-4242-B406-DAC6EF8866E0}" srcOrd="7" destOrd="0" presId="urn:microsoft.com/office/officeart/2008/layout/VerticalCurvedList"/>
    <dgm:cxn modelId="{ECB59C73-920E-467F-8417-4108BE65D21A}" type="presParOf" srcId="{7DC3A31E-7193-45FE-B360-A6CC6CD4FDE3}" destId="{636A2B71-7A51-4DD1-B9EE-4FAB89874FA9}" srcOrd="8" destOrd="0" presId="urn:microsoft.com/office/officeart/2008/layout/VerticalCurvedList"/>
    <dgm:cxn modelId="{39FE7F7A-7A03-4F6B-86F4-7BE07EA716F2}" type="presParOf" srcId="{636A2B71-7A51-4DD1-B9EE-4FAB89874FA9}" destId="{CF3FDB72-7953-4E61-9997-572AF9CDD014}" srcOrd="0" destOrd="0" presId="urn:microsoft.com/office/officeart/2008/layout/VerticalCurvedList"/>
    <dgm:cxn modelId="{A61A9616-0DF9-4A67-A462-281268F3055A}" type="presParOf" srcId="{7DC3A31E-7193-45FE-B360-A6CC6CD4FDE3}" destId="{B6A3C30E-B738-4910-B525-BD6CD04443AF}" srcOrd="9" destOrd="0" presId="urn:microsoft.com/office/officeart/2008/layout/VerticalCurvedList"/>
    <dgm:cxn modelId="{F94EB5BA-D883-4C70-8AC4-DCE444F85794}" type="presParOf" srcId="{7DC3A31E-7193-45FE-B360-A6CC6CD4FDE3}" destId="{A0CC05EE-02D0-44C8-B345-3BA6F7615744}" srcOrd="10" destOrd="0" presId="urn:microsoft.com/office/officeart/2008/layout/VerticalCurvedList"/>
    <dgm:cxn modelId="{2FD02A4E-0A8F-4A06-B90D-6921AC2C25DA}" type="presParOf" srcId="{A0CC05EE-02D0-44C8-B345-3BA6F7615744}" destId="{6D7FF8CE-D64B-4703-8B74-502901C1F86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D1266-F80D-4CCC-B6B7-5FF8638EE67C}">
      <dsp:nvSpPr>
        <dsp:cNvPr id="0" name=""/>
        <dsp:cNvSpPr/>
      </dsp:nvSpPr>
      <dsp:spPr>
        <a:xfrm>
          <a:off x="0" y="0"/>
          <a:ext cx="107865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1EC4B-3471-4A88-8CB2-00488DDBB9DA}">
      <dsp:nvSpPr>
        <dsp:cNvPr id="0" name=""/>
        <dsp:cNvSpPr/>
      </dsp:nvSpPr>
      <dsp:spPr>
        <a:xfrm>
          <a:off x="0" y="0"/>
          <a:ext cx="10786533" cy="76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Tx/>
            <a:buNone/>
          </a:pPr>
          <a:r>
            <a:rPr lang="fr-FR" sz="1600" kern="1200" dirty="0">
              <a:latin typeface="Century Gothic" panose="020B0502020202020204" pitchFamily="34" charset="0"/>
              <a:cs typeface="Arial" pitchFamily="34" charset="0"/>
            </a:rPr>
            <a:t>Aux personnes en situation de handicap, enfant et adulte. </a:t>
          </a:r>
          <a:endParaRPr lang="fr-FR" sz="1600" kern="1200" dirty="0"/>
        </a:p>
      </dsp:txBody>
      <dsp:txXfrm>
        <a:off x="0" y="0"/>
        <a:ext cx="10786533" cy="766910"/>
      </dsp:txXfrm>
    </dsp:sp>
    <dsp:sp modelId="{753105A7-99DD-4887-BC62-B94074339942}">
      <dsp:nvSpPr>
        <dsp:cNvPr id="0" name=""/>
        <dsp:cNvSpPr/>
      </dsp:nvSpPr>
      <dsp:spPr>
        <a:xfrm>
          <a:off x="0" y="766910"/>
          <a:ext cx="10786533"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AAE21-5328-4859-8162-AD7033BEC783}">
      <dsp:nvSpPr>
        <dsp:cNvPr id="0" name=""/>
        <dsp:cNvSpPr/>
      </dsp:nvSpPr>
      <dsp:spPr>
        <a:xfrm>
          <a:off x="0" y="766910"/>
          <a:ext cx="10786533" cy="76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Tx/>
            <a:buNone/>
          </a:pPr>
          <a:r>
            <a:rPr lang="fr-FR" sz="1600" kern="1200" dirty="0">
              <a:latin typeface="Century Gothic" panose="020B0502020202020204" pitchFamily="34" charset="0"/>
              <a:cs typeface="Arial" pitchFamily="34" charset="0"/>
            </a:rPr>
            <a:t>Quelque soit le handicap. Cependant 90</a:t>
          </a:r>
          <a:r>
            <a:rPr lang="fr-FR" sz="1600" kern="1200" dirty="0">
              <a:latin typeface="Century Gothic" panose="020B0502020202020204" pitchFamily="34" charset="0"/>
            </a:rPr>
            <a:t>% des personnes suivi ont un diagnostic TSA.</a:t>
          </a:r>
          <a:endParaRPr lang="fr-FR" sz="1600" kern="1200" dirty="0"/>
        </a:p>
      </dsp:txBody>
      <dsp:txXfrm>
        <a:off x="0" y="766910"/>
        <a:ext cx="10786533" cy="766910"/>
      </dsp:txXfrm>
    </dsp:sp>
    <dsp:sp modelId="{79185664-7205-4FE3-80A9-CED987E65584}">
      <dsp:nvSpPr>
        <dsp:cNvPr id="0" name=""/>
        <dsp:cNvSpPr/>
      </dsp:nvSpPr>
      <dsp:spPr>
        <a:xfrm>
          <a:off x="0" y="1533821"/>
          <a:ext cx="10786533"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81255-5A0F-4721-B3C5-E178D1103600}">
      <dsp:nvSpPr>
        <dsp:cNvPr id="0" name=""/>
        <dsp:cNvSpPr/>
      </dsp:nvSpPr>
      <dsp:spPr>
        <a:xfrm>
          <a:off x="0" y="1533821"/>
          <a:ext cx="10786533" cy="76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Tx/>
            <a:buNone/>
          </a:pPr>
          <a:r>
            <a:rPr lang="fr-FR" sz="1600" kern="1200" dirty="0">
              <a:latin typeface="Century Gothic" panose="020B0502020202020204" pitchFamily="34" charset="0"/>
              <a:cs typeface="Arial" pitchFamily="34" charset="0"/>
            </a:rPr>
            <a:t>Aux personnes demeurant au domicile sans solution d’accompagnement ou en risque de rupture de parcours. </a:t>
          </a:r>
          <a:endParaRPr lang="fr-FR" sz="1600" kern="1200" dirty="0"/>
        </a:p>
      </dsp:txBody>
      <dsp:txXfrm>
        <a:off x="0" y="1533821"/>
        <a:ext cx="10786533" cy="766910"/>
      </dsp:txXfrm>
    </dsp:sp>
    <dsp:sp modelId="{69F2594D-D3D7-4C30-8171-3207ADE7483E}">
      <dsp:nvSpPr>
        <dsp:cNvPr id="0" name=""/>
        <dsp:cNvSpPr/>
      </dsp:nvSpPr>
      <dsp:spPr>
        <a:xfrm>
          <a:off x="0" y="2300732"/>
          <a:ext cx="1078653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3B52C-9F4E-4224-97A0-36AB6EC72501}">
      <dsp:nvSpPr>
        <dsp:cNvPr id="0" name=""/>
        <dsp:cNvSpPr/>
      </dsp:nvSpPr>
      <dsp:spPr>
        <a:xfrm>
          <a:off x="0" y="2300732"/>
          <a:ext cx="10786533" cy="76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latin typeface="Century Gothic" panose="020B0502020202020204" pitchFamily="34" charset="0"/>
              <a:ea typeface="+mn-ea"/>
              <a:cs typeface="Arial" pitchFamily="34" charset="0"/>
            </a:rPr>
            <a:t>Ou aux personnes ayant une solution inadaptée à leurs besoins. </a:t>
          </a:r>
        </a:p>
      </dsp:txBody>
      <dsp:txXfrm>
        <a:off x="0" y="2300732"/>
        <a:ext cx="10786533" cy="766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8F7BC-957C-4D4C-9583-15268D73286F}">
      <dsp:nvSpPr>
        <dsp:cNvPr id="0" name=""/>
        <dsp:cNvSpPr/>
      </dsp:nvSpPr>
      <dsp:spPr>
        <a:xfrm>
          <a:off x="1830473" y="2285"/>
          <a:ext cx="6797982" cy="150869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Century Gothic" panose="020B0502020202020204" pitchFamily="34" charset="0"/>
            </a:rPr>
            <a:t>Transitoire</a:t>
          </a:r>
          <a:r>
            <a:rPr lang="en-US" sz="1800" kern="1200" dirty="0">
              <a:latin typeface="Century Gothic" panose="020B0502020202020204" pitchFamily="34" charset="0"/>
            </a:rPr>
            <a:t>:</a:t>
          </a:r>
        </a:p>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La notification de la CDAPH </a:t>
          </a:r>
          <a:r>
            <a:rPr lang="en-US" sz="1800" kern="1200" dirty="0" err="1">
              <a:latin typeface="Century Gothic" panose="020B0502020202020204" pitchFamily="34" charset="0"/>
            </a:rPr>
            <a:t>est</a:t>
          </a:r>
          <a:r>
            <a:rPr lang="en-US" sz="1800" kern="1200" dirty="0">
              <a:latin typeface="Century Gothic" panose="020B0502020202020204" pitchFamily="34" charset="0"/>
            </a:rPr>
            <a:t> </a:t>
          </a:r>
          <a:r>
            <a:rPr lang="en-US" sz="1800" kern="1200" dirty="0" err="1">
              <a:latin typeface="Century Gothic" panose="020B0502020202020204" pitchFamily="34" charset="0"/>
            </a:rPr>
            <a:t>valable</a:t>
          </a:r>
          <a:r>
            <a:rPr lang="en-US" sz="1800" kern="1200" dirty="0">
              <a:latin typeface="Century Gothic" panose="020B0502020202020204" pitchFamily="34" charset="0"/>
            </a:rPr>
            <a:t> un an, </a:t>
          </a:r>
          <a:r>
            <a:rPr lang="en-US" sz="1800" kern="1200" dirty="0" err="1">
              <a:latin typeface="Century Gothic" panose="020B0502020202020204" pitchFamily="34" charset="0"/>
            </a:rPr>
            <a:t>renouvelable</a:t>
          </a:r>
          <a:r>
            <a:rPr lang="en-US" sz="1800" kern="1200" dirty="0">
              <a:latin typeface="Century Gothic" panose="020B0502020202020204" pitchFamily="34" charset="0"/>
            </a:rPr>
            <a:t> </a:t>
          </a:r>
          <a:r>
            <a:rPr lang="en-US" sz="1800" kern="1200" dirty="0" err="1">
              <a:latin typeface="Century Gothic" panose="020B0502020202020204" pitchFamily="34" charset="0"/>
            </a:rPr>
            <a:t>une</a:t>
          </a:r>
          <a:r>
            <a:rPr lang="en-US" sz="1800" kern="1200" dirty="0">
              <a:latin typeface="Century Gothic" panose="020B0502020202020204" pitchFamily="34" charset="0"/>
            </a:rPr>
            <a:t> </a:t>
          </a:r>
          <a:r>
            <a:rPr lang="en-US" sz="1800" kern="1200" dirty="0" err="1">
              <a:latin typeface="Century Gothic" panose="020B0502020202020204" pitchFamily="34" charset="0"/>
            </a:rPr>
            <a:t>fois</a:t>
          </a:r>
          <a:r>
            <a:rPr lang="en-US" sz="1800" kern="1200" dirty="0">
              <a:latin typeface="Century Gothic" panose="020B0502020202020204" pitchFamily="34" charset="0"/>
            </a:rPr>
            <a:t>. </a:t>
          </a:r>
          <a:r>
            <a:rPr lang="en-US" sz="1800" kern="1200" dirty="0" err="1">
              <a:latin typeface="Century Gothic" panose="020B0502020202020204" pitchFamily="34" charset="0"/>
            </a:rPr>
            <a:t>Cependant</a:t>
          </a:r>
          <a:r>
            <a:rPr lang="en-US" sz="1800" kern="1200" dirty="0">
              <a:latin typeface="Century Gothic" panose="020B0502020202020204" pitchFamily="34" charset="0"/>
            </a:rPr>
            <a:t>, des </a:t>
          </a:r>
          <a:r>
            <a:rPr lang="en-US" sz="1800" kern="1200" dirty="0" err="1">
              <a:latin typeface="Century Gothic" panose="020B0502020202020204" pitchFamily="34" charset="0"/>
            </a:rPr>
            <a:t>années</a:t>
          </a:r>
          <a:r>
            <a:rPr lang="en-US" sz="1800" kern="1200" dirty="0">
              <a:latin typeface="Century Gothic" panose="020B0502020202020204" pitchFamily="34" charset="0"/>
            </a:rPr>
            <a:t> </a:t>
          </a:r>
          <a:r>
            <a:rPr lang="en-US" sz="1800" kern="1200" dirty="0" err="1">
              <a:latin typeface="Century Gothic" panose="020B0502020202020204" pitchFamily="34" charset="0"/>
            </a:rPr>
            <a:t>dérogatoires</a:t>
          </a:r>
          <a:r>
            <a:rPr lang="en-US" sz="1800" kern="1200" dirty="0">
              <a:latin typeface="Century Gothic" panose="020B0502020202020204" pitchFamily="34" charset="0"/>
            </a:rPr>
            <a:t> </a:t>
          </a:r>
          <a:r>
            <a:rPr lang="en-US" sz="1800" kern="1200" dirty="0" err="1">
              <a:latin typeface="Century Gothic" panose="020B0502020202020204" pitchFamily="34" charset="0"/>
            </a:rPr>
            <a:t>restent</a:t>
          </a:r>
          <a:r>
            <a:rPr lang="en-US" sz="1800" kern="1200" dirty="0">
              <a:latin typeface="Century Gothic" panose="020B0502020202020204" pitchFamily="34" charset="0"/>
            </a:rPr>
            <a:t> possibles.</a:t>
          </a:r>
          <a:endParaRPr lang="fr-FR" sz="1800" kern="1200" dirty="0">
            <a:latin typeface="Century Gothic" panose="020B0502020202020204" pitchFamily="34" charset="0"/>
          </a:endParaRPr>
        </a:p>
      </dsp:txBody>
      <dsp:txXfrm>
        <a:off x="1904122" y="75934"/>
        <a:ext cx="6650684" cy="1361400"/>
      </dsp:txXfrm>
    </dsp:sp>
    <dsp:sp modelId="{A6F1DA9B-548A-4043-843D-E722C8ABE0B0}">
      <dsp:nvSpPr>
        <dsp:cNvPr id="0" name=""/>
        <dsp:cNvSpPr/>
      </dsp:nvSpPr>
      <dsp:spPr>
        <a:xfrm>
          <a:off x="1830473" y="1586419"/>
          <a:ext cx="6854652" cy="150869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latin typeface="Century Gothic" panose="020B0502020202020204" pitchFamily="34" charset="0"/>
            </a:rPr>
            <a:t>ADAPT</a:t>
          </a:r>
          <a:r>
            <a:rPr lang="fr-FR" sz="1800" b="1" kern="1200" noProof="0" dirty="0">
              <a:latin typeface="Calibri" panose="020F0502020204030204" pitchFamily="34" charset="0"/>
              <a:cs typeface="Calibri" panose="020F0502020204030204" pitchFamily="34" charset="0"/>
            </a:rPr>
            <a:t>É</a:t>
          </a:r>
          <a:r>
            <a:rPr lang="fr-FR" sz="1800" kern="1200" noProof="0" dirty="0">
              <a:latin typeface="Century Gothic" panose="020B0502020202020204" pitchFamily="34" charset="0"/>
            </a:rPr>
            <a:t> : </a:t>
          </a:r>
        </a:p>
        <a:p>
          <a:pPr marL="0" lvl="0" indent="0" algn="ctr" defTabSz="800100">
            <a:lnSpc>
              <a:spcPct val="90000"/>
            </a:lnSpc>
            <a:spcBef>
              <a:spcPct val="0"/>
            </a:spcBef>
            <a:spcAft>
              <a:spcPct val="35000"/>
            </a:spcAft>
            <a:buNone/>
          </a:pPr>
          <a:r>
            <a:rPr lang="fr-FR" sz="1800" kern="1200" noProof="0" dirty="0">
              <a:latin typeface="Century Gothic"/>
            </a:rPr>
            <a:t>L’évaluation par le PCPE permet d’ajuster l’accompagnement au plus prêt des besoins actuels de la personne.</a:t>
          </a:r>
          <a:endParaRPr lang="fr-FR" sz="1800" kern="1200" noProof="0" dirty="0">
            <a:latin typeface="Century Gothic" panose="020B0502020202020204" pitchFamily="34" charset="0"/>
          </a:endParaRPr>
        </a:p>
      </dsp:txBody>
      <dsp:txXfrm>
        <a:off x="1904122" y="1660068"/>
        <a:ext cx="6707354" cy="1361400"/>
      </dsp:txXfrm>
    </dsp:sp>
    <dsp:sp modelId="{5ED94D4B-80BE-40E2-A81D-959F194FA13E}">
      <dsp:nvSpPr>
        <dsp:cNvPr id="0" name=""/>
        <dsp:cNvSpPr/>
      </dsp:nvSpPr>
      <dsp:spPr>
        <a:xfrm>
          <a:off x="1830473" y="3170553"/>
          <a:ext cx="6834929" cy="150869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SOUPLE</a:t>
          </a:r>
          <a:r>
            <a:rPr lang="en-US" sz="1800" kern="1200" dirty="0">
              <a:latin typeface="Century Gothic" panose="020B0502020202020204" pitchFamily="34" charset="0"/>
            </a:rPr>
            <a:t> : </a:t>
          </a:r>
        </a:p>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Une </a:t>
          </a:r>
          <a:r>
            <a:rPr lang="en-US" sz="1800" kern="1200" dirty="0" err="1">
              <a:latin typeface="Century Gothic" panose="020B0502020202020204" pitchFamily="34" charset="0"/>
            </a:rPr>
            <a:t>flexibilité</a:t>
          </a:r>
          <a:r>
            <a:rPr lang="en-US" sz="1800" kern="1200" dirty="0">
              <a:latin typeface="Century Gothic" panose="020B0502020202020204" pitchFamily="34" charset="0"/>
            </a:rPr>
            <a:t> dans les propositions </a:t>
          </a:r>
          <a:r>
            <a:rPr lang="en-US" sz="1800" kern="1200" dirty="0" err="1">
              <a:latin typeface="Century Gothic" panose="020B0502020202020204" pitchFamily="34" charset="0"/>
            </a:rPr>
            <a:t>faites</a:t>
          </a:r>
          <a:r>
            <a:rPr lang="en-US" sz="1800" kern="1200" dirty="0">
              <a:latin typeface="Century Gothic" panose="020B0502020202020204" pitchFamily="34" charset="0"/>
            </a:rPr>
            <a:t> (ESMS, sanitaire, milieu ordinaire, </a:t>
          </a:r>
          <a:r>
            <a:rPr lang="en-US" sz="1800" kern="1200" dirty="0" err="1">
              <a:latin typeface="Century Gothic" panose="020B0502020202020204" pitchFamily="34" charset="0"/>
            </a:rPr>
            <a:t>prestataires</a:t>
          </a:r>
          <a:r>
            <a:rPr lang="en-US" sz="1800" kern="1200" dirty="0">
              <a:latin typeface="Century Gothic" panose="020B0502020202020204" pitchFamily="34" charset="0"/>
            </a:rPr>
            <a:t> de service, </a:t>
          </a:r>
          <a:r>
            <a:rPr lang="en-US" sz="1800" kern="1200" dirty="0" err="1">
              <a:latin typeface="Century Gothic" panose="020B0502020202020204" pitchFamily="34" charset="0"/>
            </a:rPr>
            <a:t>libéraux</a:t>
          </a:r>
          <a:r>
            <a:rPr lang="en-US" sz="1800" kern="1200" dirty="0">
              <a:latin typeface="Century Gothic" panose="020B0502020202020204" pitchFamily="34" charset="0"/>
            </a:rPr>
            <a:t>, associations…).</a:t>
          </a:r>
          <a:endParaRPr lang="fr-FR" sz="1800" kern="1200" dirty="0">
            <a:latin typeface="Century Gothic" panose="020B0502020202020204" pitchFamily="34" charset="0"/>
          </a:endParaRPr>
        </a:p>
      </dsp:txBody>
      <dsp:txXfrm>
        <a:off x="1904122" y="3244202"/>
        <a:ext cx="6687631" cy="1361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C44B9-A6A8-4041-8DBB-834E1F3545A2}">
      <dsp:nvSpPr>
        <dsp:cNvPr id="0" name=""/>
        <dsp:cNvSpPr/>
      </dsp:nvSpPr>
      <dsp:spPr>
        <a:xfrm>
          <a:off x="2678" y="1983419"/>
          <a:ext cx="3263800" cy="1305520"/>
        </a:xfrm>
        <a:prstGeom prst="chevron">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1" kern="1200" dirty="0"/>
            <a:t>Appel à candidature de l’ARS </a:t>
          </a:r>
        </a:p>
        <a:p>
          <a:pPr marL="0" lvl="0" indent="0" algn="ctr" defTabSz="711200">
            <a:lnSpc>
              <a:spcPct val="90000"/>
            </a:lnSpc>
            <a:spcBef>
              <a:spcPct val="0"/>
            </a:spcBef>
            <a:spcAft>
              <a:spcPct val="35000"/>
            </a:spcAft>
            <a:buNone/>
          </a:pPr>
          <a:r>
            <a:rPr lang="fr-FR" sz="1600" b="1" kern="1200" dirty="0"/>
            <a:t>le 11 juillet 2016 </a:t>
          </a:r>
          <a:endParaRPr lang="fr-FR" sz="1600" kern="1200" dirty="0"/>
        </a:p>
      </dsp:txBody>
      <dsp:txXfrm>
        <a:off x="655438" y="1983419"/>
        <a:ext cx="1958280" cy="1305520"/>
      </dsp:txXfrm>
    </dsp:sp>
    <dsp:sp modelId="{025D14A8-FAFC-40BD-854B-65E557C5ABFE}">
      <dsp:nvSpPr>
        <dsp:cNvPr id="0" name=""/>
        <dsp:cNvSpPr/>
      </dsp:nvSpPr>
      <dsp:spPr>
        <a:xfrm>
          <a:off x="2940099" y="1983419"/>
          <a:ext cx="3263800" cy="1305520"/>
        </a:xfrm>
        <a:prstGeom prst="chevron">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1" kern="1200" dirty="0"/>
            <a:t>Réflexions partenariales et candidature du groupement ARAMIS</a:t>
          </a:r>
          <a:endParaRPr lang="fr-FR" sz="1600" kern="1200" dirty="0"/>
        </a:p>
      </dsp:txBody>
      <dsp:txXfrm>
        <a:off x="3592859" y="1983419"/>
        <a:ext cx="1958280" cy="1305520"/>
      </dsp:txXfrm>
    </dsp:sp>
    <dsp:sp modelId="{CD77783D-DB16-4319-9169-6570D1E411C6}">
      <dsp:nvSpPr>
        <dsp:cNvPr id="0" name=""/>
        <dsp:cNvSpPr/>
      </dsp:nvSpPr>
      <dsp:spPr>
        <a:xfrm>
          <a:off x="5877520" y="1983419"/>
          <a:ext cx="3263800" cy="1305520"/>
        </a:xfrm>
        <a:prstGeom prst="chevron">
          <a:avLst/>
        </a:prstGeom>
        <a:solidFill>
          <a:schemeClr val="accent1">
            <a:lumMod val="2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1" kern="1200" dirty="0"/>
            <a:t>13/12/2016 : </a:t>
          </a:r>
        </a:p>
        <a:p>
          <a:pPr marL="0" lvl="0" indent="0" algn="ctr" defTabSz="711200">
            <a:lnSpc>
              <a:spcPct val="90000"/>
            </a:lnSpc>
            <a:spcBef>
              <a:spcPct val="0"/>
            </a:spcBef>
            <a:spcAft>
              <a:spcPct val="35000"/>
            </a:spcAft>
            <a:buNone/>
          </a:pPr>
          <a:r>
            <a:rPr lang="fr-FR" sz="1600" b="1" kern="1200" dirty="0"/>
            <a:t>ARAMIS retenu pour le projet et ILDYS désigné comme opérateur</a:t>
          </a:r>
          <a:endParaRPr lang="fr-FR" sz="1600" kern="1200" dirty="0"/>
        </a:p>
      </dsp:txBody>
      <dsp:txXfrm>
        <a:off x="6530280" y="1983419"/>
        <a:ext cx="1958280" cy="1305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3481B-F7A6-408D-8C08-A24262B4991C}">
      <dsp:nvSpPr>
        <dsp:cNvPr id="0" name=""/>
        <dsp:cNvSpPr/>
      </dsp:nvSpPr>
      <dsp:spPr>
        <a:xfrm>
          <a:off x="1026394" y="1125189"/>
          <a:ext cx="3275802" cy="2795935"/>
        </a:xfrm>
        <a:prstGeom prst="ellipse">
          <a:avLst/>
        </a:prstGeom>
        <a:solidFill>
          <a:srgbClr val="0099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FR" sz="3300" kern="1200" dirty="0"/>
            <a:t>Enfants Adultes vivant avec un handicap</a:t>
          </a:r>
        </a:p>
      </dsp:txBody>
      <dsp:txXfrm>
        <a:off x="1506124" y="1534644"/>
        <a:ext cx="2316342" cy="1977025"/>
      </dsp:txXfrm>
    </dsp:sp>
    <dsp:sp modelId="{0CABAE0F-0123-44BC-A832-FF97F67A365B}">
      <dsp:nvSpPr>
        <dsp:cNvPr id="0" name=""/>
        <dsp:cNvSpPr/>
      </dsp:nvSpPr>
      <dsp:spPr>
        <a:xfrm>
          <a:off x="1257572" y="29474"/>
          <a:ext cx="1397967" cy="1397967"/>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Vivant à domicile</a:t>
          </a:r>
        </a:p>
      </dsp:txBody>
      <dsp:txXfrm>
        <a:off x="1462300" y="234202"/>
        <a:ext cx="988511" cy="988511"/>
      </dsp:txXfrm>
    </dsp:sp>
    <dsp:sp modelId="{BD24713D-D1D6-4948-A120-3CC45016F5A0}">
      <dsp:nvSpPr>
        <dsp:cNvPr id="0" name=""/>
        <dsp:cNvSpPr/>
      </dsp:nvSpPr>
      <dsp:spPr>
        <a:xfrm>
          <a:off x="2713705" y="66202"/>
          <a:ext cx="1397967" cy="1397967"/>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Vivant au domicile d’un tiers</a:t>
          </a:r>
        </a:p>
      </dsp:txBody>
      <dsp:txXfrm>
        <a:off x="2918433" y="270930"/>
        <a:ext cx="988511" cy="988511"/>
      </dsp:txXfrm>
    </dsp:sp>
    <dsp:sp modelId="{F05CE830-FC8D-4692-9707-5B79A092FA21}">
      <dsp:nvSpPr>
        <dsp:cNvPr id="0" name=""/>
        <dsp:cNvSpPr/>
      </dsp:nvSpPr>
      <dsp:spPr>
        <a:xfrm>
          <a:off x="3772703" y="1257569"/>
          <a:ext cx="1397967" cy="1397967"/>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Vivant en famille d’accueil</a:t>
          </a:r>
        </a:p>
      </dsp:txBody>
      <dsp:txXfrm>
        <a:off x="3977431" y="1462297"/>
        <a:ext cx="988511" cy="988511"/>
      </dsp:txXfrm>
    </dsp:sp>
    <dsp:sp modelId="{CD1F9922-542F-4D12-882A-DB9625678E0D}">
      <dsp:nvSpPr>
        <dsp:cNvPr id="0" name=""/>
        <dsp:cNvSpPr/>
      </dsp:nvSpPr>
      <dsp:spPr>
        <a:xfrm>
          <a:off x="3830858" y="2647499"/>
          <a:ext cx="1397967" cy="1397967"/>
        </a:xfrm>
        <a:prstGeom prst="ellipse">
          <a:avLst/>
        </a:prstGeom>
        <a:solidFill>
          <a:schemeClr val="bg1">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Vivant une situation critique</a:t>
          </a:r>
        </a:p>
      </dsp:txBody>
      <dsp:txXfrm>
        <a:off x="4035586" y="2852227"/>
        <a:ext cx="988511" cy="988511"/>
      </dsp:txXfrm>
    </dsp:sp>
    <dsp:sp modelId="{ABBB1421-EDC6-42EC-96E4-C8A97650D819}">
      <dsp:nvSpPr>
        <dsp:cNvPr id="0" name=""/>
        <dsp:cNvSpPr/>
      </dsp:nvSpPr>
      <dsp:spPr>
        <a:xfrm>
          <a:off x="2705666" y="3507931"/>
          <a:ext cx="1397967" cy="1397967"/>
        </a:xfrm>
        <a:prstGeom prst="ellipse">
          <a:avLst/>
        </a:prstGeom>
        <a:solidFill>
          <a:schemeClr val="bg1">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Vivant une rupture de parcours</a:t>
          </a:r>
        </a:p>
      </dsp:txBody>
      <dsp:txXfrm>
        <a:off x="2910394" y="3712659"/>
        <a:ext cx="988511" cy="988511"/>
      </dsp:txXfrm>
    </dsp:sp>
    <dsp:sp modelId="{FE8B4F73-991E-4E07-BC71-2FCB9E9002D3}">
      <dsp:nvSpPr>
        <dsp:cNvPr id="0" name=""/>
        <dsp:cNvSpPr/>
      </dsp:nvSpPr>
      <dsp:spPr>
        <a:xfrm>
          <a:off x="1257574" y="3499904"/>
          <a:ext cx="1397967" cy="1397967"/>
        </a:xfrm>
        <a:prstGeom prst="ellipse">
          <a:avLst/>
        </a:prstGeom>
        <a:solidFill>
          <a:schemeClr val="bg1">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Vivant un risque de rupture de parcours</a:t>
          </a:r>
        </a:p>
      </dsp:txBody>
      <dsp:txXfrm>
        <a:off x="1462302" y="3704632"/>
        <a:ext cx="988511" cy="988511"/>
      </dsp:txXfrm>
    </dsp:sp>
    <dsp:sp modelId="{EC46E4B2-21DF-4350-8091-3F6F53733674}">
      <dsp:nvSpPr>
        <dsp:cNvPr id="0" name=""/>
        <dsp:cNvSpPr/>
      </dsp:nvSpPr>
      <dsp:spPr>
        <a:xfrm>
          <a:off x="110083" y="2573283"/>
          <a:ext cx="1397967" cy="1397967"/>
        </a:xfrm>
        <a:prstGeom prst="ellipse">
          <a:avLst/>
        </a:prstGeom>
        <a:solidFill>
          <a:schemeClr val="bg1">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Vivant une période de transition</a:t>
          </a:r>
        </a:p>
      </dsp:txBody>
      <dsp:txXfrm>
        <a:off x="314811" y="2778011"/>
        <a:ext cx="988511" cy="988511"/>
      </dsp:txXfrm>
    </dsp:sp>
    <dsp:sp modelId="{5B8C3E84-0A70-4DB5-9C08-3D3D3430A171}">
      <dsp:nvSpPr>
        <dsp:cNvPr id="0" name=""/>
        <dsp:cNvSpPr/>
      </dsp:nvSpPr>
      <dsp:spPr>
        <a:xfrm>
          <a:off x="124360" y="1059002"/>
          <a:ext cx="1397967" cy="1397967"/>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Vivant en structure</a:t>
          </a:r>
        </a:p>
      </dsp:txBody>
      <dsp:txXfrm>
        <a:off x="329088" y="1263730"/>
        <a:ext cx="988511" cy="988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1FE28-6E6A-46DF-A7D4-15455FF2415D}">
      <dsp:nvSpPr>
        <dsp:cNvPr id="0" name=""/>
        <dsp:cNvSpPr/>
      </dsp:nvSpPr>
      <dsp:spPr>
        <a:xfrm>
          <a:off x="684878" y="1406041"/>
          <a:ext cx="2475690" cy="2284926"/>
        </a:xfrm>
        <a:prstGeom prst="ellipse">
          <a:avLst/>
        </a:prstGeom>
        <a:solidFill>
          <a:srgbClr val="009999">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rgbClr val="000000"/>
              </a:solidFill>
              <a:latin typeface="Arial"/>
              <a:ea typeface="+mn-ea"/>
              <a:cs typeface="+mn-cs"/>
            </a:rPr>
            <a:t>Aidants</a:t>
          </a:r>
        </a:p>
      </dsp:txBody>
      <dsp:txXfrm>
        <a:off x="1047434" y="1740661"/>
        <a:ext cx="1750578" cy="1615686"/>
      </dsp:txXfrm>
    </dsp:sp>
    <dsp:sp modelId="{50A7CDA2-3BF2-4F12-8AC4-2B11D72F7DF7}">
      <dsp:nvSpPr>
        <dsp:cNvPr id="0" name=""/>
        <dsp:cNvSpPr/>
      </dsp:nvSpPr>
      <dsp:spPr>
        <a:xfrm>
          <a:off x="163346" y="1590826"/>
          <a:ext cx="1043057" cy="1043057"/>
        </a:xfrm>
        <a:prstGeom prst="ellipse">
          <a:avLst/>
        </a:prstGeom>
        <a:solidFill>
          <a:srgbClr val="92D05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rgbClr val="000000"/>
              </a:solidFill>
              <a:latin typeface="Arial"/>
              <a:ea typeface="+mn-ea"/>
              <a:cs typeface="+mn-cs"/>
            </a:rPr>
            <a:t>Parents</a:t>
          </a:r>
        </a:p>
      </dsp:txBody>
      <dsp:txXfrm>
        <a:off x="316098" y="1743578"/>
        <a:ext cx="737553" cy="737553"/>
      </dsp:txXfrm>
    </dsp:sp>
    <dsp:sp modelId="{DF6EE171-137B-472A-8735-13F02D46A1B7}">
      <dsp:nvSpPr>
        <dsp:cNvPr id="0" name=""/>
        <dsp:cNvSpPr/>
      </dsp:nvSpPr>
      <dsp:spPr>
        <a:xfrm>
          <a:off x="1951433" y="771275"/>
          <a:ext cx="1117542" cy="1117542"/>
        </a:xfrm>
        <a:prstGeom prst="ellipse">
          <a:avLst/>
        </a:prstGeom>
        <a:solidFill>
          <a:srgbClr val="92D05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rgbClr val="000000"/>
              </a:solidFill>
              <a:latin typeface="Arial"/>
              <a:ea typeface="+mn-ea"/>
              <a:cs typeface="+mn-cs"/>
            </a:rPr>
            <a:t>Familles d’accueil</a:t>
          </a:r>
        </a:p>
      </dsp:txBody>
      <dsp:txXfrm>
        <a:off x="2115093" y="934935"/>
        <a:ext cx="790222" cy="790222"/>
      </dsp:txXfrm>
    </dsp:sp>
    <dsp:sp modelId="{DB2299E5-3DFA-43E6-BF82-834158D55C3E}">
      <dsp:nvSpPr>
        <dsp:cNvPr id="0" name=""/>
        <dsp:cNvSpPr/>
      </dsp:nvSpPr>
      <dsp:spPr>
        <a:xfrm>
          <a:off x="2849045" y="1739834"/>
          <a:ext cx="1008950" cy="968551"/>
        </a:xfrm>
        <a:prstGeom prst="ellipse">
          <a:avLst/>
        </a:prstGeom>
        <a:solidFill>
          <a:srgbClr val="92D05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rgbClr val="000000"/>
              </a:solidFill>
              <a:latin typeface="Arial"/>
              <a:ea typeface="+mn-ea"/>
              <a:cs typeface="+mn-cs"/>
            </a:rPr>
            <a:t>… </a:t>
          </a:r>
        </a:p>
      </dsp:txBody>
      <dsp:txXfrm>
        <a:off x="2996802" y="1881675"/>
        <a:ext cx="713436" cy="684869"/>
      </dsp:txXfrm>
    </dsp:sp>
    <dsp:sp modelId="{B33279A3-F91D-432F-B887-8124DEB51D18}">
      <dsp:nvSpPr>
        <dsp:cNvPr id="0" name=""/>
        <dsp:cNvSpPr/>
      </dsp:nvSpPr>
      <dsp:spPr>
        <a:xfrm>
          <a:off x="535872" y="3378899"/>
          <a:ext cx="2905654" cy="1117542"/>
        </a:xfrm>
        <a:prstGeom prst="ellipse">
          <a:avLst/>
        </a:prstGeom>
        <a:solidFill>
          <a:schemeClr val="bg1">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FR" sz="2500" kern="1200" dirty="0"/>
            <a:t>Besoins de répit...</a:t>
          </a:r>
        </a:p>
      </dsp:txBody>
      <dsp:txXfrm>
        <a:off x="961395" y="3542559"/>
        <a:ext cx="2054608" cy="790222"/>
      </dsp:txXfrm>
    </dsp:sp>
    <dsp:sp modelId="{558B8838-344D-4C49-93C8-BE6CB0020D3E}">
      <dsp:nvSpPr>
        <dsp:cNvPr id="0" name=""/>
        <dsp:cNvSpPr/>
      </dsp:nvSpPr>
      <dsp:spPr>
        <a:xfrm>
          <a:off x="908389" y="845780"/>
          <a:ext cx="968551" cy="968540"/>
        </a:xfrm>
        <a:prstGeom prst="ellipse">
          <a:avLst/>
        </a:prstGeom>
        <a:solidFill>
          <a:srgbClr val="92D050">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rgbClr val="000000"/>
              </a:solidFill>
              <a:latin typeface="Arial"/>
              <a:ea typeface="+mn-ea"/>
              <a:cs typeface="+mn-cs"/>
            </a:rPr>
            <a:t>Fratries</a:t>
          </a:r>
        </a:p>
      </dsp:txBody>
      <dsp:txXfrm>
        <a:off x="1050230" y="987619"/>
        <a:ext cx="684869" cy="684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658A9-AE5E-41FA-9FEC-54D368EC0D2B}">
      <dsp:nvSpPr>
        <dsp:cNvPr id="0" name=""/>
        <dsp:cNvSpPr/>
      </dsp:nvSpPr>
      <dsp:spPr>
        <a:xfrm>
          <a:off x="-5490666" y="-921879"/>
          <a:ext cx="7172127" cy="7172127"/>
        </a:xfrm>
        <a:prstGeom prst="blockArc">
          <a:avLst>
            <a:gd name="adj1" fmla="val 18900000"/>
            <a:gd name="adj2" fmla="val 2700000"/>
            <a:gd name="adj3" fmla="val 30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7628F8-E784-4CCF-8AEF-E711BC2FAD3F}">
      <dsp:nvSpPr>
        <dsp:cNvPr id="0" name=""/>
        <dsp:cNvSpPr/>
      </dsp:nvSpPr>
      <dsp:spPr>
        <a:xfrm>
          <a:off x="1652696" y="294959"/>
          <a:ext cx="7239783" cy="666259"/>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843" tIns="33020" rIns="33020" bIns="33020" numCol="1" spcCol="1270" anchor="ctr" anchorCtr="0">
          <a:noAutofit/>
        </a:bodyPr>
        <a:lstStyle/>
        <a:p>
          <a:pPr marL="0" lvl="0" indent="0" algn="l" defTabSz="577850">
            <a:lnSpc>
              <a:spcPct val="90000"/>
            </a:lnSpc>
            <a:spcBef>
              <a:spcPct val="0"/>
            </a:spcBef>
            <a:spcAft>
              <a:spcPct val="35000"/>
            </a:spcAft>
            <a:buNone/>
          </a:pPr>
          <a:r>
            <a:rPr lang="fr-FR" sz="1300" kern="1200" dirty="0"/>
            <a:t>Transmise à la </a:t>
          </a:r>
          <a:r>
            <a:rPr lang="fr-FR" sz="1300" b="1" kern="1200" dirty="0"/>
            <a:t>coordinatrice départementale par </a:t>
          </a:r>
          <a:r>
            <a:rPr lang="fr-FR" sz="1300" kern="1200" dirty="0"/>
            <a:t>une personne, un professionnel, la MDPH… puis </a:t>
          </a:r>
          <a:r>
            <a:rPr lang="fr-FR" sz="1300" b="1" kern="1200" dirty="0"/>
            <a:t>commission d’admission avec la MDPH</a:t>
          </a:r>
        </a:p>
      </dsp:txBody>
      <dsp:txXfrm>
        <a:off x="1652696" y="294959"/>
        <a:ext cx="7239783" cy="666259"/>
      </dsp:txXfrm>
    </dsp:sp>
    <dsp:sp modelId="{B0698D9B-E90F-4BAE-8855-60C410F6CDE2}">
      <dsp:nvSpPr>
        <dsp:cNvPr id="0" name=""/>
        <dsp:cNvSpPr/>
      </dsp:nvSpPr>
      <dsp:spPr>
        <a:xfrm>
          <a:off x="359323" y="252195"/>
          <a:ext cx="1742950" cy="8277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FC6E7B-1796-47D5-8009-ABBE714F4AC2}">
      <dsp:nvSpPr>
        <dsp:cNvPr id="0" name=""/>
        <dsp:cNvSpPr/>
      </dsp:nvSpPr>
      <dsp:spPr>
        <a:xfrm>
          <a:off x="2071235" y="1387581"/>
          <a:ext cx="6821244" cy="626956"/>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843" tIns="33020" rIns="33020" bIns="33020" numCol="1" spcCol="1270" anchor="ctr" anchorCtr="0">
          <a:noAutofit/>
        </a:bodyPr>
        <a:lstStyle/>
        <a:p>
          <a:pPr marL="0" lvl="0" indent="0" algn="l" defTabSz="577850">
            <a:lnSpc>
              <a:spcPct val="90000"/>
            </a:lnSpc>
            <a:spcBef>
              <a:spcPct val="0"/>
            </a:spcBef>
            <a:spcAft>
              <a:spcPct val="35000"/>
            </a:spcAft>
            <a:buNone/>
          </a:pPr>
          <a:r>
            <a:rPr lang="fr-FR" sz="1300" kern="1200" dirty="0"/>
            <a:t>Rencontre entre la personne et/ou ses représentants légaux, la coordinatrice départementale et, si possible, les coordinations territoriales – contrat d’accompagnement (livret d’accueil, charte des droits…)</a:t>
          </a:r>
        </a:p>
      </dsp:txBody>
      <dsp:txXfrm>
        <a:off x="2071235" y="1387581"/>
        <a:ext cx="6821244" cy="626956"/>
      </dsp:txXfrm>
    </dsp:sp>
    <dsp:sp modelId="{70851104-49A6-476D-AA5C-C4556F1839AC}">
      <dsp:nvSpPr>
        <dsp:cNvPr id="0" name=""/>
        <dsp:cNvSpPr/>
      </dsp:nvSpPr>
      <dsp:spPr>
        <a:xfrm>
          <a:off x="863379" y="1242219"/>
          <a:ext cx="1586130" cy="8457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620749-EC14-4A1D-BA25-DC416494E7D2}">
      <dsp:nvSpPr>
        <dsp:cNvPr id="0" name=""/>
        <dsp:cNvSpPr/>
      </dsp:nvSpPr>
      <dsp:spPr>
        <a:xfrm>
          <a:off x="2270823" y="2331054"/>
          <a:ext cx="6621656" cy="666259"/>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843" tIns="33020" rIns="33020" bIns="33020" numCol="1" spcCol="1270" anchor="ctr" anchorCtr="0">
          <a:noAutofit/>
        </a:bodyPr>
        <a:lstStyle/>
        <a:p>
          <a:pPr marL="0" lvl="0" indent="0" algn="l" defTabSz="577850">
            <a:lnSpc>
              <a:spcPct val="90000"/>
            </a:lnSpc>
            <a:spcBef>
              <a:spcPct val="0"/>
            </a:spcBef>
            <a:spcAft>
              <a:spcPct val="35000"/>
            </a:spcAft>
            <a:buNone/>
          </a:pPr>
          <a:r>
            <a:rPr lang="fr-FR" sz="1300" kern="1200" dirty="0"/>
            <a:t>Avec la</a:t>
          </a:r>
          <a:r>
            <a:rPr lang="fr-FR" sz="1300" kern="1200" baseline="0" dirty="0"/>
            <a:t> personne, les professionnels, la coordinatrice départementale et les coordinations territoriales si possible</a:t>
          </a:r>
          <a:endParaRPr lang="fr-FR" sz="1300" kern="1200" dirty="0"/>
        </a:p>
      </dsp:txBody>
      <dsp:txXfrm>
        <a:off x="2270823" y="2331054"/>
        <a:ext cx="6621656" cy="666259"/>
      </dsp:txXfrm>
    </dsp:sp>
    <dsp:sp modelId="{D7BFB955-79D4-4B4D-BCFD-FCE80313DB4F}">
      <dsp:nvSpPr>
        <dsp:cNvPr id="0" name=""/>
        <dsp:cNvSpPr/>
      </dsp:nvSpPr>
      <dsp:spPr>
        <a:xfrm>
          <a:off x="856390" y="2232244"/>
          <a:ext cx="1879192" cy="8638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ED87B4-72E0-4242-B406-DAC6EF8866E0}">
      <dsp:nvSpPr>
        <dsp:cNvPr id="0" name=""/>
        <dsp:cNvSpPr/>
      </dsp:nvSpPr>
      <dsp:spPr>
        <a:xfrm>
          <a:off x="2117326" y="3311522"/>
          <a:ext cx="6775153" cy="666259"/>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843" tIns="33020" rIns="33020" bIns="33020" numCol="1" spcCol="1270" anchor="ctr" anchorCtr="0">
          <a:noAutofit/>
        </a:bodyPr>
        <a:lstStyle/>
        <a:p>
          <a:pPr marL="0" lvl="0" indent="0" algn="l" defTabSz="577850">
            <a:lnSpc>
              <a:spcPct val="90000"/>
            </a:lnSpc>
            <a:spcBef>
              <a:spcPct val="0"/>
            </a:spcBef>
            <a:spcAft>
              <a:spcPct val="35000"/>
            </a:spcAft>
            <a:buNone/>
          </a:pPr>
          <a:r>
            <a:rPr lang="fr-FR" sz="1300" kern="1200" dirty="0"/>
            <a:t>Présentation des situations PCPE par la coordinatrice départementale</a:t>
          </a:r>
        </a:p>
      </dsp:txBody>
      <dsp:txXfrm>
        <a:off x="2117326" y="3311522"/>
        <a:ext cx="6775153" cy="666259"/>
      </dsp:txXfrm>
    </dsp:sp>
    <dsp:sp modelId="{CF3FDB72-7953-4E61-9997-572AF9CDD014}">
      <dsp:nvSpPr>
        <dsp:cNvPr id="0" name=""/>
        <dsp:cNvSpPr/>
      </dsp:nvSpPr>
      <dsp:spPr>
        <a:xfrm>
          <a:off x="863379" y="3222273"/>
          <a:ext cx="1586130" cy="8819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A3C30E-B738-4910-B525-BD6CD04443AF}">
      <dsp:nvSpPr>
        <dsp:cNvPr id="0" name=""/>
        <dsp:cNvSpPr/>
      </dsp:nvSpPr>
      <dsp:spPr>
        <a:xfrm>
          <a:off x="1587747" y="4259549"/>
          <a:ext cx="7302152" cy="75603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843" tIns="33020" rIns="33020" bIns="33020" numCol="1" spcCol="1270" anchor="ctr" anchorCtr="0">
          <a:noAutofit/>
        </a:bodyPr>
        <a:lstStyle/>
        <a:p>
          <a:pPr marL="0" lvl="0" indent="0" algn="l" defTabSz="577850">
            <a:lnSpc>
              <a:spcPct val="90000"/>
            </a:lnSpc>
            <a:spcBef>
              <a:spcPct val="0"/>
            </a:spcBef>
            <a:spcAft>
              <a:spcPct val="35000"/>
            </a:spcAft>
            <a:buNone/>
          </a:pPr>
          <a:r>
            <a:rPr lang="fr-FR" sz="1300" b="1" kern="1200" dirty="0"/>
            <a:t>Coordinateurs territoriaux </a:t>
          </a:r>
          <a:r>
            <a:rPr lang="fr-FR" sz="1300" kern="1200" dirty="0"/>
            <a:t>: élaboration du plan d’accompagnement, suivi des prestations, accompagnement de proximité, réunions mobilisant les partenaires autour du projet de la personne accompagnée</a:t>
          </a:r>
        </a:p>
      </dsp:txBody>
      <dsp:txXfrm>
        <a:off x="1587747" y="4259549"/>
        <a:ext cx="7302152" cy="756031"/>
      </dsp:txXfrm>
    </dsp:sp>
    <dsp:sp modelId="{6D7FF8CE-D64B-4703-8B74-502901C1F864}">
      <dsp:nvSpPr>
        <dsp:cNvPr id="0" name=""/>
        <dsp:cNvSpPr/>
      </dsp:nvSpPr>
      <dsp:spPr>
        <a:xfrm>
          <a:off x="0" y="4248151"/>
          <a:ext cx="1975250" cy="9000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5AC64-CE90-4F62-99C1-DEA889B40477}" type="datetimeFigureOut">
              <a:rPr lang="fr-FR" smtClean="0"/>
              <a:t>02/05/2023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D2727-BA26-44FA-965F-804FA2679F89}" type="slidenum">
              <a:rPr lang="fr-FR" smtClean="0"/>
              <a:t>‹N°›</a:t>
            </a:fld>
            <a:endParaRPr lang="fr-FR"/>
          </a:p>
        </p:txBody>
      </p:sp>
    </p:spTree>
    <p:extLst>
      <p:ext uri="{BB962C8B-B14F-4D97-AF65-F5344CB8AC3E}">
        <p14:creationId xmlns:p14="http://schemas.microsoft.com/office/powerpoint/2010/main" val="96000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Claire</a:t>
            </a:r>
          </a:p>
        </p:txBody>
      </p:sp>
      <p:sp>
        <p:nvSpPr>
          <p:cNvPr id="4" name="Espace réservé du numéro de diapositive 3"/>
          <p:cNvSpPr>
            <a:spLocks noGrp="1"/>
          </p:cNvSpPr>
          <p:nvPr>
            <p:ph type="sldNum" sz="quarter" idx="5"/>
          </p:nvPr>
        </p:nvSpPr>
        <p:spPr/>
        <p:txBody>
          <a:bodyPr/>
          <a:lstStyle/>
          <a:p>
            <a:fld id="{D023771E-81CA-49F7-80F3-A6001AB463A1}" type="slidenum">
              <a:rPr lang="fr-FR" smtClean="0"/>
              <a:t>2</a:t>
            </a:fld>
            <a:endParaRPr lang="fr-FR"/>
          </a:p>
        </p:txBody>
      </p:sp>
    </p:spTree>
    <p:extLst>
      <p:ext uri="{BB962C8B-B14F-4D97-AF65-F5344CB8AC3E}">
        <p14:creationId xmlns:p14="http://schemas.microsoft.com/office/powerpoint/2010/main" val="266432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4227E48-6749-4BE1-8FA7-DD97DA7BA2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33425" indent="-282575">
              <a:defRPr>
                <a:solidFill>
                  <a:schemeClr val="tx1"/>
                </a:solidFill>
                <a:latin typeface="Arial" panose="020B0604020202020204" pitchFamily="34" charset="0"/>
                <a:ea typeface="ＭＳ Ｐゴシック" panose="020B0600070205080204" pitchFamily="34" charset="-128"/>
              </a:defRPr>
            </a:lvl2pPr>
            <a:lvl3pPr marL="1130300" indent="-225425">
              <a:defRPr>
                <a:solidFill>
                  <a:schemeClr val="tx1"/>
                </a:solidFill>
                <a:latin typeface="Arial" panose="020B0604020202020204" pitchFamily="34" charset="0"/>
                <a:ea typeface="ＭＳ Ｐゴシック" panose="020B0600070205080204" pitchFamily="34" charset="-128"/>
              </a:defRPr>
            </a:lvl3pPr>
            <a:lvl4pPr marL="1581150" indent="-225425">
              <a:defRPr>
                <a:solidFill>
                  <a:schemeClr val="tx1"/>
                </a:solidFill>
                <a:latin typeface="Arial" panose="020B0604020202020204" pitchFamily="34" charset="0"/>
                <a:ea typeface="ＭＳ Ｐゴシック" panose="020B0600070205080204" pitchFamily="34" charset="-128"/>
              </a:defRPr>
            </a:lvl4pPr>
            <a:lvl5pPr marL="2033588" indent="-225425">
              <a:defRPr>
                <a:solidFill>
                  <a:schemeClr val="tx1"/>
                </a:solidFill>
                <a:latin typeface="Arial" panose="020B0604020202020204" pitchFamily="34" charset="0"/>
                <a:ea typeface="ＭＳ Ｐゴシック" panose="020B0600070205080204" pitchFamily="34" charset="-128"/>
              </a:defRPr>
            </a:lvl5pPr>
            <a:lvl6pPr marL="24907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479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051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623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EAAD78F-7E50-41B3-A4C5-2562D61E2D4B}" type="slidenum">
              <a:rPr lang="fr-FR" altLang="fr-FR"/>
              <a:pPr/>
              <a:t>17</a:t>
            </a:fld>
            <a:endParaRPr lang="fr-FR" altLang="fr-FR"/>
          </a:p>
        </p:txBody>
      </p:sp>
      <p:sp>
        <p:nvSpPr>
          <p:cNvPr id="7171" name="Rectangle 2">
            <a:extLst>
              <a:ext uri="{FF2B5EF4-FFF2-40B4-BE49-F238E27FC236}">
                <a16:creationId xmlns:a16="http://schemas.microsoft.com/office/drawing/2014/main" id="{3EAD39D5-05EB-4301-91C6-C81C703C1A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51CCC8AE-D62B-4421-8CFE-7910E4A442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8AC68A57-AA93-42F7-ACB5-2B7928EC6C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33425" indent="-282575">
              <a:defRPr>
                <a:solidFill>
                  <a:schemeClr val="tx1"/>
                </a:solidFill>
                <a:latin typeface="Arial" panose="020B0604020202020204" pitchFamily="34" charset="0"/>
                <a:ea typeface="ＭＳ Ｐゴシック" panose="020B0600070205080204" pitchFamily="34" charset="-128"/>
              </a:defRPr>
            </a:lvl2pPr>
            <a:lvl3pPr marL="1130300" indent="-225425">
              <a:defRPr>
                <a:solidFill>
                  <a:schemeClr val="tx1"/>
                </a:solidFill>
                <a:latin typeface="Arial" panose="020B0604020202020204" pitchFamily="34" charset="0"/>
                <a:ea typeface="ＭＳ Ｐゴシック" panose="020B0600070205080204" pitchFamily="34" charset="-128"/>
              </a:defRPr>
            </a:lvl3pPr>
            <a:lvl4pPr marL="1581150" indent="-225425">
              <a:defRPr>
                <a:solidFill>
                  <a:schemeClr val="tx1"/>
                </a:solidFill>
                <a:latin typeface="Arial" panose="020B0604020202020204" pitchFamily="34" charset="0"/>
                <a:ea typeface="ＭＳ Ｐゴシック" panose="020B0600070205080204" pitchFamily="34" charset="-128"/>
              </a:defRPr>
            </a:lvl4pPr>
            <a:lvl5pPr marL="2033588" indent="-225425">
              <a:defRPr>
                <a:solidFill>
                  <a:schemeClr val="tx1"/>
                </a:solidFill>
                <a:latin typeface="Arial" panose="020B0604020202020204" pitchFamily="34" charset="0"/>
                <a:ea typeface="ＭＳ Ｐゴシック" panose="020B0600070205080204" pitchFamily="34" charset="-128"/>
              </a:defRPr>
            </a:lvl5pPr>
            <a:lvl6pPr marL="24907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479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051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623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44C4B0-0031-4DB1-92F7-88E6E9C22B3E}" type="slidenum">
              <a:rPr lang="fr-FR" altLang="fr-FR"/>
              <a:pPr/>
              <a:t>18</a:t>
            </a:fld>
            <a:endParaRPr lang="fr-FR" altLang="fr-FR"/>
          </a:p>
        </p:txBody>
      </p:sp>
      <p:sp>
        <p:nvSpPr>
          <p:cNvPr id="9219" name="Rectangle 2">
            <a:extLst>
              <a:ext uri="{FF2B5EF4-FFF2-40B4-BE49-F238E27FC236}">
                <a16:creationId xmlns:a16="http://schemas.microsoft.com/office/drawing/2014/main" id="{AC395FF6-2B48-46A8-B88C-70252B761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CB7A2C4C-0D70-43C7-BE8E-B5DDF8A403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FCCAF92-C5FE-43FE-B4A0-9080709581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33425" indent="-282575">
              <a:defRPr>
                <a:solidFill>
                  <a:schemeClr val="tx1"/>
                </a:solidFill>
                <a:latin typeface="Arial" panose="020B0604020202020204" pitchFamily="34" charset="0"/>
                <a:ea typeface="ＭＳ Ｐゴシック" panose="020B0600070205080204" pitchFamily="34" charset="-128"/>
              </a:defRPr>
            </a:lvl2pPr>
            <a:lvl3pPr marL="1130300" indent="-225425">
              <a:defRPr>
                <a:solidFill>
                  <a:schemeClr val="tx1"/>
                </a:solidFill>
                <a:latin typeface="Arial" panose="020B0604020202020204" pitchFamily="34" charset="0"/>
                <a:ea typeface="ＭＳ Ｐゴシック" panose="020B0600070205080204" pitchFamily="34" charset="-128"/>
              </a:defRPr>
            </a:lvl3pPr>
            <a:lvl4pPr marL="1581150" indent="-225425">
              <a:defRPr>
                <a:solidFill>
                  <a:schemeClr val="tx1"/>
                </a:solidFill>
                <a:latin typeface="Arial" panose="020B0604020202020204" pitchFamily="34" charset="0"/>
                <a:ea typeface="ＭＳ Ｐゴシック" panose="020B0600070205080204" pitchFamily="34" charset="-128"/>
              </a:defRPr>
            </a:lvl4pPr>
            <a:lvl5pPr marL="2033588" indent="-225425">
              <a:defRPr>
                <a:solidFill>
                  <a:schemeClr val="tx1"/>
                </a:solidFill>
                <a:latin typeface="Arial" panose="020B0604020202020204" pitchFamily="34" charset="0"/>
                <a:ea typeface="ＭＳ Ｐゴシック" panose="020B0600070205080204" pitchFamily="34" charset="-128"/>
              </a:defRPr>
            </a:lvl5pPr>
            <a:lvl6pPr marL="24907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479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051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623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8A48A3-891D-4ACB-8E5F-461ACDC334FB}" type="slidenum">
              <a:rPr lang="fr-FR" altLang="fr-FR"/>
              <a:pPr/>
              <a:t>19</a:t>
            </a:fld>
            <a:endParaRPr lang="fr-FR" altLang="fr-FR"/>
          </a:p>
        </p:txBody>
      </p:sp>
      <p:sp>
        <p:nvSpPr>
          <p:cNvPr id="11267" name="Rectangle 2">
            <a:extLst>
              <a:ext uri="{FF2B5EF4-FFF2-40B4-BE49-F238E27FC236}">
                <a16:creationId xmlns:a16="http://schemas.microsoft.com/office/drawing/2014/main" id="{EFEC151D-1E16-478F-896F-B0E78023D7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9EB8D4C5-84EA-4B67-AF31-441434178F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0BE220AC-BF2B-4853-8188-F04414A17A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33425" indent="-282575">
              <a:defRPr>
                <a:solidFill>
                  <a:schemeClr val="tx1"/>
                </a:solidFill>
                <a:latin typeface="Arial" panose="020B0604020202020204" pitchFamily="34" charset="0"/>
                <a:ea typeface="ＭＳ Ｐゴシック" panose="020B0600070205080204" pitchFamily="34" charset="-128"/>
              </a:defRPr>
            </a:lvl2pPr>
            <a:lvl3pPr marL="1130300" indent="-225425">
              <a:defRPr>
                <a:solidFill>
                  <a:schemeClr val="tx1"/>
                </a:solidFill>
                <a:latin typeface="Arial" panose="020B0604020202020204" pitchFamily="34" charset="0"/>
                <a:ea typeface="ＭＳ Ｐゴシック" panose="020B0600070205080204" pitchFamily="34" charset="-128"/>
              </a:defRPr>
            </a:lvl3pPr>
            <a:lvl4pPr marL="1581150" indent="-225425">
              <a:defRPr>
                <a:solidFill>
                  <a:schemeClr val="tx1"/>
                </a:solidFill>
                <a:latin typeface="Arial" panose="020B0604020202020204" pitchFamily="34" charset="0"/>
                <a:ea typeface="ＭＳ Ｐゴシック" panose="020B0600070205080204" pitchFamily="34" charset="-128"/>
              </a:defRPr>
            </a:lvl4pPr>
            <a:lvl5pPr marL="2033588" indent="-225425">
              <a:defRPr>
                <a:solidFill>
                  <a:schemeClr val="tx1"/>
                </a:solidFill>
                <a:latin typeface="Arial" panose="020B0604020202020204" pitchFamily="34" charset="0"/>
                <a:ea typeface="ＭＳ Ｐゴシック" panose="020B0600070205080204" pitchFamily="34" charset="-128"/>
              </a:defRPr>
            </a:lvl5pPr>
            <a:lvl6pPr marL="24907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479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051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623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E5CFAEA-D3A1-40E4-9CCF-543EEB1EBC56}" type="slidenum">
              <a:rPr lang="fr-FR" altLang="fr-FR"/>
              <a:pPr/>
              <a:t>20</a:t>
            </a:fld>
            <a:endParaRPr lang="fr-FR" altLang="fr-FR"/>
          </a:p>
        </p:txBody>
      </p:sp>
      <p:sp>
        <p:nvSpPr>
          <p:cNvPr id="13315" name="Rectangle 2">
            <a:extLst>
              <a:ext uri="{FF2B5EF4-FFF2-40B4-BE49-F238E27FC236}">
                <a16:creationId xmlns:a16="http://schemas.microsoft.com/office/drawing/2014/main" id="{C31811E3-5A57-4F6A-91FC-86E5C5B50D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C1600E35-26E4-474B-A3AA-E6111A6BDD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496C5C0-5527-49A7-B886-D4B0B199A9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33425" indent="-282575">
              <a:defRPr>
                <a:solidFill>
                  <a:schemeClr val="tx1"/>
                </a:solidFill>
                <a:latin typeface="Arial" panose="020B0604020202020204" pitchFamily="34" charset="0"/>
                <a:ea typeface="ＭＳ Ｐゴシック" panose="020B0600070205080204" pitchFamily="34" charset="-128"/>
              </a:defRPr>
            </a:lvl2pPr>
            <a:lvl3pPr marL="1130300" indent="-225425">
              <a:defRPr>
                <a:solidFill>
                  <a:schemeClr val="tx1"/>
                </a:solidFill>
                <a:latin typeface="Arial" panose="020B0604020202020204" pitchFamily="34" charset="0"/>
                <a:ea typeface="ＭＳ Ｐゴシック" panose="020B0600070205080204" pitchFamily="34" charset="-128"/>
              </a:defRPr>
            </a:lvl3pPr>
            <a:lvl4pPr marL="1581150" indent="-225425">
              <a:defRPr>
                <a:solidFill>
                  <a:schemeClr val="tx1"/>
                </a:solidFill>
                <a:latin typeface="Arial" panose="020B0604020202020204" pitchFamily="34" charset="0"/>
                <a:ea typeface="ＭＳ Ｐゴシック" panose="020B0600070205080204" pitchFamily="34" charset="-128"/>
              </a:defRPr>
            </a:lvl4pPr>
            <a:lvl5pPr marL="2033588" indent="-225425">
              <a:defRPr>
                <a:solidFill>
                  <a:schemeClr val="tx1"/>
                </a:solidFill>
                <a:latin typeface="Arial" panose="020B0604020202020204" pitchFamily="34" charset="0"/>
                <a:ea typeface="ＭＳ Ｐゴシック" panose="020B0600070205080204" pitchFamily="34" charset="-128"/>
              </a:defRPr>
            </a:lvl5pPr>
            <a:lvl6pPr marL="24907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479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051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62388"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0B0A612-60D6-40CC-A6FF-A273F383736F}" type="slidenum">
              <a:rPr lang="fr-FR" altLang="fr-FR"/>
              <a:pPr/>
              <a:t>21</a:t>
            </a:fld>
            <a:endParaRPr lang="fr-FR" altLang="fr-FR"/>
          </a:p>
        </p:txBody>
      </p:sp>
      <p:sp>
        <p:nvSpPr>
          <p:cNvPr id="15363" name="Rectangle 2">
            <a:extLst>
              <a:ext uri="{FF2B5EF4-FFF2-40B4-BE49-F238E27FC236}">
                <a16:creationId xmlns:a16="http://schemas.microsoft.com/office/drawing/2014/main" id="{16F0B016-C94A-402E-9FF9-327FEDC80C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E1D6C73D-79BC-471D-A1E3-59FB32C914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Claire</a:t>
            </a:r>
          </a:p>
        </p:txBody>
      </p:sp>
      <p:sp>
        <p:nvSpPr>
          <p:cNvPr id="4" name="Espace réservé du numéro de diapositive 3"/>
          <p:cNvSpPr>
            <a:spLocks noGrp="1"/>
          </p:cNvSpPr>
          <p:nvPr>
            <p:ph type="sldNum" sz="quarter" idx="5"/>
          </p:nvPr>
        </p:nvSpPr>
        <p:spPr/>
        <p:txBody>
          <a:bodyPr/>
          <a:lstStyle/>
          <a:p>
            <a:fld id="{D023771E-81CA-49F7-80F3-A6001AB463A1}" type="slidenum">
              <a:rPr lang="fr-FR" smtClean="0"/>
              <a:t>4</a:t>
            </a:fld>
            <a:endParaRPr lang="fr-FR"/>
          </a:p>
        </p:txBody>
      </p:sp>
    </p:spTree>
    <p:extLst>
      <p:ext uri="{BB962C8B-B14F-4D97-AF65-F5344CB8AC3E}">
        <p14:creationId xmlns:p14="http://schemas.microsoft.com/office/powerpoint/2010/main" val="5579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Claire</a:t>
            </a:r>
          </a:p>
        </p:txBody>
      </p:sp>
      <p:sp>
        <p:nvSpPr>
          <p:cNvPr id="4" name="Espace réservé du numéro de diapositive 3"/>
          <p:cNvSpPr>
            <a:spLocks noGrp="1"/>
          </p:cNvSpPr>
          <p:nvPr>
            <p:ph type="sldNum" sz="quarter" idx="5"/>
          </p:nvPr>
        </p:nvSpPr>
        <p:spPr/>
        <p:txBody>
          <a:bodyPr/>
          <a:lstStyle/>
          <a:p>
            <a:fld id="{D023771E-81CA-49F7-80F3-A6001AB463A1}" type="slidenum">
              <a:rPr lang="fr-FR" smtClean="0"/>
              <a:t>5</a:t>
            </a:fld>
            <a:endParaRPr lang="fr-FR"/>
          </a:p>
        </p:txBody>
      </p:sp>
    </p:spTree>
    <p:extLst>
      <p:ext uri="{BB962C8B-B14F-4D97-AF65-F5344CB8AC3E}">
        <p14:creationId xmlns:p14="http://schemas.microsoft.com/office/powerpoint/2010/main" val="174330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Claire</a:t>
            </a:r>
          </a:p>
        </p:txBody>
      </p:sp>
      <p:sp>
        <p:nvSpPr>
          <p:cNvPr id="4" name="Espace réservé du numéro de diapositive 3"/>
          <p:cNvSpPr>
            <a:spLocks noGrp="1"/>
          </p:cNvSpPr>
          <p:nvPr>
            <p:ph type="sldNum" sz="quarter" idx="5"/>
          </p:nvPr>
        </p:nvSpPr>
        <p:spPr/>
        <p:txBody>
          <a:bodyPr/>
          <a:lstStyle/>
          <a:p>
            <a:fld id="{D023771E-81CA-49F7-80F3-A6001AB463A1}" type="slidenum">
              <a:rPr lang="fr-FR" smtClean="0"/>
              <a:t>6</a:t>
            </a:fld>
            <a:endParaRPr lang="fr-FR"/>
          </a:p>
        </p:txBody>
      </p:sp>
    </p:spTree>
    <p:extLst>
      <p:ext uri="{BB962C8B-B14F-4D97-AF65-F5344CB8AC3E}">
        <p14:creationId xmlns:p14="http://schemas.microsoft.com/office/powerpoint/2010/main" val="65075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Claire</a:t>
            </a:r>
          </a:p>
        </p:txBody>
      </p:sp>
      <p:sp>
        <p:nvSpPr>
          <p:cNvPr id="4" name="Espace réservé du numéro de diapositive 3"/>
          <p:cNvSpPr>
            <a:spLocks noGrp="1"/>
          </p:cNvSpPr>
          <p:nvPr>
            <p:ph type="sldNum" sz="quarter" idx="5"/>
          </p:nvPr>
        </p:nvSpPr>
        <p:spPr/>
        <p:txBody>
          <a:bodyPr/>
          <a:lstStyle/>
          <a:p>
            <a:fld id="{FEE15AF5-4B3E-430B-A834-A59AA3EDCED0}" type="slidenum">
              <a:rPr lang="fr-FR" smtClean="0"/>
              <a:pPr/>
              <a:t>7</a:t>
            </a:fld>
            <a:endParaRPr lang="fr-FR"/>
          </a:p>
        </p:txBody>
      </p:sp>
    </p:spTree>
    <p:extLst>
      <p:ext uri="{BB962C8B-B14F-4D97-AF65-F5344CB8AC3E}">
        <p14:creationId xmlns:p14="http://schemas.microsoft.com/office/powerpoint/2010/main" val="145611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Présentation</a:t>
            </a:r>
            <a:r>
              <a:rPr lang="fr-FR" baseline="0" dirty="0"/>
              <a:t> du PCPE car dispositif retenu pour proposer une offre au jeunes à double vulnérabilité dans le cadre de la stratégie nationale de prévention et de protection de l’enfance</a:t>
            </a:r>
            <a:endParaRPr lang="fr-FR" dirty="0"/>
          </a:p>
        </p:txBody>
      </p:sp>
      <p:sp>
        <p:nvSpPr>
          <p:cNvPr id="4" name="Espace réservé du numéro de diapositive 3"/>
          <p:cNvSpPr>
            <a:spLocks noGrp="1"/>
          </p:cNvSpPr>
          <p:nvPr>
            <p:ph type="sldNum" sz="quarter" idx="10"/>
          </p:nvPr>
        </p:nvSpPr>
        <p:spPr/>
        <p:txBody>
          <a:bodyPr/>
          <a:lstStyle/>
          <a:p>
            <a:fld id="{4E38285D-B366-4B8C-866C-6A8ED29981B7}" type="slidenum">
              <a:rPr lang="fr-FR" smtClean="0"/>
              <a:t>9</a:t>
            </a:fld>
            <a:endParaRPr lang="fr-FR"/>
          </a:p>
        </p:txBody>
      </p:sp>
    </p:spTree>
    <p:extLst>
      <p:ext uri="{BB962C8B-B14F-4D97-AF65-F5344CB8AC3E}">
        <p14:creationId xmlns:p14="http://schemas.microsoft.com/office/powerpoint/2010/main" val="227727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8285D-B366-4B8C-866C-6A8ED29981B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799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Missions présentées dans les cahier des charges.</a:t>
            </a:r>
          </a:p>
        </p:txBody>
      </p:sp>
      <p:sp>
        <p:nvSpPr>
          <p:cNvPr id="4" name="Espace réservé du numéro de diapositive 3"/>
          <p:cNvSpPr>
            <a:spLocks noGrp="1"/>
          </p:cNvSpPr>
          <p:nvPr>
            <p:ph type="sldNum" sz="quarter" idx="10"/>
          </p:nvPr>
        </p:nvSpPr>
        <p:spPr/>
        <p:txBody>
          <a:bodyPr/>
          <a:lstStyle/>
          <a:p>
            <a:fld id="{4E38285D-B366-4B8C-866C-6A8ED29981B7}" type="slidenum">
              <a:rPr lang="fr-FR" smtClean="0"/>
              <a:t>11</a:t>
            </a:fld>
            <a:endParaRPr lang="fr-FR"/>
          </a:p>
        </p:txBody>
      </p:sp>
    </p:spTree>
    <p:extLst>
      <p:ext uri="{BB962C8B-B14F-4D97-AF65-F5344CB8AC3E}">
        <p14:creationId xmlns:p14="http://schemas.microsoft.com/office/powerpoint/2010/main" val="96326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38285D-B366-4B8C-866C-6A8ED29981B7}" type="slidenum">
              <a:rPr lang="fr-FR" smtClean="0"/>
              <a:t>13</a:t>
            </a:fld>
            <a:endParaRPr lang="fr-FR"/>
          </a:p>
        </p:txBody>
      </p:sp>
    </p:spTree>
    <p:extLst>
      <p:ext uri="{BB962C8B-B14F-4D97-AF65-F5344CB8AC3E}">
        <p14:creationId xmlns:p14="http://schemas.microsoft.com/office/powerpoint/2010/main" val="219011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FF4E39-8515-F921-9C9A-91F7F7DF2A4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EAC48BC-A46A-D598-4C50-898AB631A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7CC9199-DBFD-7C4D-6D33-C9C0E730A900}"/>
              </a:ext>
            </a:extLst>
          </p:cNvPr>
          <p:cNvSpPr>
            <a:spLocks noGrp="1"/>
          </p:cNvSpPr>
          <p:nvPr>
            <p:ph type="dt" sz="half" idx="10"/>
          </p:nvPr>
        </p:nvSpPr>
        <p:spPr/>
        <p:txBody>
          <a:bodyPr/>
          <a:lstStyle/>
          <a:p>
            <a:fld id="{4F73F6CC-6B29-4B2A-9948-9C0990FF5622}"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5A7A8198-0E64-B835-45FB-45862258FE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BD494B-456A-1C86-5C49-54E1EC8CD699}"/>
              </a:ext>
            </a:extLst>
          </p:cNvPr>
          <p:cNvSpPr>
            <a:spLocks noGrp="1"/>
          </p:cNvSpPr>
          <p:nvPr>
            <p:ph type="sldNum" sz="quarter" idx="12"/>
          </p:nvPr>
        </p:nvSpPr>
        <p:spPr/>
        <p:txBody>
          <a:bodyPr/>
          <a:lstStyle/>
          <a:p>
            <a:fld id="{B1A25D4A-2643-47CF-9510-28D2856C2B49}" type="slidenum">
              <a:rPr lang="fr-FR" smtClean="0"/>
              <a:t>‹N°›</a:t>
            </a:fld>
            <a:endParaRPr lang="fr-FR"/>
          </a:p>
        </p:txBody>
      </p:sp>
    </p:spTree>
    <p:extLst>
      <p:ext uri="{BB962C8B-B14F-4D97-AF65-F5344CB8AC3E}">
        <p14:creationId xmlns:p14="http://schemas.microsoft.com/office/powerpoint/2010/main" val="128549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949283-17FE-1E0B-BA08-0B88E6EDA43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297C13A-2942-CE7C-47F9-44EFC91F6F5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DDAE2E-4F64-7F56-11F1-4890AC54BCFF}"/>
              </a:ext>
            </a:extLst>
          </p:cNvPr>
          <p:cNvSpPr>
            <a:spLocks noGrp="1"/>
          </p:cNvSpPr>
          <p:nvPr>
            <p:ph type="dt" sz="half" idx="10"/>
          </p:nvPr>
        </p:nvSpPr>
        <p:spPr/>
        <p:txBody>
          <a:bodyPr/>
          <a:lstStyle/>
          <a:p>
            <a:fld id="{4F73F6CC-6B29-4B2A-9948-9C0990FF5622}"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FDE131F7-4C5E-187E-EA6D-54EB92C285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8AC380-7BAC-19B1-8B28-3B6C616378BF}"/>
              </a:ext>
            </a:extLst>
          </p:cNvPr>
          <p:cNvSpPr>
            <a:spLocks noGrp="1"/>
          </p:cNvSpPr>
          <p:nvPr>
            <p:ph type="sldNum" sz="quarter" idx="12"/>
          </p:nvPr>
        </p:nvSpPr>
        <p:spPr/>
        <p:txBody>
          <a:bodyPr/>
          <a:lstStyle/>
          <a:p>
            <a:fld id="{B1A25D4A-2643-47CF-9510-28D2856C2B49}" type="slidenum">
              <a:rPr lang="fr-FR" smtClean="0"/>
              <a:t>‹N°›</a:t>
            </a:fld>
            <a:endParaRPr lang="fr-FR"/>
          </a:p>
        </p:txBody>
      </p:sp>
    </p:spTree>
    <p:extLst>
      <p:ext uri="{BB962C8B-B14F-4D97-AF65-F5344CB8AC3E}">
        <p14:creationId xmlns:p14="http://schemas.microsoft.com/office/powerpoint/2010/main" val="414711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5D9D010-D777-A56D-9864-A7EC8B7F08B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B1469D0-45F2-77DD-F7AE-F2865590AC8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CDDD25-2228-782F-5AB0-83211049C6BE}"/>
              </a:ext>
            </a:extLst>
          </p:cNvPr>
          <p:cNvSpPr>
            <a:spLocks noGrp="1"/>
          </p:cNvSpPr>
          <p:nvPr>
            <p:ph type="dt" sz="half" idx="10"/>
          </p:nvPr>
        </p:nvSpPr>
        <p:spPr/>
        <p:txBody>
          <a:bodyPr/>
          <a:lstStyle/>
          <a:p>
            <a:fld id="{4F73F6CC-6B29-4B2A-9948-9C0990FF5622}"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ED20A299-B2A6-605D-5FC1-4F1742C219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531E9C-1BD4-80CD-2C8F-5A7B9FFEDBEF}"/>
              </a:ext>
            </a:extLst>
          </p:cNvPr>
          <p:cNvSpPr>
            <a:spLocks noGrp="1"/>
          </p:cNvSpPr>
          <p:nvPr>
            <p:ph type="sldNum" sz="quarter" idx="12"/>
          </p:nvPr>
        </p:nvSpPr>
        <p:spPr/>
        <p:txBody>
          <a:bodyPr/>
          <a:lstStyle/>
          <a:p>
            <a:fld id="{B1A25D4A-2643-47CF-9510-28D2856C2B49}" type="slidenum">
              <a:rPr lang="fr-FR" smtClean="0"/>
              <a:t>‹N°›</a:t>
            </a:fld>
            <a:endParaRPr lang="fr-FR"/>
          </a:p>
        </p:txBody>
      </p:sp>
    </p:spTree>
    <p:extLst>
      <p:ext uri="{BB962C8B-B14F-4D97-AF65-F5344CB8AC3E}">
        <p14:creationId xmlns:p14="http://schemas.microsoft.com/office/powerpoint/2010/main" val="140355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and Object Slide">
    <p:spTree>
      <p:nvGrpSpPr>
        <p:cNvPr id="1" name=""/>
        <p:cNvGrpSpPr/>
        <p:nvPr/>
      </p:nvGrpSpPr>
      <p:grpSpPr bwMode="auto">
        <a:xfrm>
          <a:off x="0" y="0"/>
          <a:ext cx="0" cy="0"/>
          <a:chOff x="0" y="0"/>
          <a:chExt cx="0" cy="0"/>
        </a:xfrm>
      </p:grpSpPr>
      <p:sp>
        <p:nvSpPr>
          <p:cNvPr id="1026" name="Shape 1026"/>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1027" name="Shape 1027"/>
          <p:cNvSpPr>
            <a:spLocks noGrp="1" noChangeShapeType="1"/>
          </p:cNvSpPr>
          <p:nvPr>
            <p:ph idx="1"/>
          </p:nvPr>
        </p:nvSpPr>
        <p:spPr bwMode="auto">
          <a:xfrm>
            <a:off x="838200" y="1825625"/>
            <a:ext cx="10515600" cy="4351337"/>
          </a:xfrm>
          <a:prstGeom prst="rect">
            <a:avLst/>
          </a:prstGeom>
          <a:noFill/>
        </p:spPr>
        <p:txBody>
          <a:bodyPr lIns="91440" tIns="45720" rIns="91440" bIns="45720"/>
          <a:lstStyle>
            <a:lvl1pPr marL="228600" indent="0" algn="l" defTabSz="914400">
              <a:lnSpc>
                <a:spcPct val="90000"/>
              </a:lnSpc>
              <a:spcBef>
                <a:spcPts val="1000"/>
              </a:spcBef>
              <a:buChar char="•"/>
              <a:defRPr sz="2800" b="0" i="0">
                <a:solidFill>
                  <a:srgbClr val="222A35"/>
                </a:solidFill>
                <a:latin typeface="Verdana"/>
              </a:defRPr>
            </a:lvl1pPr>
            <a:lvl2pPr marL="685800" indent="457200" algn="l" defTabSz="914400">
              <a:lnSpc>
                <a:spcPct val="90000"/>
              </a:lnSpc>
              <a:spcBef>
                <a:spcPts val="500"/>
              </a:spcBef>
              <a:buChar char="•"/>
              <a:defRPr sz="2400" b="0" i="0">
                <a:solidFill>
                  <a:srgbClr val="222A35"/>
                </a:solidFill>
                <a:latin typeface="Verdana"/>
              </a:defRPr>
            </a:lvl2pPr>
            <a:lvl3pPr marL="1143000" indent="914400" algn="l" defTabSz="914400">
              <a:lnSpc>
                <a:spcPct val="90000"/>
              </a:lnSpc>
              <a:spcBef>
                <a:spcPts val="500"/>
              </a:spcBef>
              <a:buChar char="•"/>
              <a:defRPr sz="2000" b="0" i="0">
                <a:solidFill>
                  <a:srgbClr val="222A35"/>
                </a:solidFill>
                <a:latin typeface="Verdana"/>
              </a:defRPr>
            </a:lvl3pPr>
            <a:lvl4pPr marL="1600200" indent="1371600" algn="l" defTabSz="914400">
              <a:lnSpc>
                <a:spcPct val="90000"/>
              </a:lnSpc>
              <a:spcBef>
                <a:spcPts val="500"/>
              </a:spcBef>
              <a:buChar char="•"/>
              <a:defRPr sz="1800" b="0" i="0">
                <a:solidFill>
                  <a:srgbClr val="222A35"/>
                </a:solidFill>
                <a:latin typeface="Verdana"/>
              </a:defRPr>
            </a:lvl4pPr>
            <a:lvl5pPr marL="2057400" indent="1828800" algn="l" defTabSz="914400">
              <a:lnSpc>
                <a:spcPct val="90000"/>
              </a:lnSpc>
              <a:spcBef>
                <a:spcPts val="500"/>
              </a:spcBef>
              <a:buChar char="•"/>
              <a:defRPr sz="1800" b="0" i="0">
                <a:solidFill>
                  <a:srgbClr val="222A35"/>
                </a:solidFill>
                <a:latin typeface="Verdana"/>
              </a:defRPr>
            </a:lvl5pPr>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1028" name="Shape 1028"/>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lvl1pPr marL="0" indent="0" algn="l" defTabSz="914400">
              <a:lnSpc>
                <a:spcPct val="100000"/>
              </a:lnSpc>
              <a:buNone/>
              <a:defRPr sz="1800" b="0" i="0">
                <a:solidFill>
                  <a:schemeClr val="dk1"/>
                </a:solidFill>
                <a:latin typeface="Verdana"/>
              </a:defRPr>
            </a:lvl1pPr>
            <a:lvl2pPr marL="457200" indent="0" algn="l" defTabSz="914400">
              <a:lnSpc>
                <a:spcPct val="100000"/>
              </a:lnSpc>
              <a:buNone/>
              <a:defRPr sz="1800" b="0" i="0">
                <a:solidFill>
                  <a:schemeClr val="dk1"/>
                </a:solidFill>
                <a:latin typeface="Verdana"/>
              </a:defRPr>
            </a:lvl2pPr>
            <a:lvl3pPr marL="914400" indent="0" algn="l" defTabSz="914400">
              <a:lnSpc>
                <a:spcPct val="100000"/>
              </a:lnSpc>
              <a:buNone/>
              <a:defRPr sz="1800" b="0" i="0">
                <a:solidFill>
                  <a:schemeClr val="dk1"/>
                </a:solidFill>
                <a:latin typeface="Verdana"/>
              </a:defRPr>
            </a:lvl3pPr>
            <a:lvl4pPr marL="1371600" indent="0" algn="l" defTabSz="914400">
              <a:lnSpc>
                <a:spcPct val="100000"/>
              </a:lnSpc>
              <a:buNone/>
              <a:defRPr sz="1800" b="0" i="0">
                <a:solidFill>
                  <a:schemeClr val="dk1"/>
                </a:solidFill>
                <a:latin typeface="Verdana"/>
              </a:defRPr>
            </a:lvl4pPr>
            <a:lvl5pPr marL="1828800" indent="0" algn="l" defTabSz="914400">
              <a:lnSpc>
                <a:spcPct val="100000"/>
              </a:lnSpc>
              <a:buNone/>
              <a:defRPr sz="1800" b="0" i="0">
                <a:solidFill>
                  <a:schemeClr val="dk1"/>
                </a:solidFill>
                <a:latin typeface="Verdana"/>
              </a:defRPr>
            </a:lvl5pPr>
          </a:lstStyle>
          <a:p>
            <a:pPr marL="0" lvl="0" indent="0">
              <a:buNone/>
              <a:defRPr/>
            </a:pPr>
            <a:endParaRPr lang="en-US" sz="1200"/>
          </a:p>
        </p:txBody>
      </p:sp>
      <p:sp>
        <p:nvSpPr>
          <p:cNvPr id="1030" name="Shape 1030"/>
          <p:cNvSpPr>
            <a:spLocks noGrp="1" noChangeShapeType="1"/>
          </p:cNvSpPr>
          <p:nvPr>
            <p:ph type="ftr" idx="3"/>
          </p:nvPr>
        </p:nvSpPr>
        <p:spPr bwMode="auto">
          <a:xfrm>
            <a:off x="4038600" y="6356350"/>
            <a:ext cx="4114800" cy="365125"/>
          </a:xfrm>
          <a:prstGeom prst="rect">
            <a:avLst/>
          </a:prstGeom>
          <a:noFill/>
        </p:spPr>
        <p:txBody>
          <a:bodyPr lIns="91440" tIns="45720" rIns="91440" bIns="45720"/>
          <a:lstStyle>
            <a:lvl1pPr marL="0" indent="0" algn="l" defTabSz="914400">
              <a:lnSpc>
                <a:spcPct val="100000"/>
              </a:lnSpc>
              <a:buNone/>
              <a:defRPr sz="1800" b="0" i="0">
                <a:solidFill>
                  <a:schemeClr val="dk1"/>
                </a:solidFill>
                <a:latin typeface="Verdana"/>
              </a:defRPr>
            </a:lvl1pPr>
            <a:lvl2pPr marL="457200" indent="0" algn="l" defTabSz="914400">
              <a:lnSpc>
                <a:spcPct val="100000"/>
              </a:lnSpc>
              <a:buNone/>
              <a:defRPr sz="1800" b="0" i="0">
                <a:solidFill>
                  <a:schemeClr val="dk1"/>
                </a:solidFill>
                <a:latin typeface="Verdana"/>
              </a:defRPr>
            </a:lvl2pPr>
            <a:lvl3pPr marL="914400" indent="0" algn="l" defTabSz="914400">
              <a:lnSpc>
                <a:spcPct val="100000"/>
              </a:lnSpc>
              <a:buNone/>
              <a:defRPr sz="1800" b="0" i="0">
                <a:solidFill>
                  <a:schemeClr val="dk1"/>
                </a:solidFill>
                <a:latin typeface="Verdana"/>
              </a:defRPr>
            </a:lvl3pPr>
            <a:lvl4pPr marL="1371600" indent="0" algn="l" defTabSz="914400">
              <a:lnSpc>
                <a:spcPct val="100000"/>
              </a:lnSpc>
              <a:buNone/>
              <a:defRPr sz="1800" b="0" i="0">
                <a:solidFill>
                  <a:schemeClr val="dk1"/>
                </a:solidFill>
                <a:latin typeface="Verdana"/>
              </a:defRPr>
            </a:lvl4pPr>
            <a:lvl5pPr marL="1828800" indent="0" algn="l" defTabSz="914400">
              <a:lnSpc>
                <a:spcPct val="100000"/>
              </a:lnSpc>
              <a:buNone/>
              <a:defRPr sz="1800" b="0" i="0">
                <a:solidFill>
                  <a:schemeClr val="dk1"/>
                </a:solidFill>
                <a:latin typeface="Verdana"/>
              </a:defRPr>
            </a:lvl5pPr>
          </a:lstStyle>
          <a:p>
            <a:pPr marL="0" lvl="0" indent="0">
              <a:buNone/>
              <a:defRPr/>
            </a:pPr>
            <a:r>
              <a:t>Fédération des CREAI</a:t>
            </a:r>
          </a:p>
        </p:txBody>
      </p:sp>
      <p:sp>
        <p:nvSpPr>
          <p:cNvPr id="1029" name="Shape 1029"/>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lvl1pPr marL="0" indent="0" algn="l" defTabSz="914400">
              <a:lnSpc>
                <a:spcPct val="100000"/>
              </a:lnSpc>
              <a:buNone/>
              <a:defRPr sz="1800" b="0" i="0">
                <a:solidFill>
                  <a:schemeClr val="dk1"/>
                </a:solidFill>
                <a:latin typeface="Verdana"/>
              </a:defRPr>
            </a:lvl1pPr>
            <a:lvl2pPr marL="457200" indent="0" algn="l" defTabSz="914400">
              <a:lnSpc>
                <a:spcPct val="100000"/>
              </a:lnSpc>
              <a:buNone/>
              <a:defRPr sz="1800" b="0" i="0">
                <a:solidFill>
                  <a:schemeClr val="dk1"/>
                </a:solidFill>
                <a:latin typeface="Verdana"/>
              </a:defRPr>
            </a:lvl2pPr>
            <a:lvl3pPr marL="914400" indent="0" algn="l" defTabSz="914400">
              <a:lnSpc>
                <a:spcPct val="100000"/>
              </a:lnSpc>
              <a:buNone/>
              <a:defRPr sz="1800" b="0" i="0">
                <a:solidFill>
                  <a:schemeClr val="dk1"/>
                </a:solidFill>
                <a:latin typeface="Verdana"/>
              </a:defRPr>
            </a:lvl3pPr>
            <a:lvl4pPr marL="1371600" indent="0" algn="l" defTabSz="914400">
              <a:lnSpc>
                <a:spcPct val="100000"/>
              </a:lnSpc>
              <a:buNone/>
              <a:defRPr sz="1800" b="0" i="0">
                <a:solidFill>
                  <a:schemeClr val="dk1"/>
                </a:solidFill>
                <a:latin typeface="Verdana"/>
              </a:defRPr>
            </a:lvl4pPr>
            <a:lvl5pPr marL="1828800" indent="0" algn="l" defTabSz="914400">
              <a:lnSpc>
                <a:spcPct val="100000"/>
              </a:lnSpc>
              <a:buNone/>
              <a:defRPr sz="1800" b="0" i="0">
                <a:solidFill>
                  <a:schemeClr val="dk1"/>
                </a:solidFill>
                <a:latin typeface="Verdana"/>
              </a:defRPr>
            </a:lvl5pPr>
          </a:lstStyle>
          <a:p>
            <a:pPr marL="0" lvl="0" indent="0" algn="r">
              <a:buNone/>
              <a:defRPr/>
            </a:pPr>
            <a:fld id="{D038279B-FC19-497E-A7D1-5ADD9CAF016F}" type="slidenum">
              <a:rPr sz="1200">
                <a:solidFill>
                  <a:srgbClr val="9A9A9A"/>
                </a:solidFill>
              </a:rPr>
              <a:t>‹N°›</a:t>
            </a:fld>
            <a:endParaRPr/>
          </a:p>
        </p:txBody>
      </p:sp>
    </p:spTree>
    <p:extLst>
      <p:ext uri="{BB962C8B-B14F-4D97-AF65-F5344CB8AC3E}">
        <p14:creationId xmlns:p14="http://schemas.microsoft.com/office/powerpoint/2010/main" val="28951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_Thème Office">
    <p:bg>
      <p:bgPr>
        <a:solidFill>
          <a:schemeClr val="lt1"/>
        </a:solidFill>
        <a:effectLst/>
      </p:bgPr>
    </p:bg>
    <p:spTree>
      <p:nvGrpSpPr>
        <p:cNvPr id="1" name=""/>
        <p:cNvGrpSpPr/>
        <p:nvPr/>
      </p:nvGrpSpPr>
      <p:grpSpPr bwMode="auto">
        <a:xfrm>
          <a:off x="0" y="0"/>
          <a:ext cx="0" cy="0"/>
          <a:chOff x="0" y="0"/>
          <a:chExt cx="0" cy="0"/>
        </a:xfrm>
      </p:grpSpPr>
      <p:pic>
        <p:nvPicPr>
          <p:cNvPr id="2050" name="Image 7"/>
          <p:cNvPicPr>
            <a:picLocks noGrp="1" noChangeAspect="1"/>
          </p:cNvPicPr>
          <p:nvPr/>
        </p:nvPicPr>
        <p:blipFill>
          <a:blip r:embed="rId2"/>
          <a:stretch/>
        </p:blipFill>
        <p:spPr bwMode="auto">
          <a:xfrm>
            <a:off x="46037" y="6176962"/>
            <a:ext cx="1127125" cy="660400"/>
          </a:xfrm>
          <a:prstGeom prst="rect">
            <a:avLst/>
          </a:prstGeom>
          <a:noFill/>
        </p:spPr>
      </p:pic>
      <p:sp>
        <p:nvSpPr>
          <p:cNvPr id="2051" name="Rectangle 7"/>
          <p:cNvSpPr>
            <a:spLocks noGrp="1" noChangeShapeType="1"/>
          </p:cNvSpPr>
          <p:nvPr/>
        </p:nvSpPr>
        <p:spPr bwMode="auto">
          <a:xfrm>
            <a:off x="2847975" y="3514725"/>
            <a:ext cx="6496050" cy="76200"/>
          </a:xfrm>
          <a:prstGeom prst="rect">
            <a:avLst/>
          </a:prstGeom>
          <a:solidFill>
            <a:srgbClr val="4A9536"/>
          </a:solidFill>
        </p:spPr>
        <p:txBody>
          <a:bodyPr lIns="91440" tIns="45720" rIns="91440" bIns="45720" anchor="ctr" anchorCtr="0"/>
          <a:lstStyle/>
          <a:p>
            <a:pPr>
              <a:defRPr/>
            </a:pPr>
            <a:endParaRPr/>
          </a:p>
        </p:txBody>
      </p:sp>
      <p:pic>
        <p:nvPicPr>
          <p:cNvPr id="2052" name="Image 9"/>
          <p:cNvPicPr>
            <a:picLocks noGrp="1" noChangeAspect="1"/>
          </p:cNvPicPr>
          <p:nvPr/>
        </p:nvPicPr>
        <p:blipFill>
          <a:blip r:embed="rId3"/>
          <a:stretch/>
        </p:blipFill>
        <p:spPr bwMode="auto">
          <a:xfrm>
            <a:off x="4716462" y="5418137"/>
            <a:ext cx="2759075" cy="1303337"/>
          </a:xfrm>
          <a:prstGeom prst="rect">
            <a:avLst/>
          </a:prstGeom>
          <a:noFill/>
        </p:spPr>
      </p:pic>
      <p:sp>
        <p:nvSpPr>
          <p:cNvPr id="2053"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2054"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2055" name="Espace réservé de la date 3"/>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p>
            <a:pPr marL="0" lvl="0" indent="0">
              <a:buNone/>
              <a:defRPr/>
            </a:pPr>
            <a:r>
              <a:rPr sz="1200">
                <a:solidFill>
                  <a:srgbClr val="9A9A9A"/>
                </a:solidFill>
                <a:ea typeface="Verdana"/>
              </a:rPr>
              <a:t>*</a:t>
            </a:r>
            <a:endParaRPr/>
          </a:p>
        </p:txBody>
      </p:sp>
      <p:sp>
        <p:nvSpPr>
          <p:cNvPr id="2056" name="Espace réservé du numéro de diapositive 5"/>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p>
            <a:pPr marL="0" lvl="0" indent="0" algn="r">
              <a:buNone/>
              <a:defRPr/>
            </a:pPr>
            <a:fld id="{D038279B-FC19-497E-A7D1-5ADD9CAF016F}" type="slidenum">
              <a:rPr sz="1200">
                <a:solidFill>
                  <a:srgbClr val="9A9A9A"/>
                </a:solidFill>
                <a:ea typeface="Verdana"/>
              </a:rPr>
              <a:t>‹N°›</a:t>
            </a:fld>
            <a:endParaRPr/>
          </a:p>
        </p:txBody>
      </p:sp>
    </p:spTree>
    <p:extLst>
      <p:ext uri="{BB962C8B-B14F-4D97-AF65-F5344CB8AC3E}">
        <p14:creationId xmlns:p14="http://schemas.microsoft.com/office/powerpoint/2010/main" val="414893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2_Thème Office">
    <p:bg>
      <p:bgPr>
        <a:solidFill>
          <a:schemeClr val="lt1"/>
        </a:solidFill>
        <a:effectLst/>
      </p:bgPr>
    </p:bg>
    <p:spTree>
      <p:nvGrpSpPr>
        <p:cNvPr id="1" name=""/>
        <p:cNvGrpSpPr/>
        <p:nvPr/>
      </p:nvGrpSpPr>
      <p:grpSpPr bwMode="auto">
        <a:xfrm>
          <a:off x="0" y="0"/>
          <a:ext cx="0" cy="0"/>
          <a:chOff x="0" y="0"/>
          <a:chExt cx="0" cy="0"/>
        </a:xfrm>
      </p:grpSpPr>
      <p:pic>
        <p:nvPicPr>
          <p:cNvPr id="3074" name="Image 7"/>
          <p:cNvPicPr>
            <a:picLocks noGrp="1" noChangeAspect="1"/>
          </p:cNvPicPr>
          <p:nvPr/>
        </p:nvPicPr>
        <p:blipFill>
          <a:blip r:embed="rId2"/>
          <a:stretch/>
        </p:blipFill>
        <p:spPr bwMode="auto">
          <a:xfrm>
            <a:off x="46037" y="6176962"/>
            <a:ext cx="1127125" cy="660400"/>
          </a:xfrm>
          <a:prstGeom prst="rect">
            <a:avLst/>
          </a:prstGeom>
          <a:noFill/>
        </p:spPr>
      </p:pic>
      <p:pic>
        <p:nvPicPr>
          <p:cNvPr id="3075" name="Image 8"/>
          <p:cNvPicPr>
            <a:picLocks noGrp="1" noChangeAspect="1"/>
          </p:cNvPicPr>
          <p:nvPr/>
        </p:nvPicPr>
        <p:blipFill>
          <a:blip r:embed="rId3"/>
          <a:stretch/>
        </p:blipFill>
        <p:spPr bwMode="auto">
          <a:xfrm>
            <a:off x="838200" y="6176962"/>
            <a:ext cx="10515600" cy="63500"/>
          </a:xfrm>
          <a:prstGeom prst="rect">
            <a:avLst/>
          </a:prstGeom>
          <a:noFill/>
        </p:spPr>
      </p:pic>
      <p:sp>
        <p:nvSpPr>
          <p:cNvPr id="3076"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3077"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3078" name="Espace réservé de la date 3"/>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p>
            <a:pPr marL="0" lvl="0" indent="0">
              <a:buNone/>
              <a:defRPr/>
            </a:pPr>
            <a:r>
              <a:rPr sz="1200">
                <a:solidFill>
                  <a:srgbClr val="9A9A9A"/>
                </a:solidFill>
              </a:rPr>
              <a:t>*</a:t>
            </a:r>
            <a:endParaRPr/>
          </a:p>
        </p:txBody>
      </p:sp>
      <p:sp>
        <p:nvSpPr>
          <p:cNvPr id="3079" name="Espace réservé du pied de page 4"/>
          <p:cNvSpPr>
            <a:spLocks noGrp="1" noChangeShapeType="1"/>
          </p:cNvSpPr>
          <p:nvPr>
            <p:ph type="ftr" idx="3"/>
          </p:nvPr>
        </p:nvSpPr>
        <p:spPr bwMode="auto">
          <a:xfrm>
            <a:off x="4038600" y="6356350"/>
            <a:ext cx="4114800" cy="365125"/>
          </a:xfrm>
          <a:prstGeom prst="rect">
            <a:avLst/>
          </a:prstGeom>
          <a:noFill/>
        </p:spPr>
        <p:txBody>
          <a:bodyPr lIns="91440" tIns="45720" rIns="91440" bIns="45720"/>
          <a:lstStyle/>
          <a:p>
            <a:pPr marL="0" lvl="0" indent="0">
              <a:buNone/>
              <a:defRPr/>
            </a:pPr>
            <a:r>
              <a:t>Fédération des CREAI</a:t>
            </a:r>
          </a:p>
        </p:txBody>
      </p:sp>
      <p:sp>
        <p:nvSpPr>
          <p:cNvPr id="3080" name="Espace réservé du numéro de diapositive 5"/>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p>
            <a:pPr marL="0" lvl="0" indent="0" algn="r">
              <a:buNone/>
              <a:defRPr/>
            </a:pPr>
            <a:fld id="{D038279B-FC19-497E-A7D1-5ADD9CAF016F}" type="slidenum">
              <a:rPr sz="1200">
                <a:solidFill>
                  <a:srgbClr val="9A9A9A"/>
                </a:solidFill>
              </a:rPr>
              <a:t>‹N°›</a:t>
            </a:fld>
            <a:endParaRPr/>
          </a:p>
        </p:txBody>
      </p:sp>
    </p:spTree>
    <p:extLst>
      <p:ext uri="{BB962C8B-B14F-4D97-AF65-F5344CB8AC3E}">
        <p14:creationId xmlns:p14="http://schemas.microsoft.com/office/powerpoint/2010/main" val="418075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3_Thème Office">
    <p:bg>
      <p:bgPr>
        <a:solidFill>
          <a:schemeClr val="lt1"/>
        </a:solidFill>
        <a:effectLst/>
      </p:bgPr>
    </p:bg>
    <p:spTree>
      <p:nvGrpSpPr>
        <p:cNvPr id="1" name=""/>
        <p:cNvGrpSpPr/>
        <p:nvPr/>
      </p:nvGrpSpPr>
      <p:grpSpPr bwMode="auto">
        <a:xfrm>
          <a:off x="0" y="0"/>
          <a:ext cx="0" cy="0"/>
          <a:chOff x="0" y="0"/>
          <a:chExt cx="0" cy="0"/>
        </a:xfrm>
      </p:grpSpPr>
      <p:pic>
        <p:nvPicPr>
          <p:cNvPr id="4098" name="Image 7"/>
          <p:cNvPicPr>
            <a:picLocks noGrp="1" noChangeAspect="1"/>
          </p:cNvPicPr>
          <p:nvPr/>
        </p:nvPicPr>
        <p:blipFill>
          <a:blip r:embed="rId2"/>
          <a:stretch/>
        </p:blipFill>
        <p:spPr bwMode="auto">
          <a:xfrm>
            <a:off x="46037" y="6176962"/>
            <a:ext cx="1127125" cy="660400"/>
          </a:xfrm>
          <a:prstGeom prst="rect">
            <a:avLst/>
          </a:prstGeom>
          <a:noFill/>
        </p:spPr>
      </p:pic>
      <p:pic>
        <p:nvPicPr>
          <p:cNvPr id="4099" name="Image 8"/>
          <p:cNvPicPr>
            <a:picLocks noGrp="1" noChangeAspect="1"/>
          </p:cNvPicPr>
          <p:nvPr/>
        </p:nvPicPr>
        <p:blipFill>
          <a:blip r:embed="rId3"/>
          <a:stretch/>
        </p:blipFill>
        <p:spPr bwMode="auto">
          <a:xfrm>
            <a:off x="838200" y="6089650"/>
            <a:ext cx="10515600" cy="63500"/>
          </a:xfrm>
          <a:prstGeom prst="rect">
            <a:avLst/>
          </a:prstGeom>
          <a:noFill/>
        </p:spPr>
      </p:pic>
      <p:sp>
        <p:nvSpPr>
          <p:cNvPr id="4100"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4101"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4102" name="Espace réservé de la date 3"/>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p>
            <a:pPr marL="0" lvl="0" indent="0">
              <a:buNone/>
              <a:defRPr/>
            </a:pPr>
            <a:r>
              <a:rPr sz="1200">
                <a:solidFill>
                  <a:srgbClr val="9A9A9A"/>
                </a:solidFill>
              </a:rPr>
              <a:t>*</a:t>
            </a:r>
            <a:endParaRPr/>
          </a:p>
        </p:txBody>
      </p:sp>
      <p:sp>
        <p:nvSpPr>
          <p:cNvPr id="4103" name="Espace réservé du numéro de diapositive 5"/>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p>
            <a:pPr marL="0" lvl="0" indent="0" algn="r">
              <a:buNone/>
              <a:defRPr/>
            </a:pPr>
            <a:fld id="{D038279B-FC19-497E-A7D1-5ADD9CAF016F}" type="slidenum">
              <a:rPr sz="1200">
                <a:solidFill>
                  <a:srgbClr val="9A9A9A"/>
                </a:solidFill>
              </a:rPr>
              <a:t>‹N°›</a:t>
            </a:fld>
            <a:endParaRPr/>
          </a:p>
        </p:txBody>
      </p:sp>
      <p:sp>
        <p:nvSpPr>
          <p:cNvPr id="4104" name="Espace réservé du pied de page 4"/>
          <p:cNvSpPr>
            <a:spLocks noGrp="1" noChangeShapeType="1"/>
          </p:cNvSpPr>
          <p:nvPr>
            <p:ph type="ftr" idx="3"/>
          </p:nvPr>
        </p:nvSpPr>
        <p:spPr bwMode="auto">
          <a:xfrm>
            <a:off x="4038600" y="6356350"/>
            <a:ext cx="4114800" cy="365125"/>
          </a:xfrm>
          <a:prstGeom prst="rect">
            <a:avLst/>
          </a:prstGeom>
          <a:noFill/>
        </p:spPr>
        <p:txBody>
          <a:bodyPr lIns="91440" tIns="45720" rIns="91440" bIns="45720"/>
          <a:lstStyle/>
          <a:p>
            <a:pPr marL="0" lvl="0" indent="0">
              <a:buNone/>
              <a:defRPr/>
            </a:pPr>
            <a:r>
              <a:t>Fédération des CREAI</a:t>
            </a:r>
          </a:p>
        </p:txBody>
      </p:sp>
    </p:spTree>
    <p:extLst>
      <p:ext uri="{BB962C8B-B14F-4D97-AF65-F5344CB8AC3E}">
        <p14:creationId xmlns:p14="http://schemas.microsoft.com/office/powerpoint/2010/main" val="312220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4_Thème Office">
    <p:bg>
      <p:bgPr>
        <a:solidFill>
          <a:schemeClr val="lt1"/>
        </a:solidFill>
        <a:effectLst/>
      </p:bgPr>
    </p:bg>
    <p:spTree>
      <p:nvGrpSpPr>
        <p:cNvPr id="1" name=""/>
        <p:cNvGrpSpPr/>
        <p:nvPr/>
      </p:nvGrpSpPr>
      <p:grpSpPr bwMode="auto">
        <a:xfrm>
          <a:off x="0" y="0"/>
          <a:ext cx="0" cy="0"/>
          <a:chOff x="0" y="0"/>
          <a:chExt cx="0" cy="0"/>
        </a:xfrm>
      </p:grpSpPr>
      <p:pic>
        <p:nvPicPr>
          <p:cNvPr id="5122" name="Image 7"/>
          <p:cNvPicPr>
            <a:picLocks noGrp="1" noChangeAspect="1"/>
          </p:cNvPicPr>
          <p:nvPr/>
        </p:nvPicPr>
        <p:blipFill>
          <a:blip r:embed="rId2"/>
          <a:stretch/>
        </p:blipFill>
        <p:spPr bwMode="auto">
          <a:xfrm>
            <a:off x="46037" y="6176962"/>
            <a:ext cx="1127125" cy="660400"/>
          </a:xfrm>
          <a:prstGeom prst="rect">
            <a:avLst/>
          </a:prstGeom>
          <a:noFill/>
        </p:spPr>
      </p:pic>
      <p:pic>
        <p:nvPicPr>
          <p:cNvPr id="5123" name="Image 8"/>
          <p:cNvPicPr>
            <a:picLocks noGrp="1" noChangeAspect="1"/>
          </p:cNvPicPr>
          <p:nvPr/>
        </p:nvPicPr>
        <p:blipFill>
          <a:blip r:embed="rId3"/>
          <a:stretch/>
        </p:blipFill>
        <p:spPr bwMode="auto">
          <a:xfrm>
            <a:off x="838200" y="6176962"/>
            <a:ext cx="10515600" cy="63500"/>
          </a:xfrm>
          <a:prstGeom prst="rect">
            <a:avLst/>
          </a:prstGeom>
          <a:noFill/>
        </p:spPr>
      </p:pic>
      <p:sp>
        <p:nvSpPr>
          <p:cNvPr id="5124"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5125"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5126" name="Espace réservé de la date 4"/>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p>
            <a:pPr marL="0" lvl="0" indent="0">
              <a:buNone/>
              <a:defRPr/>
            </a:pPr>
            <a:r>
              <a:rPr sz="1200">
                <a:solidFill>
                  <a:srgbClr val="9A9A9A"/>
                </a:solidFill>
              </a:rPr>
              <a:t>*</a:t>
            </a:r>
            <a:endParaRPr/>
          </a:p>
        </p:txBody>
      </p:sp>
      <p:sp>
        <p:nvSpPr>
          <p:cNvPr id="5127" name="Espace réservé du pied de page 5"/>
          <p:cNvSpPr>
            <a:spLocks noGrp="1" noChangeShapeType="1"/>
          </p:cNvSpPr>
          <p:nvPr>
            <p:ph type="ftr" idx="3"/>
          </p:nvPr>
        </p:nvSpPr>
        <p:spPr bwMode="auto">
          <a:xfrm>
            <a:off x="4038600" y="6356350"/>
            <a:ext cx="4114800" cy="365125"/>
          </a:xfrm>
          <a:prstGeom prst="rect">
            <a:avLst/>
          </a:prstGeom>
          <a:noFill/>
        </p:spPr>
        <p:txBody>
          <a:bodyPr lIns="91440" tIns="45720" rIns="91440" bIns="45720"/>
          <a:lstStyle/>
          <a:p>
            <a:pPr marL="0" lvl="0" indent="0">
              <a:buNone/>
              <a:defRPr/>
            </a:pPr>
            <a:r>
              <a:t>Fédération des CREAI</a:t>
            </a:r>
          </a:p>
        </p:txBody>
      </p:sp>
      <p:sp>
        <p:nvSpPr>
          <p:cNvPr id="5128" name="Espace réservé du numéro de diapositive 6"/>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p>
            <a:pPr marL="0" lvl="0" indent="0" algn="r">
              <a:buNone/>
              <a:defRPr/>
            </a:pPr>
            <a:fld id="{D038279B-FC19-497E-A7D1-5ADD9CAF016F}" type="slidenum">
              <a:rPr sz="1200">
                <a:solidFill>
                  <a:srgbClr val="9A9A9A"/>
                </a:solidFill>
              </a:rPr>
              <a:t>‹N°›</a:t>
            </a:fld>
            <a:endParaRPr/>
          </a:p>
        </p:txBody>
      </p:sp>
    </p:spTree>
    <p:extLst>
      <p:ext uri="{BB962C8B-B14F-4D97-AF65-F5344CB8AC3E}">
        <p14:creationId xmlns:p14="http://schemas.microsoft.com/office/powerpoint/2010/main" val="201323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5_Thème Office">
    <p:bg>
      <p:bgPr>
        <a:solidFill>
          <a:schemeClr val="lt1"/>
        </a:solidFill>
        <a:effectLst/>
      </p:bgPr>
    </p:bg>
    <p:spTree>
      <p:nvGrpSpPr>
        <p:cNvPr id="1" name=""/>
        <p:cNvGrpSpPr/>
        <p:nvPr/>
      </p:nvGrpSpPr>
      <p:grpSpPr bwMode="auto">
        <a:xfrm>
          <a:off x="0" y="0"/>
          <a:ext cx="0" cy="0"/>
          <a:chOff x="0" y="0"/>
          <a:chExt cx="0" cy="0"/>
        </a:xfrm>
      </p:grpSpPr>
      <p:pic>
        <p:nvPicPr>
          <p:cNvPr id="6146" name="Image 7"/>
          <p:cNvPicPr>
            <a:picLocks noGrp="1" noChangeAspect="1"/>
          </p:cNvPicPr>
          <p:nvPr/>
        </p:nvPicPr>
        <p:blipFill>
          <a:blip r:embed="rId2"/>
          <a:stretch/>
        </p:blipFill>
        <p:spPr bwMode="auto">
          <a:xfrm>
            <a:off x="46037" y="6176962"/>
            <a:ext cx="1127125" cy="660400"/>
          </a:xfrm>
          <a:prstGeom prst="rect">
            <a:avLst/>
          </a:prstGeom>
          <a:noFill/>
        </p:spPr>
      </p:pic>
      <p:pic>
        <p:nvPicPr>
          <p:cNvPr id="6147" name="Image 8"/>
          <p:cNvPicPr>
            <a:picLocks noGrp="1" noChangeAspect="1"/>
          </p:cNvPicPr>
          <p:nvPr/>
        </p:nvPicPr>
        <p:blipFill>
          <a:blip r:embed="rId3"/>
          <a:stretch/>
        </p:blipFill>
        <p:spPr bwMode="auto">
          <a:xfrm>
            <a:off x="838200" y="6176962"/>
            <a:ext cx="10515600" cy="63500"/>
          </a:xfrm>
          <a:prstGeom prst="rect">
            <a:avLst/>
          </a:prstGeom>
          <a:noFill/>
        </p:spPr>
      </p:pic>
      <p:sp>
        <p:nvSpPr>
          <p:cNvPr id="6148"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6149"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6150" name="Espace réservé de la date 6"/>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p>
            <a:pPr marL="0" lvl="0" indent="0">
              <a:buNone/>
              <a:defRPr/>
            </a:pPr>
            <a:r>
              <a:rPr sz="1200">
                <a:solidFill>
                  <a:srgbClr val="9A9A9A"/>
                </a:solidFill>
              </a:rPr>
              <a:t>*</a:t>
            </a:r>
            <a:endParaRPr/>
          </a:p>
        </p:txBody>
      </p:sp>
      <p:sp>
        <p:nvSpPr>
          <p:cNvPr id="6151" name="Espace réservé du pied de page 7"/>
          <p:cNvSpPr>
            <a:spLocks noGrp="1" noChangeShapeType="1"/>
          </p:cNvSpPr>
          <p:nvPr>
            <p:ph type="ftr" idx="3"/>
          </p:nvPr>
        </p:nvSpPr>
        <p:spPr bwMode="auto">
          <a:xfrm>
            <a:off x="4038600" y="6356350"/>
            <a:ext cx="4114800" cy="365125"/>
          </a:xfrm>
          <a:prstGeom prst="rect">
            <a:avLst/>
          </a:prstGeom>
          <a:noFill/>
        </p:spPr>
        <p:txBody>
          <a:bodyPr lIns="91440" tIns="45720" rIns="91440" bIns="45720"/>
          <a:lstStyle/>
          <a:p>
            <a:pPr marL="0" lvl="0" indent="0">
              <a:buNone/>
              <a:defRPr/>
            </a:pPr>
            <a:r>
              <a:t>Fédération des CREAI</a:t>
            </a:r>
          </a:p>
        </p:txBody>
      </p:sp>
      <p:sp>
        <p:nvSpPr>
          <p:cNvPr id="6152" name="Espace réservé du numéro de diapositive 8"/>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p>
            <a:pPr marL="0" lvl="0" indent="0" algn="r">
              <a:buNone/>
              <a:defRPr/>
            </a:pPr>
            <a:fld id="{D038279B-FC19-497E-A7D1-5ADD9CAF016F}" type="slidenum">
              <a:rPr sz="1200">
                <a:solidFill>
                  <a:srgbClr val="9A9A9A"/>
                </a:solidFill>
              </a:rPr>
              <a:t>‹N°›</a:t>
            </a:fld>
            <a:endParaRPr/>
          </a:p>
        </p:txBody>
      </p:sp>
    </p:spTree>
    <p:extLst>
      <p:ext uri="{BB962C8B-B14F-4D97-AF65-F5344CB8AC3E}">
        <p14:creationId xmlns:p14="http://schemas.microsoft.com/office/powerpoint/2010/main" val="909983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6_Thème Office">
    <p:bg>
      <p:bgPr>
        <a:solidFill>
          <a:schemeClr val="lt1"/>
        </a:solidFill>
        <a:effectLst/>
      </p:bgPr>
    </p:bg>
    <p:spTree>
      <p:nvGrpSpPr>
        <p:cNvPr id="1" name=""/>
        <p:cNvGrpSpPr/>
        <p:nvPr/>
      </p:nvGrpSpPr>
      <p:grpSpPr bwMode="auto">
        <a:xfrm>
          <a:off x="0" y="0"/>
          <a:ext cx="0" cy="0"/>
          <a:chOff x="0" y="0"/>
          <a:chExt cx="0" cy="0"/>
        </a:xfrm>
      </p:grpSpPr>
      <p:pic>
        <p:nvPicPr>
          <p:cNvPr id="7170" name="Image 7"/>
          <p:cNvPicPr>
            <a:picLocks noGrp="1" noChangeAspect="1"/>
          </p:cNvPicPr>
          <p:nvPr/>
        </p:nvPicPr>
        <p:blipFill>
          <a:blip r:embed="rId2"/>
          <a:stretch/>
        </p:blipFill>
        <p:spPr bwMode="auto">
          <a:xfrm>
            <a:off x="46037" y="6176962"/>
            <a:ext cx="1127125" cy="660400"/>
          </a:xfrm>
          <a:prstGeom prst="rect">
            <a:avLst/>
          </a:prstGeom>
          <a:noFill/>
        </p:spPr>
      </p:pic>
      <p:pic>
        <p:nvPicPr>
          <p:cNvPr id="7171" name="Image 8"/>
          <p:cNvPicPr>
            <a:picLocks noGrp="1" noChangeAspect="1"/>
          </p:cNvPicPr>
          <p:nvPr/>
        </p:nvPicPr>
        <p:blipFill>
          <a:blip r:embed="rId3"/>
          <a:stretch/>
        </p:blipFill>
        <p:spPr bwMode="auto">
          <a:xfrm>
            <a:off x="838200" y="6176962"/>
            <a:ext cx="10515600" cy="63500"/>
          </a:xfrm>
          <a:prstGeom prst="rect">
            <a:avLst/>
          </a:prstGeom>
          <a:noFill/>
        </p:spPr>
      </p:pic>
      <p:sp>
        <p:nvSpPr>
          <p:cNvPr id="7172"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7173"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7174" name="Espace réservé de la date 2"/>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p>
            <a:pPr marL="0" lvl="0" indent="0">
              <a:buNone/>
              <a:defRPr/>
            </a:pPr>
            <a:r>
              <a:rPr sz="1200">
                <a:solidFill>
                  <a:srgbClr val="9A9A9A"/>
                </a:solidFill>
              </a:rPr>
              <a:t>*</a:t>
            </a:r>
            <a:endParaRPr/>
          </a:p>
        </p:txBody>
      </p:sp>
      <p:sp>
        <p:nvSpPr>
          <p:cNvPr id="7175" name="Espace réservé du pied de page 3"/>
          <p:cNvSpPr>
            <a:spLocks noGrp="1" noChangeShapeType="1"/>
          </p:cNvSpPr>
          <p:nvPr>
            <p:ph type="ftr" idx="3"/>
          </p:nvPr>
        </p:nvSpPr>
        <p:spPr bwMode="auto">
          <a:xfrm>
            <a:off x="4038600" y="6356350"/>
            <a:ext cx="4114800" cy="365125"/>
          </a:xfrm>
          <a:prstGeom prst="rect">
            <a:avLst/>
          </a:prstGeom>
          <a:noFill/>
        </p:spPr>
        <p:txBody>
          <a:bodyPr lIns="91440" tIns="45720" rIns="91440" bIns="45720"/>
          <a:lstStyle/>
          <a:p>
            <a:pPr marL="0" lvl="0" indent="0">
              <a:buNone/>
              <a:defRPr/>
            </a:pPr>
            <a:r>
              <a:t>Fédération des CREAI</a:t>
            </a:r>
          </a:p>
        </p:txBody>
      </p:sp>
      <p:sp>
        <p:nvSpPr>
          <p:cNvPr id="7176" name="Espace réservé du numéro de diapositive 4"/>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p>
            <a:pPr marL="0" lvl="0" indent="0" algn="r">
              <a:buNone/>
              <a:defRPr/>
            </a:pPr>
            <a:fld id="{D038279B-FC19-497E-A7D1-5ADD9CAF016F}" type="slidenum">
              <a:rPr sz="1200">
                <a:solidFill>
                  <a:srgbClr val="9A9A9A"/>
                </a:solidFill>
              </a:rPr>
              <a:t>‹N°›</a:t>
            </a:fld>
            <a:endParaRPr/>
          </a:p>
        </p:txBody>
      </p:sp>
    </p:spTree>
    <p:extLst>
      <p:ext uri="{BB962C8B-B14F-4D97-AF65-F5344CB8AC3E}">
        <p14:creationId xmlns:p14="http://schemas.microsoft.com/office/powerpoint/2010/main" val="3226839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7_Thème Office">
    <p:bg>
      <p:bgPr>
        <a:solidFill>
          <a:schemeClr val="lt1"/>
        </a:solidFill>
        <a:effectLst/>
      </p:bgPr>
    </p:bg>
    <p:spTree>
      <p:nvGrpSpPr>
        <p:cNvPr id="1" name=""/>
        <p:cNvGrpSpPr/>
        <p:nvPr/>
      </p:nvGrpSpPr>
      <p:grpSpPr bwMode="auto">
        <a:xfrm>
          <a:off x="0" y="0"/>
          <a:ext cx="0" cy="0"/>
          <a:chOff x="0" y="0"/>
          <a:chExt cx="0" cy="0"/>
        </a:xfrm>
      </p:grpSpPr>
      <p:pic>
        <p:nvPicPr>
          <p:cNvPr id="8194" name="Image 7"/>
          <p:cNvPicPr>
            <a:picLocks noGrp="1" noChangeAspect="1"/>
          </p:cNvPicPr>
          <p:nvPr/>
        </p:nvPicPr>
        <p:blipFill>
          <a:blip r:embed="rId2"/>
          <a:stretch/>
        </p:blipFill>
        <p:spPr bwMode="auto">
          <a:xfrm>
            <a:off x="46037" y="6176962"/>
            <a:ext cx="1127125" cy="660400"/>
          </a:xfrm>
          <a:prstGeom prst="rect">
            <a:avLst/>
          </a:prstGeom>
          <a:noFill/>
        </p:spPr>
      </p:pic>
      <p:pic>
        <p:nvPicPr>
          <p:cNvPr id="8195" name="Image 8"/>
          <p:cNvPicPr>
            <a:picLocks noGrp="1" noChangeAspect="1"/>
          </p:cNvPicPr>
          <p:nvPr/>
        </p:nvPicPr>
        <p:blipFill>
          <a:blip r:embed="rId3"/>
          <a:stretch/>
        </p:blipFill>
        <p:spPr bwMode="auto">
          <a:xfrm>
            <a:off x="838200" y="6176962"/>
            <a:ext cx="10515600" cy="63500"/>
          </a:xfrm>
          <a:prstGeom prst="rect">
            <a:avLst/>
          </a:prstGeom>
          <a:noFill/>
        </p:spPr>
      </p:pic>
      <p:sp>
        <p:nvSpPr>
          <p:cNvPr id="8196"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8197"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8198" name="Espace réservé de la date 1"/>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p>
            <a:pPr marL="0" lvl="0" indent="0">
              <a:buNone/>
              <a:defRPr/>
            </a:pPr>
            <a:r>
              <a:rPr sz="1200">
                <a:solidFill>
                  <a:srgbClr val="9A9A9A"/>
                </a:solidFill>
              </a:rPr>
              <a:t>*</a:t>
            </a:r>
            <a:endParaRPr/>
          </a:p>
        </p:txBody>
      </p:sp>
      <p:sp>
        <p:nvSpPr>
          <p:cNvPr id="8199" name="Espace réservé du pied de page 2"/>
          <p:cNvSpPr>
            <a:spLocks noGrp="1" noChangeShapeType="1"/>
          </p:cNvSpPr>
          <p:nvPr>
            <p:ph type="ftr" idx="3"/>
          </p:nvPr>
        </p:nvSpPr>
        <p:spPr bwMode="auto">
          <a:xfrm>
            <a:off x="4038600" y="6356350"/>
            <a:ext cx="4114800" cy="365125"/>
          </a:xfrm>
          <a:prstGeom prst="rect">
            <a:avLst/>
          </a:prstGeom>
          <a:noFill/>
        </p:spPr>
        <p:txBody>
          <a:bodyPr lIns="91440" tIns="45720" rIns="91440" bIns="45720"/>
          <a:lstStyle/>
          <a:p>
            <a:pPr marL="0" lvl="0" indent="0">
              <a:buNone/>
              <a:defRPr/>
            </a:pPr>
            <a:r>
              <a:t>Fédération des CREAI</a:t>
            </a:r>
          </a:p>
        </p:txBody>
      </p:sp>
      <p:sp>
        <p:nvSpPr>
          <p:cNvPr id="8200" name="Espace réservé du numéro de diapositive 3"/>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p>
            <a:pPr marL="0" lvl="0" indent="0" algn="r">
              <a:buNone/>
              <a:defRPr/>
            </a:pPr>
            <a:fld id="{D038279B-FC19-497E-A7D1-5ADD9CAF016F}" type="slidenum">
              <a:rPr sz="1200">
                <a:solidFill>
                  <a:srgbClr val="9A9A9A"/>
                </a:solidFill>
              </a:rPr>
              <a:t>‹N°›</a:t>
            </a:fld>
            <a:endParaRPr/>
          </a:p>
        </p:txBody>
      </p:sp>
    </p:spTree>
    <p:extLst>
      <p:ext uri="{BB962C8B-B14F-4D97-AF65-F5344CB8AC3E}">
        <p14:creationId xmlns:p14="http://schemas.microsoft.com/office/powerpoint/2010/main" val="59855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75045-5D46-0041-133F-D55607F501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F413352-6C3D-5B38-BF81-E0D574BF758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7A9169-BD56-3CAF-5ECF-C23C48EC360A}"/>
              </a:ext>
            </a:extLst>
          </p:cNvPr>
          <p:cNvSpPr>
            <a:spLocks noGrp="1"/>
          </p:cNvSpPr>
          <p:nvPr>
            <p:ph type="dt" sz="half" idx="10"/>
          </p:nvPr>
        </p:nvSpPr>
        <p:spPr/>
        <p:txBody>
          <a:bodyPr/>
          <a:lstStyle/>
          <a:p>
            <a:fld id="{4F73F6CC-6B29-4B2A-9948-9C0990FF5622}"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DBF9DAAE-8E6B-8B45-3F8F-058EB099D6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AA3549-19FF-A4B3-06F5-A5A0AA608963}"/>
              </a:ext>
            </a:extLst>
          </p:cNvPr>
          <p:cNvSpPr>
            <a:spLocks noGrp="1"/>
          </p:cNvSpPr>
          <p:nvPr>
            <p:ph type="sldNum" sz="quarter" idx="12"/>
          </p:nvPr>
        </p:nvSpPr>
        <p:spPr/>
        <p:txBody>
          <a:bodyPr/>
          <a:lstStyle/>
          <a:p>
            <a:fld id="{B1A25D4A-2643-47CF-9510-28D2856C2B49}" type="slidenum">
              <a:rPr lang="fr-FR" smtClean="0"/>
              <a:t>‹N°›</a:t>
            </a:fld>
            <a:endParaRPr lang="fr-FR"/>
          </a:p>
        </p:txBody>
      </p:sp>
    </p:spTree>
    <p:extLst>
      <p:ext uri="{BB962C8B-B14F-4D97-AF65-F5344CB8AC3E}">
        <p14:creationId xmlns:p14="http://schemas.microsoft.com/office/powerpoint/2010/main" val="4086691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8_Thème Office">
    <p:bg>
      <p:bgPr>
        <a:solidFill>
          <a:schemeClr val="lt1"/>
        </a:solidFill>
        <a:effectLst/>
      </p:bgPr>
    </p:bg>
    <p:spTree>
      <p:nvGrpSpPr>
        <p:cNvPr id="1" name=""/>
        <p:cNvGrpSpPr/>
        <p:nvPr/>
      </p:nvGrpSpPr>
      <p:grpSpPr bwMode="auto">
        <a:xfrm>
          <a:off x="0" y="0"/>
          <a:ext cx="0" cy="0"/>
          <a:chOff x="0" y="0"/>
          <a:chExt cx="0" cy="0"/>
        </a:xfrm>
      </p:grpSpPr>
      <p:pic>
        <p:nvPicPr>
          <p:cNvPr id="9218" name="Image 7"/>
          <p:cNvPicPr>
            <a:picLocks noGrp="1" noChangeAspect="1"/>
          </p:cNvPicPr>
          <p:nvPr/>
        </p:nvPicPr>
        <p:blipFill>
          <a:blip r:embed="rId2"/>
          <a:stretch/>
        </p:blipFill>
        <p:spPr bwMode="auto">
          <a:xfrm>
            <a:off x="46037" y="6176962"/>
            <a:ext cx="1127125" cy="660400"/>
          </a:xfrm>
          <a:prstGeom prst="rect">
            <a:avLst/>
          </a:prstGeom>
          <a:noFill/>
        </p:spPr>
      </p:pic>
      <p:pic>
        <p:nvPicPr>
          <p:cNvPr id="9219" name="Image 8"/>
          <p:cNvPicPr>
            <a:picLocks noGrp="1" noChangeAspect="1"/>
          </p:cNvPicPr>
          <p:nvPr/>
        </p:nvPicPr>
        <p:blipFill>
          <a:blip r:embed="rId3"/>
          <a:stretch/>
        </p:blipFill>
        <p:spPr bwMode="auto">
          <a:xfrm>
            <a:off x="838200" y="6176962"/>
            <a:ext cx="10515600" cy="63500"/>
          </a:xfrm>
          <a:prstGeom prst="rect">
            <a:avLst/>
          </a:prstGeom>
          <a:noFill/>
        </p:spPr>
      </p:pic>
      <p:sp>
        <p:nvSpPr>
          <p:cNvPr id="9220"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9221"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9222" name="Espace réservé de la date 4"/>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p>
            <a:pPr marL="0" lvl="0" indent="0">
              <a:buNone/>
              <a:defRPr/>
            </a:pPr>
            <a:r>
              <a:rPr sz="1200">
                <a:solidFill>
                  <a:srgbClr val="9A9A9A"/>
                </a:solidFill>
              </a:rPr>
              <a:t>*</a:t>
            </a:r>
            <a:endParaRPr/>
          </a:p>
        </p:txBody>
      </p:sp>
      <p:sp>
        <p:nvSpPr>
          <p:cNvPr id="9223" name="Espace réservé du pied de page 5"/>
          <p:cNvSpPr>
            <a:spLocks noGrp="1" noChangeShapeType="1"/>
          </p:cNvSpPr>
          <p:nvPr>
            <p:ph type="ftr" idx="3"/>
          </p:nvPr>
        </p:nvSpPr>
        <p:spPr bwMode="auto">
          <a:xfrm>
            <a:off x="4038600" y="6356350"/>
            <a:ext cx="4114800" cy="365125"/>
          </a:xfrm>
          <a:prstGeom prst="rect">
            <a:avLst/>
          </a:prstGeom>
          <a:noFill/>
        </p:spPr>
        <p:txBody>
          <a:bodyPr lIns="91440" tIns="45720" rIns="91440" bIns="45720"/>
          <a:lstStyle/>
          <a:p>
            <a:pPr marL="0" lvl="0" indent="0">
              <a:buNone/>
              <a:defRPr/>
            </a:pPr>
            <a:r>
              <a:t>Fédération des CREAI</a:t>
            </a:r>
          </a:p>
        </p:txBody>
      </p:sp>
      <p:sp>
        <p:nvSpPr>
          <p:cNvPr id="9224" name="Espace réservé du numéro de diapositive 6"/>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p>
            <a:pPr marL="0" lvl="0" indent="0" algn="r">
              <a:buNone/>
              <a:defRPr/>
            </a:pPr>
            <a:fld id="{D038279B-FC19-497E-A7D1-5ADD9CAF016F}" type="slidenum">
              <a:rPr sz="1200">
                <a:solidFill>
                  <a:srgbClr val="9A9A9A"/>
                </a:solidFill>
              </a:rPr>
              <a:t>‹N°›</a:t>
            </a:fld>
            <a:endParaRPr/>
          </a:p>
        </p:txBody>
      </p:sp>
    </p:spTree>
    <p:extLst>
      <p:ext uri="{BB962C8B-B14F-4D97-AF65-F5344CB8AC3E}">
        <p14:creationId xmlns:p14="http://schemas.microsoft.com/office/powerpoint/2010/main" val="3695311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9_Thème Office">
    <p:bg>
      <p:bgPr>
        <a:solidFill>
          <a:schemeClr val="lt1"/>
        </a:solidFill>
        <a:effectLst/>
      </p:bgPr>
    </p:bg>
    <p:spTree>
      <p:nvGrpSpPr>
        <p:cNvPr id="1" name=""/>
        <p:cNvGrpSpPr/>
        <p:nvPr/>
      </p:nvGrpSpPr>
      <p:grpSpPr bwMode="auto">
        <a:xfrm>
          <a:off x="0" y="0"/>
          <a:ext cx="0" cy="0"/>
          <a:chOff x="0" y="0"/>
          <a:chExt cx="0" cy="0"/>
        </a:xfrm>
      </p:grpSpPr>
      <p:pic>
        <p:nvPicPr>
          <p:cNvPr id="10242" name="Image 7"/>
          <p:cNvPicPr>
            <a:picLocks noGrp="1" noChangeAspect="1"/>
          </p:cNvPicPr>
          <p:nvPr/>
        </p:nvPicPr>
        <p:blipFill>
          <a:blip r:embed="rId2"/>
          <a:stretch/>
        </p:blipFill>
        <p:spPr bwMode="auto">
          <a:xfrm>
            <a:off x="46037" y="6176962"/>
            <a:ext cx="1127125" cy="660400"/>
          </a:xfrm>
          <a:prstGeom prst="rect">
            <a:avLst/>
          </a:prstGeom>
          <a:noFill/>
        </p:spPr>
      </p:pic>
      <p:pic>
        <p:nvPicPr>
          <p:cNvPr id="10243" name="Image 8"/>
          <p:cNvPicPr>
            <a:picLocks noGrp="1" noChangeAspect="1"/>
          </p:cNvPicPr>
          <p:nvPr/>
        </p:nvPicPr>
        <p:blipFill>
          <a:blip r:embed="rId3"/>
          <a:stretch/>
        </p:blipFill>
        <p:spPr bwMode="auto">
          <a:xfrm>
            <a:off x="838200" y="6176962"/>
            <a:ext cx="10515600" cy="63500"/>
          </a:xfrm>
          <a:prstGeom prst="rect">
            <a:avLst/>
          </a:prstGeom>
          <a:noFill/>
        </p:spPr>
      </p:pic>
      <p:sp>
        <p:nvSpPr>
          <p:cNvPr id="10244"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10245"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10246" name="Espace réservé de la date 4"/>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p>
            <a:pPr marL="0" lvl="0" indent="0">
              <a:buNone/>
              <a:defRPr/>
            </a:pPr>
            <a:r>
              <a:rPr sz="1200">
                <a:solidFill>
                  <a:srgbClr val="9A9A9A"/>
                </a:solidFill>
              </a:rPr>
              <a:t>*</a:t>
            </a:r>
            <a:endParaRPr/>
          </a:p>
        </p:txBody>
      </p:sp>
      <p:sp>
        <p:nvSpPr>
          <p:cNvPr id="10247" name="Espace réservé du pied de page 5"/>
          <p:cNvSpPr>
            <a:spLocks noGrp="1" noChangeShapeType="1"/>
          </p:cNvSpPr>
          <p:nvPr>
            <p:ph type="ftr" idx="3"/>
          </p:nvPr>
        </p:nvSpPr>
        <p:spPr bwMode="auto">
          <a:xfrm>
            <a:off x="4038600" y="6356350"/>
            <a:ext cx="4114800" cy="365125"/>
          </a:xfrm>
          <a:prstGeom prst="rect">
            <a:avLst/>
          </a:prstGeom>
          <a:noFill/>
        </p:spPr>
        <p:txBody>
          <a:bodyPr lIns="91440" tIns="45720" rIns="91440" bIns="45720"/>
          <a:lstStyle/>
          <a:p>
            <a:pPr marL="0" lvl="0" indent="0">
              <a:buNone/>
              <a:defRPr/>
            </a:pPr>
            <a:r>
              <a:t>Fédération des CREAI</a:t>
            </a:r>
          </a:p>
        </p:txBody>
      </p:sp>
      <p:sp>
        <p:nvSpPr>
          <p:cNvPr id="10248" name="Espace réservé du numéro de diapositive 6"/>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p>
            <a:pPr marL="0" lvl="0" indent="0" algn="r">
              <a:buNone/>
              <a:defRPr/>
            </a:pPr>
            <a:fld id="{D038279B-FC19-497E-A7D1-5ADD9CAF016F}" type="slidenum">
              <a:rPr sz="1200">
                <a:solidFill>
                  <a:srgbClr val="9A9A9A"/>
                </a:solidFill>
              </a:rPr>
              <a:t>‹N°›</a:t>
            </a:fld>
            <a:endParaRPr/>
          </a:p>
        </p:txBody>
      </p:sp>
    </p:spTree>
    <p:extLst>
      <p:ext uri="{BB962C8B-B14F-4D97-AF65-F5344CB8AC3E}">
        <p14:creationId xmlns:p14="http://schemas.microsoft.com/office/powerpoint/2010/main" val="399081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DF2B1-4E2F-F163-0C42-E8A25F2A28C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7565F19-023B-6C2B-BD1F-F4DEF6B9D8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6D2E3B3-865D-98DE-E904-67C7D6E668B7}"/>
              </a:ext>
            </a:extLst>
          </p:cNvPr>
          <p:cNvSpPr>
            <a:spLocks noGrp="1"/>
          </p:cNvSpPr>
          <p:nvPr>
            <p:ph type="dt" sz="half" idx="10"/>
          </p:nvPr>
        </p:nvSpPr>
        <p:spPr/>
        <p:txBody>
          <a:bodyPr/>
          <a:lstStyle/>
          <a:p>
            <a:fld id="{4F73F6CC-6B29-4B2A-9948-9C0990FF5622}"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60234B10-C203-2FC1-8032-CFE76F3772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13EFDC-88F2-0D79-7590-5F84A3F58F99}"/>
              </a:ext>
            </a:extLst>
          </p:cNvPr>
          <p:cNvSpPr>
            <a:spLocks noGrp="1"/>
          </p:cNvSpPr>
          <p:nvPr>
            <p:ph type="sldNum" sz="quarter" idx="12"/>
          </p:nvPr>
        </p:nvSpPr>
        <p:spPr/>
        <p:txBody>
          <a:bodyPr/>
          <a:lstStyle/>
          <a:p>
            <a:fld id="{B1A25D4A-2643-47CF-9510-28D2856C2B49}" type="slidenum">
              <a:rPr lang="fr-FR" smtClean="0"/>
              <a:t>‹N°›</a:t>
            </a:fld>
            <a:endParaRPr lang="fr-FR"/>
          </a:p>
        </p:txBody>
      </p:sp>
    </p:spTree>
    <p:extLst>
      <p:ext uri="{BB962C8B-B14F-4D97-AF65-F5344CB8AC3E}">
        <p14:creationId xmlns:p14="http://schemas.microsoft.com/office/powerpoint/2010/main" val="149989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B2229-D0C5-BECE-EFF4-24527C3814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89C3203-CD67-C584-BC4A-A1DF1366F3F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662DA51-98DF-52C3-EB9B-A30C98E5730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9CF3CAD-4ED9-91E6-183C-9D4581B5ED7B}"/>
              </a:ext>
            </a:extLst>
          </p:cNvPr>
          <p:cNvSpPr>
            <a:spLocks noGrp="1"/>
          </p:cNvSpPr>
          <p:nvPr>
            <p:ph type="dt" sz="half" idx="10"/>
          </p:nvPr>
        </p:nvSpPr>
        <p:spPr/>
        <p:txBody>
          <a:bodyPr/>
          <a:lstStyle/>
          <a:p>
            <a:fld id="{4F73F6CC-6B29-4B2A-9948-9C0990FF5622}" type="datetimeFigureOut">
              <a:rPr lang="fr-FR" smtClean="0"/>
              <a:t>02/05/2023</a:t>
            </a:fld>
            <a:endParaRPr lang="fr-FR"/>
          </a:p>
        </p:txBody>
      </p:sp>
      <p:sp>
        <p:nvSpPr>
          <p:cNvPr id="6" name="Espace réservé du pied de page 5">
            <a:extLst>
              <a:ext uri="{FF2B5EF4-FFF2-40B4-BE49-F238E27FC236}">
                <a16:creationId xmlns:a16="http://schemas.microsoft.com/office/drawing/2014/main" id="{210D9E68-6F04-79A2-FBB3-1F383B32D7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72FF7C-C405-ADDB-889F-7596E3F9E6AD}"/>
              </a:ext>
            </a:extLst>
          </p:cNvPr>
          <p:cNvSpPr>
            <a:spLocks noGrp="1"/>
          </p:cNvSpPr>
          <p:nvPr>
            <p:ph type="sldNum" sz="quarter" idx="12"/>
          </p:nvPr>
        </p:nvSpPr>
        <p:spPr/>
        <p:txBody>
          <a:bodyPr/>
          <a:lstStyle/>
          <a:p>
            <a:fld id="{B1A25D4A-2643-47CF-9510-28D2856C2B49}" type="slidenum">
              <a:rPr lang="fr-FR" smtClean="0"/>
              <a:t>‹N°›</a:t>
            </a:fld>
            <a:endParaRPr lang="fr-FR"/>
          </a:p>
        </p:txBody>
      </p:sp>
    </p:spTree>
    <p:extLst>
      <p:ext uri="{BB962C8B-B14F-4D97-AF65-F5344CB8AC3E}">
        <p14:creationId xmlns:p14="http://schemas.microsoft.com/office/powerpoint/2010/main" val="182380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690C8-20A3-DEFD-7E77-B98B89C1CB7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3114CA5-DB21-D2DF-FC11-D727CD813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06A4A30-48F6-6257-E653-57AB770BB50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FF707DA-1CE6-3BCD-2FE5-836B38E87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8A36D85-F96D-B1D0-8FF8-8B73279E957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9524D18-6583-2601-C014-F62A25B673F6}"/>
              </a:ext>
            </a:extLst>
          </p:cNvPr>
          <p:cNvSpPr>
            <a:spLocks noGrp="1"/>
          </p:cNvSpPr>
          <p:nvPr>
            <p:ph type="dt" sz="half" idx="10"/>
          </p:nvPr>
        </p:nvSpPr>
        <p:spPr/>
        <p:txBody>
          <a:bodyPr/>
          <a:lstStyle/>
          <a:p>
            <a:fld id="{4F73F6CC-6B29-4B2A-9948-9C0990FF5622}" type="datetimeFigureOut">
              <a:rPr lang="fr-FR" smtClean="0"/>
              <a:t>02/05/2023</a:t>
            </a:fld>
            <a:endParaRPr lang="fr-FR"/>
          </a:p>
        </p:txBody>
      </p:sp>
      <p:sp>
        <p:nvSpPr>
          <p:cNvPr id="8" name="Espace réservé du pied de page 7">
            <a:extLst>
              <a:ext uri="{FF2B5EF4-FFF2-40B4-BE49-F238E27FC236}">
                <a16:creationId xmlns:a16="http://schemas.microsoft.com/office/drawing/2014/main" id="{5E9F577B-458F-63AA-EF81-BEA8DAF9D41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53FB1F9-2588-379C-790B-1BDF1A6D55CC}"/>
              </a:ext>
            </a:extLst>
          </p:cNvPr>
          <p:cNvSpPr>
            <a:spLocks noGrp="1"/>
          </p:cNvSpPr>
          <p:nvPr>
            <p:ph type="sldNum" sz="quarter" idx="12"/>
          </p:nvPr>
        </p:nvSpPr>
        <p:spPr/>
        <p:txBody>
          <a:bodyPr/>
          <a:lstStyle/>
          <a:p>
            <a:fld id="{B1A25D4A-2643-47CF-9510-28D2856C2B49}" type="slidenum">
              <a:rPr lang="fr-FR" smtClean="0"/>
              <a:t>‹N°›</a:t>
            </a:fld>
            <a:endParaRPr lang="fr-FR"/>
          </a:p>
        </p:txBody>
      </p:sp>
    </p:spTree>
    <p:extLst>
      <p:ext uri="{BB962C8B-B14F-4D97-AF65-F5344CB8AC3E}">
        <p14:creationId xmlns:p14="http://schemas.microsoft.com/office/powerpoint/2010/main" val="140374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60159-9777-878B-4E4C-2C7025E50C5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489BF84-F92B-15B3-81DA-FAF7025A96E5}"/>
              </a:ext>
            </a:extLst>
          </p:cNvPr>
          <p:cNvSpPr>
            <a:spLocks noGrp="1"/>
          </p:cNvSpPr>
          <p:nvPr>
            <p:ph type="dt" sz="half" idx="10"/>
          </p:nvPr>
        </p:nvSpPr>
        <p:spPr/>
        <p:txBody>
          <a:bodyPr/>
          <a:lstStyle/>
          <a:p>
            <a:fld id="{4F73F6CC-6B29-4B2A-9948-9C0990FF5622}" type="datetimeFigureOut">
              <a:rPr lang="fr-FR" smtClean="0"/>
              <a:t>02/05/2023</a:t>
            </a:fld>
            <a:endParaRPr lang="fr-FR"/>
          </a:p>
        </p:txBody>
      </p:sp>
      <p:sp>
        <p:nvSpPr>
          <p:cNvPr id="4" name="Espace réservé du pied de page 3">
            <a:extLst>
              <a:ext uri="{FF2B5EF4-FFF2-40B4-BE49-F238E27FC236}">
                <a16:creationId xmlns:a16="http://schemas.microsoft.com/office/drawing/2014/main" id="{290230C6-C55A-96C0-7180-C62AEDD5354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A8E05D9-AD44-24CA-EBC0-AA701DA516DF}"/>
              </a:ext>
            </a:extLst>
          </p:cNvPr>
          <p:cNvSpPr>
            <a:spLocks noGrp="1"/>
          </p:cNvSpPr>
          <p:nvPr>
            <p:ph type="sldNum" sz="quarter" idx="12"/>
          </p:nvPr>
        </p:nvSpPr>
        <p:spPr/>
        <p:txBody>
          <a:bodyPr/>
          <a:lstStyle/>
          <a:p>
            <a:fld id="{B1A25D4A-2643-47CF-9510-28D2856C2B49}" type="slidenum">
              <a:rPr lang="fr-FR" smtClean="0"/>
              <a:t>‹N°›</a:t>
            </a:fld>
            <a:endParaRPr lang="fr-FR"/>
          </a:p>
        </p:txBody>
      </p:sp>
    </p:spTree>
    <p:extLst>
      <p:ext uri="{BB962C8B-B14F-4D97-AF65-F5344CB8AC3E}">
        <p14:creationId xmlns:p14="http://schemas.microsoft.com/office/powerpoint/2010/main" val="5416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42DBB1B-0D19-BB21-9B18-7775C3B250EF}"/>
              </a:ext>
            </a:extLst>
          </p:cNvPr>
          <p:cNvSpPr>
            <a:spLocks noGrp="1"/>
          </p:cNvSpPr>
          <p:nvPr>
            <p:ph type="dt" sz="half" idx="10"/>
          </p:nvPr>
        </p:nvSpPr>
        <p:spPr/>
        <p:txBody>
          <a:bodyPr/>
          <a:lstStyle/>
          <a:p>
            <a:fld id="{4F73F6CC-6B29-4B2A-9948-9C0990FF5622}" type="datetimeFigureOut">
              <a:rPr lang="fr-FR" smtClean="0"/>
              <a:t>02/05/2023</a:t>
            </a:fld>
            <a:endParaRPr lang="fr-FR"/>
          </a:p>
        </p:txBody>
      </p:sp>
      <p:sp>
        <p:nvSpPr>
          <p:cNvPr id="3" name="Espace réservé du pied de page 2">
            <a:extLst>
              <a:ext uri="{FF2B5EF4-FFF2-40B4-BE49-F238E27FC236}">
                <a16:creationId xmlns:a16="http://schemas.microsoft.com/office/drawing/2014/main" id="{73C76839-C001-CA6F-28B7-42DECE7FE29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ED207B4-FD18-56BC-745F-2DD8EF80F8EE}"/>
              </a:ext>
            </a:extLst>
          </p:cNvPr>
          <p:cNvSpPr>
            <a:spLocks noGrp="1"/>
          </p:cNvSpPr>
          <p:nvPr>
            <p:ph type="sldNum" sz="quarter" idx="12"/>
          </p:nvPr>
        </p:nvSpPr>
        <p:spPr/>
        <p:txBody>
          <a:bodyPr/>
          <a:lstStyle/>
          <a:p>
            <a:fld id="{B1A25D4A-2643-47CF-9510-28D2856C2B49}" type="slidenum">
              <a:rPr lang="fr-FR" smtClean="0"/>
              <a:t>‹N°›</a:t>
            </a:fld>
            <a:endParaRPr lang="fr-FR"/>
          </a:p>
        </p:txBody>
      </p:sp>
    </p:spTree>
    <p:extLst>
      <p:ext uri="{BB962C8B-B14F-4D97-AF65-F5344CB8AC3E}">
        <p14:creationId xmlns:p14="http://schemas.microsoft.com/office/powerpoint/2010/main" val="317997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BA0BA-4713-EE58-6DAF-605EA93EA5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367B9D7-4E97-537F-F60A-6C444074F0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3641DA5-96DF-B572-88F3-7EC626DE3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D30B4FA-6FC0-72B9-10BA-5ACC53858719}"/>
              </a:ext>
            </a:extLst>
          </p:cNvPr>
          <p:cNvSpPr>
            <a:spLocks noGrp="1"/>
          </p:cNvSpPr>
          <p:nvPr>
            <p:ph type="dt" sz="half" idx="10"/>
          </p:nvPr>
        </p:nvSpPr>
        <p:spPr/>
        <p:txBody>
          <a:bodyPr/>
          <a:lstStyle/>
          <a:p>
            <a:fld id="{4F73F6CC-6B29-4B2A-9948-9C0990FF5622}" type="datetimeFigureOut">
              <a:rPr lang="fr-FR" smtClean="0"/>
              <a:t>02/05/2023</a:t>
            </a:fld>
            <a:endParaRPr lang="fr-FR"/>
          </a:p>
        </p:txBody>
      </p:sp>
      <p:sp>
        <p:nvSpPr>
          <p:cNvPr id="6" name="Espace réservé du pied de page 5">
            <a:extLst>
              <a:ext uri="{FF2B5EF4-FFF2-40B4-BE49-F238E27FC236}">
                <a16:creationId xmlns:a16="http://schemas.microsoft.com/office/drawing/2014/main" id="{7FF34E14-7C93-AAC4-0FD3-0869ADAE83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D33FB2-38F5-A0E6-C3C1-5F61DF1BEAE7}"/>
              </a:ext>
            </a:extLst>
          </p:cNvPr>
          <p:cNvSpPr>
            <a:spLocks noGrp="1"/>
          </p:cNvSpPr>
          <p:nvPr>
            <p:ph type="sldNum" sz="quarter" idx="12"/>
          </p:nvPr>
        </p:nvSpPr>
        <p:spPr/>
        <p:txBody>
          <a:bodyPr/>
          <a:lstStyle/>
          <a:p>
            <a:fld id="{B1A25D4A-2643-47CF-9510-28D2856C2B49}" type="slidenum">
              <a:rPr lang="fr-FR" smtClean="0"/>
              <a:t>‹N°›</a:t>
            </a:fld>
            <a:endParaRPr lang="fr-FR"/>
          </a:p>
        </p:txBody>
      </p:sp>
    </p:spTree>
    <p:extLst>
      <p:ext uri="{BB962C8B-B14F-4D97-AF65-F5344CB8AC3E}">
        <p14:creationId xmlns:p14="http://schemas.microsoft.com/office/powerpoint/2010/main" val="84454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F23BF-D184-5478-82EF-4B060B1856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092B222-E117-F860-928B-F618171D0D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56ED22B-63F4-EE84-88B3-85B179701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9E0C83-4221-3951-02FD-013407E4C2A6}"/>
              </a:ext>
            </a:extLst>
          </p:cNvPr>
          <p:cNvSpPr>
            <a:spLocks noGrp="1"/>
          </p:cNvSpPr>
          <p:nvPr>
            <p:ph type="dt" sz="half" idx="10"/>
          </p:nvPr>
        </p:nvSpPr>
        <p:spPr/>
        <p:txBody>
          <a:bodyPr/>
          <a:lstStyle/>
          <a:p>
            <a:fld id="{4F73F6CC-6B29-4B2A-9948-9C0990FF5622}" type="datetimeFigureOut">
              <a:rPr lang="fr-FR" smtClean="0"/>
              <a:t>02/05/2023</a:t>
            </a:fld>
            <a:endParaRPr lang="fr-FR"/>
          </a:p>
        </p:txBody>
      </p:sp>
      <p:sp>
        <p:nvSpPr>
          <p:cNvPr id="6" name="Espace réservé du pied de page 5">
            <a:extLst>
              <a:ext uri="{FF2B5EF4-FFF2-40B4-BE49-F238E27FC236}">
                <a16:creationId xmlns:a16="http://schemas.microsoft.com/office/drawing/2014/main" id="{43464DEB-7203-C5DE-0FB0-F1E3BDE8D4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6FBB56F-E47F-8919-320F-C214668AB28F}"/>
              </a:ext>
            </a:extLst>
          </p:cNvPr>
          <p:cNvSpPr>
            <a:spLocks noGrp="1"/>
          </p:cNvSpPr>
          <p:nvPr>
            <p:ph type="sldNum" sz="quarter" idx="12"/>
          </p:nvPr>
        </p:nvSpPr>
        <p:spPr/>
        <p:txBody>
          <a:bodyPr/>
          <a:lstStyle/>
          <a:p>
            <a:fld id="{B1A25D4A-2643-47CF-9510-28D2856C2B49}" type="slidenum">
              <a:rPr lang="fr-FR" smtClean="0"/>
              <a:t>‹N°›</a:t>
            </a:fld>
            <a:endParaRPr lang="fr-FR"/>
          </a:p>
        </p:txBody>
      </p:sp>
    </p:spTree>
    <p:extLst>
      <p:ext uri="{BB962C8B-B14F-4D97-AF65-F5344CB8AC3E}">
        <p14:creationId xmlns:p14="http://schemas.microsoft.com/office/powerpoint/2010/main" val="416997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33D8922-B220-8FCA-8810-8FEC40FD7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5E1D428-3D87-6CAB-C7BD-CE4B35D55C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F0D59D-0FB3-5B9E-2713-86476345C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3F6CC-6B29-4B2A-9948-9C0990FF5622}"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01E1583C-255F-CB27-C0FD-C3FADE51E4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002F999-837C-8ABD-80E1-25514E81E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25D4A-2643-47CF-9510-28D2856C2B49}" type="slidenum">
              <a:rPr lang="fr-FR" smtClean="0"/>
              <a:t>‹N°›</a:t>
            </a:fld>
            <a:endParaRPr lang="fr-FR"/>
          </a:p>
        </p:txBody>
      </p:sp>
    </p:spTree>
    <p:extLst>
      <p:ext uri="{BB962C8B-B14F-4D97-AF65-F5344CB8AC3E}">
        <p14:creationId xmlns:p14="http://schemas.microsoft.com/office/powerpoint/2010/main" val="54963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1026" name="Espace réservé du titre 1"/>
          <p:cNvSpPr>
            <a:spLocks noGrp="1" noChangeShapeType="1"/>
          </p:cNvSpPr>
          <p:nvPr>
            <p:ph type="title"/>
          </p:nvPr>
        </p:nvSpPr>
        <p:spPr bwMode="auto">
          <a:xfrm>
            <a:off x="838200" y="365125"/>
            <a:ext cx="10515600" cy="1325562"/>
          </a:xfrm>
          <a:prstGeom prst="rect">
            <a:avLst/>
          </a:prstGeom>
          <a:noFill/>
        </p:spPr>
        <p:txBody>
          <a:bodyPr lIns="91440" tIns="45720" rIns="91440" bIns="45720" anchor="ctr" anchorCtr="0"/>
          <a:lstStyle/>
          <a:p>
            <a:pPr marL="0" lvl="0" indent="0">
              <a:buNone/>
              <a:defRPr/>
            </a:pPr>
            <a:r>
              <a:rPr lang="fr-FR"/>
              <a:t>Modifiez le style du titre</a:t>
            </a:r>
            <a:endParaRPr/>
          </a:p>
        </p:txBody>
      </p:sp>
      <p:sp>
        <p:nvSpPr>
          <p:cNvPr id="1027" name="Espace réservé du texte 2"/>
          <p:cNvSpPr>
            <a:spLocks noGrp="1" noChangeShapeType="1"/>
          </p:cNvSpPr>
          <p:nvPr>
            <p:ph type="body" idx="1"/>
          </p:nvPr>
        </p:nvSpPr>
        <p:spPr bwMode="auto">
          <a:xfrm>
            <a:off x="838200" y="1825625"/>
            <a:ext cx="10515600" cy="4351337"/>
          </a:xfrm>
          <a:prstGeom prst="rect">
            <a:avLst/>
          </a:prstGeom>
          <a:noFill/>
        </p:spPr>
        <p:txBody>
          <a:bodyPr lIns="91440" tIns="45720" rIns="91440" bIns="45720"/>
          <a:lstStyle>
            <a:lvl1pPr marL="228600" indent="0" algn="l" defTabSz="914400">
              <a:lnSpc>
                <a:spcPct val="90000"/>
              </a:lnSpc>
              <a:spcBef>
                <a:spcPts val="1000"/>
              </a:spcBef>
              <a:buChar char="•"/>
              <a:defRPr sz="2800" b="0" i="0">
                <a:solidFill>
                  <a:srgbClr val="222A35"/>
                </a:solidFill>
                <a:latin typeface="Verdana"/>
              </a:defRPr>
            </a:lvl1pPr>
            <a:lvl2pPr marL="685800" indent="457200" algn="l" defTabSz="914400">
              <a:lnSpc>
                <a:spcPct val="90000"/>
              </a:lnSpc>
              <a:spcBef>
                <a:spcPts val="500"/>
              </a:spcBef>
              <a:buChar char="•"/>
              <a:defRPr sz="2400" b="0" i="0">
                <a:solidFill>
                  <a:srgbClr val="222A35"/>
                </a:solidFill>
                <a:latin typeface="Verdana"/>
              </a:defRPr>
            </a:lvl2pPr>
            <a:lvl3pPr marL="1143000" indent="914400" algn="l" defTabSz="914400">
              <a:lnSpc>
                <a:spcPct val="90000"/>
              </a:lnSpc>
              <a:spcBef>
                <a:spcPts val="500"/>
              </a:spcBef>
              <a:buChar char="•"/>
              <a:defRPr sz="2000" b="0" i="0">
                <a:solidFill>
                  <a:srgbClr val="222A35"/>
                </a:solidFill>
                <a:latin typeface="Verdana"/>
              </a:defRPr>
            </a:lvl3pPr>
            <a:lvl4pPr marL="1600200" indent="1371600" algn="l" defTabSz="914400">
              <a:lnSpc>
                <a:spcPct val="90000"/>
              </a:lnSpc>
              <a:spcBef>
                <a:spcPts val="500"/>
              </a:spcBef>
              <a:buChar char="•"/>
              <a:defRPr sz="1800" b="0" i="0">
                <a:solidFill>
                  <a:srgbClr val="222A35"/>
                </a:solidFill>
                <a:latin typeface="Verdana"/>
              </a:defRPr>
            </a:lvl4pPr>
            <a:lvl5pPr marL="2057400" indent="1828800" algn="l" defTabSz="914400">
              <a:lnSpc>
                <a:spcPct val="90000"/>
              </a:lnSpc>
              <a:spcBef>
                <a:spcPts val="500"/>
              </a:spcBef>
              <a:buChar char="•"/>
              <a:defRPr sz="1800" b="0" i="0">
                <a:solidFill>
                  <a:srgbClr val="222A35"/>
                </a:solidFill>
                <a:latin typeface="Verdana"/>
              </a:defRPr>
            </a:lvl5pPr>
          </a:lstStyle>
          <a:p>
            <a:pPr marL="228600" lvl="0" indent="-228600">
              <a:spcBef>
                <a:spcPts val="1000"/>
              </a:spcBef>
              <a:buFont typeface="Arial"/>
              <a:buChar char="•"/>
              <a:defRPr/>
            </a:pPr>
            <a:r>
              <a:rPr lang="fr-FR"/>
              <a:t>Modifier les styles du texte du masque</a:t>
            </a:r>
            <a:endParaRPr/>
          </a:p>
          <a:p>
            <a:pPr marL="685800" lvl="1" indent="-228600">
              <a:spcBef>
                <a:spcPts val="500"/>
              </a:spcBef>
              <a:buFont typeface="Arial"/>
              <a:buChar char="•"/>
              <a:defRPr/>
            </a:pPr>
            <a:r>
              <a:rPr lang="fr-FR"/>
              <a:t>Deuxième niveau</a:t>
            </a:r>
            <a:endParaRPr/>
          </a:p>
          <a:p>
            <a:pPr marL="1143000" lvl="2" indent="-228600">
              <a:spcBef>
                <a:spcPts val="500"/>
              </a:spcBef>
              <a:buFont typeface="Arial"/>
              <a:buChar char="•"/>
              <a:defRPr/>
            </a:pPr>
            <a:r>
              <a:rPr lang="fr-FR"/>
              <a:t>Troisième niveau</a:t>
            </a:r>
            <a:endParaRPr/>
          </a:p>
          <a:p>
            <a:pPr marL="1600200" lvl="3" indent="-228600">
              <a:spcBef>
                <a:spcPts val="500"/>
              </a:spcBef>
              <a:buFont typeface="Arial"/>
              <a:buChar char="•"/>
              <a:defRPr/>
            </a:pPr>
            <a:r>
              <a:rPr lang="fr-FR"/>
              <a:t>Quatrième niveau</a:t>
            </a:r>
            <a:endParaRPr/>
          </a:p>
          <a:p>
            <a:pPr marL="2057400" lvl="4" indent="-228600">
              <a:spcBef>
                <a:spcPts val="500"/>
              </a:spcBef>
              <a:buFont typeface="Arial"/>
              <a:buChar char="•"/>
              <a:defRPr/>
            </a:pPr>
            <a:r>
              <a:rPr lang="fr-FR"/>
              <a:t>Cinquième niveau</a:t>
            </a:r>
            <a:endParaRPr/>
          </a:p>
        </p:txBody>
      </p:sp>
      <p:sp>
        <p:nvSpPr>
          <p:cNvPr id="1028" name="Espace réservé de la date 3"/>
          <p:cNvSpPr>
            <a:spLocks noGrp="1" noChangeShapeType="1"/>
          </p:cNvSpPr>
          <p:nvPr>
            <p:ph type="dt" idx="2"/>
          </p:nvPr>
        </p:nvSpPr>
        <p:spPr bwMode="auto">
          <a:xfrm>
            <a:off x="2293937" y="6356350"/>
            <a:ext cx="1287462" cy="365125"/>
          </a:xfrm>
          <a:prstGeom prst="rect">
            <a:avLst/>
          </a:prstGeom>
          <a:noFill/>
        </p:spPr>
        <p:txBody>
          <a:bodyPr lIns="91440" tIns="45720" rIns="91440" bIns="45720" anchor="ctr" anchorCtr="0"/>
          <a:lstStyle>
            <a:lvl1pPr marL="0" indent="0" algn="l" defTabSz="914400">
              <a:lnSpc>
                <a:spcPct val="100000"/>
              </a:lnSpc>
              <a:buNone/>
              <a:defRPr sz="1800" b="0" i="0">
                <a:solidFill>
                  <a:schemeClr val="dk1"/>
                </a:solidFill>
                <a:latin typeface="Verdana"/>
              </a:defRPr>
            </a:lvl1pPr>
            <a:lvl2pPr marL="457200" indent="0" algn="l" defTabSz="914400">
              <a:lnSpc>
                <a:spcPct val="100000"/>
              </a:lnSpc>
              <a:buNone/>
              <a:defRPr sz="1800" b="0" i="0">
                <a:solidFill>
                  <a:schemeClr val="dk1"/>
                </a:solidFill>
                <a:latin typeface="Verdana"/>
              </a:defRPr>
            </a:lvl2pPr>
            <a:lvl3pPr marL="914400" indent="0" algn="l" defTabSz="914400">
              <a:lnSpc>
                <a:spcPct val="100000"/>
              </a:lnSpc>
              <a:buNone/>
              <a:defRPr sz="1800" b="0" i="0">
                <a:solidFill>
                  <a:schemeClr val="dk1"/>
                </a:solidFill>
                <a:latin typeface="Verdana"/>
              </a:defRPr>
            </a:lvl3pPr>
            <a:lvl4pPr marL="1371600" indent="0" algn="l" defTabSz="914400">
              <a:lnSpc>
                <a:spcPct val="100000"/>
              </a:lnSpc>
              <a:buNone/>
              <a:defRPr sz="1800" b="0" i="0">
                <a:solidFill>
                  <a:schemeClr val="dk1"/>
                </a:solidFill>
                <a:latin typeface="Verdana"/>
              </a:defRPr>
            </a:lvl4pPr>
            <a:lvl5pPr marL="1828800" indent="0" algn="l" defTabSz="914400">
              <a:lnSpc>
                <a:spcPct val="100000"/>
              </a:lnSpc>
              <a:buNone/>
              <a:defRPr sz="1800" b="0" i="0">
                <a:solidFill>
                  <a:schemeClr val="dk1"/>
                </a:solidFill>
                <a:latin typeface="Verdana"/>
              </a:defRPr>
            </a:lvl5pPr>
          </a:lstStyle>
          <a:p>
            <a:pPr marL="0" lvl="0" indent="0">
              <a:buNone/>
              <a:defRPr/>
            </a:pPr>
            <a:r>
              <a:rPr sz="1200">
                <a:solidFill>
                  <a:srgbClr val="9A9A9A"/>
                </a:solidFill>
              </a:rPr>
              <a:t>*</a:t>
            </a:r>
            <a:endParaRPr/>
          </a:p>
        </p:txBody>
      </p:sp>
      <p:sp>
        <p:nvSpPr>
          <p:cNvPr id="1029" name="Espace réservé du numéro de diapositive 5"/>
          <p:cNvSpPr>
            <a:spLocks noGrp="1" noChangeShapeType="1"/>
          </p:cNvSpPr>
          <p:nvPr>
            <p:ph type="sldNum" idx="4"/>
          </p:nvPr>
        </p:nvSpPr>
        <p:spPr bwMode="auto">
          <a:xfrm>
            <a:off x="8610600" y="6356350"/>
            <a:ext cx="2743200" cy="365125"/>
          </a:xfrm>
          <a:prstGeom prst="rect">
            <a:avLst/>
          </a:prstGeom>
          <a:noFill/>
        </p:spPr>
        <p:txBody>
          <a:bodyPr lIns="91440" tIns="45720" rIns="91440" bIns="45720" anchor="ctr" anchorCtr="0"/>
          <a:lstStyle>
            <a:lvl1pPr marL="0" indent="0" algn="l" defTabSz="914400">
              <a:lnSpc>
                <a:spcPct val="100000"/>
              </a:lnSpc>
              <a:buNone/>
              <a:defRPr sz="1800" b="0" i="0">
                <a:solidFill>
                  <a:schemeClr val="dk1"/>
                </a:solidFill>
                <a:latin typeface="Verdana"/>
              </a:defRPr>
            </a:lvl1pPr>
            <a:lvl2pPr marL="457200" indent="0" algn="l" defTabSz="914400">
              <a:lnSpc>
                <a:spcPct val="100000"/>
              </a:lnSpc>
              <a:buNone/>
              <a:defRPr sz="1800" b="0" i="0">
                <a:solidFill>
                  <a:schemeClr val="dk1"/>
                </a:solidFill>
                <a:latin typeface="Verdana"/>
              </a:defRPr>
            </a:lvl2pPr>
            <a:lvl3pPr marL="914400" indent="0" algn="l" defTabSz="914400">
              <a:lnSpc>
                <a:spcPct val="100000"/>
              </a:lnSpc>
              <a:buNone/>
              <a:defRPr sz="1800" b="0" i="0">
                <a:solidFill>
                  <a:schemeClr val="dk1"/>
                </a:solidFill>
                <a:latin typeface="Verdana"/>
              </a:defRPr>
            </a:lvl3pPr>
            <a:lvl4pPr marL="1371600" indent="0" algn="l" defTabSz="914400">
              <a:lnSpc>
                <a:spcPct val="100000"/>
              </a:lnSpc>
              <a:buNone/>
              <a:defRPr sz="1800" b="0" i="0">
                <a:solidFill>
                  <a:schemeClr val="dk1"/>
                </a:solidFill>
                <a:latin typeface="Verdana"/>
              </a:defRPr>
            </a:lvl4pPr>
            <a:lvl5pPr marL="1828800" indent="0" algn="l" defTabSz="914400">
              <a:lnSpc>
                <a:spcPct val="100000"/>
              </a:lnSpc>
              <a:buNone/>
              <a:defRPr sz="1800" b="0" i="0">
                <a:solidFill>
                  <a:schemeClr val="dk1"/>
                </a:solidFill>
                <a:latin typeface="Verdana"/>
              </a:defRPr>
            </a:lvl5pPr>
          </a:lstStyle>
          <a:p>
            <a:pPr marL="0" lvl="0" indent="0" algn="r">
              <a:buNone/>
              <a:defRPr/>
            </a:pPr>
            <a:fld id="{D038279B-FC19-497E-A7D1-5ADD9CAF016F}" type="slidenum">
              <a:rPr sz="1200">
                <a:solidFill>
                  <a:srgbClr val="9A9A9A"/>
                </a:solidFill>
              </a:rPr>
              <a:t>‹N°›</a:t>
            </a:fld>
            <a:endParaRPr/>
          </a:p>
        </p:txBody>
      </p:sp>
      <p:sp>
        <p:nvSpPr>
          <p:cNvPr id="1030" name="Espace réservé du pied de page 4"/>
          <p:cNvSpPr>
            <a:spLocks noGrp="1" noChangeShapeType="1"/>
          </p:cNvSpPr>
          <p:nvPr>
            <p:ph type="ftr" idx="3"/>
          </p:nvPr>
        </p:nvSpPr>
        <p:spPr bwMode="auto">
          <a:xfrm>
            <a:off x="4038600" y="6356350"/>
            <a:ext cx="4114800" cy="365125"/>
          </a:xfrm>
          <a:prstGeom prst="rect">
            <a:avLst/>
          </a:prstGeom>
          <a:noFill/>
        </p:spPr>
        <p:txBody>
          <a:bodyPr lIns="91440" tIns="45720" rIns="91440" bIns="45720"/>
          <a:lstStyle>
            <a:lvl1pPr marL="0" indent="0" algn="l" defTabSz="914400">
              <a:lnSpc>
                <a:spcPct val="100000"/>
              </a:lnSpc>
              <a:buNone/>
              <a:defRPr sz="1800" b="0" i="0">
                <a:solidFill>
                  <a:schemeClr val="dk1"/>
                </a:solidFill>
                <a:latin typeface="Verdana"/>
              </a:defRPr>
            </a:lvl1pPr>
            <a:lvl2pPr marL="457200" indent="0" algn="l" defTabSz="914400">
              <a:lnSpc>
                <a:spcPct val="100000"/>
              </a:lnSpc>
              <a:buNone/>
              <a:defRPr sz="1800" b="0" i="0">
                <a:solidFill>
                  <a:schemeClr val="dk1"/>
                </a:solidFill>
                <a:latin typeface="Verdana"/>
              </a:defRPr>
            </a:lvl2pPr>
            <a:lvl3pPr marL="914400" indent="0" algn="l" defTabSz="914400">
              <a:lnSpc>
                <a:spcPct val="100000"/>
              </a:lnSpc>
              <a:buNone/>
              <a:defRPr sz="1800" b="0" i="0">
                <a:solidFill>
                  <a:schemeClr val="dk1"/>
                </a:solidFill>
                <a:latin typeface="Verdana"/>
              </a:defRPr>
            </a:lvl3pPr>
            <a:lvl4pPr marL="1371600" indent="0" algn="l" defTabSz="914400">
              <a:lnSpc>
                <a:spcPct val="100000"/>
              </a:lnSpc>
              <a:buNone/>
              <a:defRPr sz="1800" b="0" i="0">
                <a:solidFill>
                  <a:schemeClr val="dk1"/>
                </a:solidFill>
                <a:latin typeface="Verdana"/>
              </a:defRPr>
            </a:lvl4pPr>
            <a:lvl5pPr marL="1828800" indent="0" algn="l" defTabSz="914400">
              <a:lnSpc>
                <a:spcPct val="100000"/>
              </a:lnSpc>
              <a:buNone/>
              <a:defRPr sz="1800" b="0" i="0">
                <a:solidFill>
                  <a:schemeClr val="dk1"/>
                </a:solidFill>
                <a:latin typeface="Verdana"/>
              </a:defRPr>
            </a:lvl5pPr>
          </a:lstStyle>
          <a:p>
            <a:pPr marL="0" lvl="0" indent="0">
              <a:buNone/>
              <a:defRPr/>
            </a:pPr>
            <a:r>
              <a:t>Fédération des CREAI</a:t>
            </a:r>
          </a:p>
        </p:txBody>
      </p:sp>
      <p:pic>
        <p:nvPicPr>
          <p:cNvPr id="1031" name="Image 7"/>
          <p:cNvPicPr>
            <a:picLocks noGrp="1" noChangeAspect="1"/>
          </p:cNvPicPr>
          <p:nvPr/>
        </p:nvPicPr>
        <p:blipFill>
          <a:blip r:embed="rId12"/>
          <a:stretch/>
        </p:blipFill>
        <p:spPr bwMode="auto">
          <a:xfrm>
            <a:off x="46037" y="6176962"/>
            <a:ext cx="1127125" cy="660400"/>
          </a:xfrm>
          <a:prstGeom prst="rect">
            <a:avLst/>
          </a:prstGeom>
          <a:noFill/>
        </p:spPr>
      </p:pic>
    </p:spTree>
    <p:extLst>
      <p:ext uri="{BB962C8B-B14F-4D97-AF65-F5344CB8AC3E}">
        <p14:creationId xmlns:p14="http://schemas.microsoft.com/office/powerpoint/2010/main" val="338641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a:lnSpc>
          <a:spcPct val="90000"/>
        </a:lnSpc>
        <a:spcBef>
          <a:spcPts val="0"/>
        </a:spcBef>
        <a:spcAft>
          <a:spcPts val="0"/>
        </a:spcAft>
        <a:defRPr sz="4400">
          <a:solidFill>
            <a:srgbClr val="222A35"/>
          </a:solidFill>
          <a:latin typeface="+mj-lt"/>
          <a:ea typeface="+mj-ea"/>
          <a:cs typeface="+mj-cs"/>
        </a:defRPr>
      </a:lvl1pPr>
      <a:lvl2pPr algn="l">
        <a:lnSpc>
          <a:spcPct val="90000"/>
        </a:lnSpc>
        <a:spcBef>
          <a:spcPts val="0"/>
        </a:spcBef>
        <a:spcAft>
          <a:spcPts val="0"/>
        </a:spcAft>
        <a:defRPr sz="4400">
          <a:solidFill>
            <a:srgbClr val="222A35"/>
          </a:solidFill>
          <a:latin typeface="Verdana"/>
        </a:defRPr>
      </a:lvl2pPr>
      <a:lvl3pPr algn="l">
        <a:lnSpc>
          <a:spcPct val="90000"/>
        </a:lnSpc>
        <a:spcBef>
          <a:spcPts val="0"/>
        </a:spcBef>
        <a:spcAft>
          <a:spcPts val="0"/>
        </a:spcAft>
        <a:defRPr sz="4400">
          <a:solidFill>
            <a:srgbClr val="222A35"/>
          </a:solidFill>
          <a:latin typeface="Verdana"/>
        </a:defRPr>
      </a:lvl3pPr>
      <a:lvl4pPr algn="l">
        <a:lnSpc>
          <a:spcPct val="90000"/>
        </a:lnSpc>
        <a:spcBef>
          <a:spcPts val="0"/>
        </a:spcBef>
        <a:spcAft>
          <a:spcPts val="0"/>
        </a:spcAft>
        <a:defRPr sz="4400">
          <a:solidFill>
            <a:srgbClr val="222A35"/>
          </a:solidFill>
          <a:latin typeface="Verdana"/>
        </a:defRPr>
      </a:lvl4pPr>
      <a:lvl5pPr algn="l">
        <a:lnSpc>
          <a:spcPct val="90000"/>
        </a:lnSpc>
        <a:spcBef>
          <a:spcPts val="0"/>
        </a:spcBef>
        <a:spcAft>
          <a:spcPts val="0"/>
        </a:spcAft>
        <a:defRPr sz="4400">
          <a:solidFill>
            <a:srgbClr val="222A35"/>
          </a:solidFill>
          <a:latin typeface="Verdana"/>
        </a:defRPr>
      </a:lvl5pPr>
      <a:lvl6pPr marL="457200" algn="l">
        <a:lnSpc>
          <a:spcPct val="90000"/>
        </a:lnSpc>
        <a:spcBef>
          <a:spcPts val="0"/>
        </a:spcBef>
        <a:spcAft>
          <a:spcPts val="0"/>
        </a:spcAft>
        <a:defRPr sz="4400">
          <a:solidFill>
            <a:srgbClr val="222A35"/>
          </a:solidFill>
          <a:latin typeface="Verdana"/>
        </a:defRPr>
      </a:lvl6pPr>
      <a:lvl7pPr marL="914400" algn="l">
        <a:lnSpc>
          <a:spcPct val="90000"/>
        </a:lnSpc>
        <a:spcBef>
          <a:spcPts val="0"/>
        </a:spcBef>
        <a:spcAft>
          <a:spcPts val="0"/>
        </a:spcAft>
        <a:defRPr sz="4400">
          <a:solidFill>
            <a:srgbClr val="222A35"/>
          </a:solidFill>
          <a:latin typeface="Verdana"/>
        </a:defRPr>
      </a:lvl7pPr>
      <a:lvl8pPr marL="1371600" algn="l">
        <a:lnSpc>
          <a:spcPct val="90000"/>
        </a:lnSpc>
        <a:spcBef>
          <a:spcPts val="0"/>
        </a:spcBef>
        <a:spcAft>
          <a:spcPts val="0"/>
        </a:spcAft>
        <a:defRPr sz="4400">
          <a:solidFill>
            <a:srgbClr val="222A35"/>
          </a:solidFill>
          <a:latin typeface="Verdana"/>
        </a:defRPr>
      </a:lvl8pPr>
      <a:lvl9pPr marL="1828800" algn="l">
        <a:lnSpc>
          <a:spcPct val="90000"/>
        </a:lnSpc>
        <a:spcBef>
          <a:spcPts val="0"/>
        </a:spcBef>
        <a:spcAft>
          <a:spcPts val="0"/>
        </a:spcAft>
        <a:defRPr sz="4400">
          <a:solidFill>
            <a:srgbClr val="222A35"/>
          </a:solidFill>
          <a:latin typeface="Verdana"/>
        </a:defRPr>
      </a:lvl9pPr>
    </p:titleStyle>
    <p:bodyStyle>
      <a:lvl1pPr marL="228600" indent="-228600" algn="l">
        <a:lnSpc>
          <a:spcPct val="90000"/>
        </a:lnSpc>
        <a:spcBef>
          <a:spcPts val="1000"/>
        </a:spcBef>
        <a:spcAft>
          <a:spcPts val="0"/>
        </a:spcAft>
        <a:buFont typeface="Arial"/>
        <a:buChar char="•"/>
        <a:defRPr sz="2800">
          <a:solidFill>
            <a:srgbClr val="222A35"/>
          </a:solidFill>
          <a:latin typeface="+mn-lt"/>
          <a:ea typeface="+mn-ea"/>
          <a:cs typeface="+mn-cs"/>
        </a:defRPr>
      </a:lvl1pPr>
      <a:lvl2pPr marL="685800" indent="-228600" algn="l">
        <a:lnSpc>
          <a:spcPct val="90000"/>
        </a:lnSpc>
        <a:spcBef>
          <a:spcPts val="500"/>
        </a:spcBef>
        <a:spcAft>
          <a:spcPts val="0"/>
        </a:spcAft>
        <a:buFont typeface="Arial"/>
        <a:buChar char="•"/>
        <a:defRPr sz="2400">
          <a:solidFill>
            <a:srgbClr val="222A35"/>
          </a:solidFill>
          <a:latin typeface="+mn-lt"/>
          <a:ea typeface="+mn-ea"/>
          <a:cs typeface="+mn-cs"/>
        </a:defRPr>
      </a:lvl2pPr>
      <a:lvl3pPr marL="1143000" indent="-228600" algn="l">
        <a:lnSpc>
          <a:spcPct val="90000"/>
        </a:lnSpc>
        <a:spcBef>
          <a:spcPts val="500"/>
        </a:spcBef>
        <a:spcAft>
          <a:spcPts val="0"/>
        </a:spcAft>
        <a:buFont typeface="Arial"/>
        <a:buChar char="•"/>
        <a:defRPr sz="2000">
          <a:solidFill>
            <a:srgbClr val="222A35"/>
          </a:solidFill>
          <a:latin typeface="+mn-lt"/>
          <a:ea typeface="+mn-ea"/>
          <a:cs typeface="+mn-cs"/>
        </a:defRPr>
      </a:lvl3pPr>
      <a:lvl4pPr marL="1600200" indent="-228600" algn="l">
        <a:lnSpc>
          <a:spcPct val="90000"/>
        </a:lnSpc>
        <a:spcBef>
          <a:spcPts val="500"/>
        </a:spcBef>
        <a:spcAft>
          <a:spcPts val="0"/>
        </a:spcAft>
        <a:buFont typeface="Arial"/>
        <a:buChar char="•"/>
        <a:defRPr>
          <a:solidFill>
            <a:srgbClr val="222A35"/>
          </a:solidFill>
          <a:latin typeface="+mn-lt"/>
          <a:ea typeface="+mn-ea"/>
          <a:cs typeface="+mn-cs"/>
        </a:defRPr>
      </a:lvl4pPr>
      <a:lvl5pPr marL="2057400" indent="-228600" algn="l">
        <a:lnSpc>
          <a:spcPct val="90000"/>
        </a:lnSpc>
        <a:spcBef>
          <a:spcPts val="500"/>
        </a:spcBef>
        <a:spcAft>
          <a:spcPts val="0"/>
        </a:spcAft>
        <a:buFont typeface="Arial"/>
        <a:buChar char="•"/>
        <a:defRPr>
          <a:solidFill>
            <a:srgbClr val="222A35"/>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a:extLst>
              <a:ext uri="{FF2B5EF4-FFF2-40B4-BE49-F238E27FC236}">
                <a16:creationId xmlns:a16="http://schemas.microsoft.com/office/drawing/2014/main" id="{7C9E0677-2030-400F-BEC1-697874C0BD45}"/>
              </a:ext>
            </a:extLst>
          </p:cNvPr>
          <p:cNvSpPr txBox="1">
            <a:spLocks/>
          </p:cNvSpPr>
          <p:nvPr/>
        </p:nvSpPr>
        <p:spPr bwMode="auto">
          <a:xfrm>
            <a:off x="683740" y="470803"/>
            <a:ext cx="10824519" cy="2387600"/>
          </a:xfrm>
          <a:prstGeom prst="rect">
            <a:avLst/>
          </a:prstGeom>
          <a:noFill/>
        </p:spPr>
        <p:txBody>
          <a:bodyPr lIns="91440" tIns="45720" rIns="91440" bIns="45720" anchor="ctr" anchorCtr="0">
            <a:normAutofit/>
          </a:bodyPr>
          <a:lstStyle>
            <a:lvl1pPr algn="l">
              <a:lnSpc>
                <a:spcPct val="90000"/>
              </a:lnSpc>
              <a:spcBef>
                <a:spcPts val="0"/>
              </a:spcBef>
              <a:spcAft>
                <a:spcPts val="0"/>
              </a:spcAft>
              <a:defRPr sz="4400">
                <a:solidFill>
                  <a:srgbClr val="222A35"/>
                </a:solidFill>
                <a:latin typeface="+mj-lt"/>
                <a:ea typeface="+mj-ea"/>
                <a:cs typeface="+mj-cs"/>
              </a:defRPr>
            </a:lvl1pPr>
            <a:lvl2pPr algn="l">
              <a:lnSpc>
                <a:spcPct val="90000"/>
              </a:lnSpc>
              <a:spcBef>
                <a:spcPts val="0"/>
              </a:spcBef>
              <a:spcAft>
                <a:spcPts val="0"/>
              </a:spcAft>
              <a:defRPr sz="4400">
                <a:solidFill>
                  <a:srgbClr val="222A35"/>
                </a:solidFill>
                <a:latin typeface="Verdana"/>
              </a:defRPr>
            </a:lvl2pPr>
            <a:lvl3pPr algn="l">
              <a:lnSpc>
                <a:spcPct val="90000"/>
              </a:lnSpc>
              <a:spcBef>
                <a:spcPts val="0"/>
              </a:spcBef>
              <a:spcAft>
                <a:spcPts val="0"/>
              </a:spcAft>
              <a:defRPr sz="4400">
                <a:solidFill>
                  <a:srgbClr val="222A35"/>
                </a:solidFill>
                <a:latin typeface="Verdana"/>
              </a:defRPr>
            </a:lvl3pPr>
            <a:lvl4pPr algn="l">
              <a:lnSpc>
                <a:spcPct val="90000"/>
              </a:lnSpc>
              <a:spcBef>
                <a:spcPts val="0"/>
              </a:spcBef>
              <a:spcAft>
                <a:spcPts val="0"/>
              </a:spcAft>
              <a:defRPr sz="4400">
                <a:solidFill>
                  <a:srgbClr val="222A35"/>
                </a:solidFill>
                <a:latin typeface="Verdana"/>
              </a:defRPr>
            </a:lvl4pPr>
            <a:lvl5pPr algn="l">
              <a:lnSpc>
                <a:spcPct val="90000"/>
              </a:lnSpc>
              <a:spcBef>
                <a:spcPts val="0"/>
              </a:spcBef>
              <a:spcAft>
                <a:spcPts val="0"/>
              </a:spcAft>
              <a:defRPr sz="4400">
                <a:solidFill>
                  <a:srgbClr val="222A35"/>
                </a:solidFill>
                <a:latin typeface="Verdana"/>
              </a:defRPr>
            </a:lvl5pPr>
            <a:lvl6pPr marL="457200" algn="l">
              <a:lnSpc>
                <a:spcPct val="90000"/>
              </a:lnSpc>
              <a:spcBef>
                <a:spcPts val="0"/>
              </a:spcBef>
              <a:spcAft>
                <a:spcPts val="0"/>
              </a:spcAft>
              <a:defRPr sz="4400">
                <a:solidFill>
                  <a:srgbClr val="222A35"/>
                </a:solidFill>
                <a:latin typeface="Verdana"/>
              </a:defRPr>
            </a:lvl6pPr>
            <a:lvl7pPr marL="914400" algn="l">
              <a:lnSpc>
                <a:spcPct val="90000"/>
              </a:lnSpc>
              <a:spcBef>
                <a:spcPts val="0"/>
              </a:spcBef>
              <a:spcAft>
                <a:spcPts val="0"/>
              </a:spcAft>
              <a:defRPr sz="4400">
                <a:solidFill>
                  <a:srgbClr val="222A35"/>
                </a:solidFill>
                <a:latin typeface="Verdana"/>
              </a:defRPr>
            </a:lvl7pPr>
            <a:lvl8pPr marL="1371600" algn="l">
              <a:lnSpc>
                <a:spcPct val="90000"/>
              </a:lnSpc>
              <a:spcBef>
                <a:spcPts val="0"/>
              </a:spcBef>
              <a:spcAft>
                <a:spcPts val="0"/>
              </a:spcAft>
              <a:defRPr sz="4400">
                <a:solidFill>
                  <a:srgbClr val="222A35"/>
                </a:solidFill>
                <a:latin typeface="Verdana"/>
              </a:defRPr>
            </a:lvl8pPr>
            <a:lvl9pPr marL="1828800" algn="l">
              <a:lnSpc>
                <a:spcPct val="90000"/>
              </a:lnSpc>
              <a:spcBef>
                <a:spcPts val="0"/>
              </a:spcBef>
              <a:spcAft>
                <a:spcPts val="0"/>
              </a:spcAft>
              <a:defRPr sz="4400">
                <a:solidFill>
                  <a:srgbClr val="222A35"/>
                </a:solidFill>
                <a:latin typeface="Verdana"/>
              </a:defRPr>
            </a:lvl9pPr>
          </a:lstStyle>
          <a:p>
            <a:pPr algn="ctr">
              <a:lnSpc>
                <a:spcPct val="150000"/>
              </a:lnSpc>
            </a:pPr>
            <a:r>
              <a:rPr lang="fr-FR" sz="4000" b="1" u="sng" kern="0" dirty="0">
                <a:latin typeface="Century Gothic" panose="020B0502020202020204" pitchFamily="34" charset="0"/>
              </a:rPr>
              <a:t>Atelier :</a:t>
            </a:r>
            <a:br>
              <a:rPr lang="fr-FR" sz="6000" b="1" kern="0" dirty="0">
                <a:latin typeface="Century Gothic" panose="020B0502020202020204" pitchFamily="34" charset="0"/>
              </a:rPr>
            </a:br>
            <a:r>
              <a:rPr lang="fr-FR" sz="4800" b="1" kern="0" dirty="0">
                <a:solidFill>
                  <a:srgbClr val="FF0000"/>
                </a:solidFill>
                <a:latin typeface="Century Gothic" panose="020B0502020202020204" pitchFamily="34" charset="0"/>
              </a:rPr>
              <a:t>Encore un PCPE, un PCPE pour rien ?</a:t>
            </a:r>
            <a:endParaRPr lang="fr-FR" kern="0" dirty="0">
              <a:solidFill>
                <a:srgbClr val="FF0000"/>
              </a:solidFill>
            </a:endParaRPr>
          </a:p>
        </p:txBody>
      </p:sp>
      <p:sp>
        <p:nvSpPr>
          <p:cNvPr id="5" name="Titre 1">
            <a:extLst>
              <a:ext uri="{FF2B5EF4-FFF2-40B4-BE49-F238E27FC236}">
                <a16:creationId xmlns:a16="http://schemas.microsoft.com/office/drawing/2014/main" id="{FB9CCA98-F928-4329-ADB4-57F24F60AC04}"/>
              </a:ext>
            </a:extLst>
          </p:cNvPr>
          <p:cNvSpPr txBox="1">
            <a:spLocks/>
          </p:cNvSpPr>
          <p:nvPr/>
        </p:nvSpPr>
        <p:spPr>
          <a:xfrm>
            <a:off x="914398" y="3629464"/>
            <a:ext cx="1702191" cy="4305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fr-FR" sz="1800" b="1" u="sng" dirty="0">
                <a:solidFill>
                  <a:schemeClr val="accent4"/>
                </a:solidFill>
                <a:latin typeface="Century Gothic" panose="020B0502020202020204" pitchFamily="34" charset="0"/>
              </a:rPr>
              <a:t>Intervenants :</a:t>
            </a:r>
            <a:endParaRPr lang="fr-FR" sz="3200" dirty="0">
              <a:solidFill>
                <a:schemeClr val="accent4"/>
              </a:solidFill>
            </a:endParaRPr>
          </a:p>
        </p:txBody>
      </p:sp>
      <p:sp>
        <p:nvSpPr>
          <p:cNvPr id="6" name="Sous-titre 2">
            <a:extLst>
              <a:ext uri="{FF2B5EF4-FFF2-40B4-BE49-F238E27FC236}">
                <a16:creationId xmlns:a16="http://schemas.microsoft.com/office/drawing/2014/main" id="{59C30416-FED6-4FAE-815E-158A0036F343}"/>
              </a:ext>
            </a:extLst>
          </p:cNvPr>
          <p:cNvSpPr txBox="1">
            <a:spLocks/>
          </p:cNvSpPr>
          <p:nvPr/>
        </p:nvSpPr>
        <p:spPr bwMode="auto">
          <a:xfrm>
            <a:off x="890954" y="4102173"/>
            <a:ext cx="8618806" cy="1319944"/>
          </a:xfrm>
          <a:prstGeom prst="rect">
            <a:avLst/>
          </a:prstGeom>
          <a:noFill/>
        </p:spPr>
        <p:txBody>
          <a:bodyPr lIns="91440" tIns="45720" rIns="91440" bIns="45720">
            <a:normAutofit fontScale="92500" lnSpcReduction="10000"/>
          </a:bodyPr>
          <a:lstStyle>
            <a:lvl1pPr marL="228600" indent="0" algn="l" defTabSz="914400">
              <a:lnSpc>
                <a:spcPct val="90000"/>
              </a:lnSpc>
              <a:spcBef>
                <a:spcPts val="1000"/>
              </a:spcBef>
              <a:spcAft>
                <a:spcPts val="0"/>
              </a:spcAft>
              <a:buFont typeface="Arial"/>
              <a:buChar char="•"/>
              <a:defRPr sz="2800" b="0" i="0">
                <a:solidFill>
                  <a:srgbClr val="222A35"/>
                </a:solidFill>
                <a:latin typeface="Verdana"/>
                <a:ea typeface="+mn-ea"/>
                <a:cs typeface="+mn-cs"/>
              </a:defRPr>
            </a:lvl1pPr>
            <a:lvl2pPr marL="685800" indent="457200" algn="l" defTabSz="914400">
              <a:lnSpc>
                <a:spcPct val="90000"/>
              </a:lnSpc>
              <a:spcBef>
                <a:spcPts val="500"/>
              </a:spcBef>
              <a:spcAft>
                <a:spcPts val="0"/>
              </a:spcAft>
              <a:buFont typeface="Arial"/>
              <a:buChar char="•"/>
              <a:defRPr sz="2400" b="0" i="0">
                <a:solidFill>
                  <a:srgbClr val="222A35"/>
                </a:solidFill>
                <a:latin typeface="Verdana"/>
                <a:ea typeface="+mn-ea"/>
                <a:cs typeface="+mn-cs"/>
              </a:defRPr>
            </a:lvl2pPr>
            <a:lvl3pPr marL="1143000" indent="914400" algn="l" defTabSz="914400">
              <a:lnSpc>
                <a:spcPct val="90000"/>
              </a:lnSpc>
              <a:spcBef>
                <a:spcPts val="500"/>
              </a:spcBef>
              <a:spcAft>
                <a:spcPts val="0"/>
              </a:spcAft>
              <a:buFont typeface="Arial"/>
              <a:buChar char="•"/>
              <a:defRPr sz="2000" b="0" i="0">
                <a:solidFill>
                  <a:srgbClr val="222A35"/>
                </a:solidFill>
                <a:latin typeface="Verdana"/>
                <a:ea typeface="+mn-ea"/>
                <a:cs typeface="+mn-cs"/>
              </a:defRPr>
            </a:lvl3pPr>
            <a:lvl4pPr marL="1600200" indent="1371600" algn="l" defTabSz="914400">
              <a:lnSpc>
                <a:spcPct val="90000"/>
              </a:lnSpc>
              <a:spcBef>
                <a:spcPts val="500"/>
              </a:spcBef>
              <a:spcAft>
                <a:spcPts val="0"/>
              </a:spcAft>
              <a:buFont typeface="Arial"/>
              <a:buChar char="•"/>
              <a:defRPr sz="1800" b="0" i="0">
                <a:solidFill>
                  <a:srgbClr val="222A35"/>
                </a:solidFill>
                <a:latin typeface="Verdana"/>
                <a:ea typeface="+mn-ea"/>
                <a:cs typeface="+mn-cs"/>
              </a:defRPr>
            </a:lvl4pPr>
            <a:lvl5pPr marL="2057400" indent="1828800" algn="l" defTabSz="914400">
              <a:lnSpc>
                <a:spcPct val="90000"/>
              </a:lnSpc>
              <a:spcBef>
                <a:spcPts val="500"/>
              </a:spcBef>
              <a:spcAft>
                <a:spcPts val="0"/>
              </a:spcAft>
              <a:buFont typeface="Arial"/>
              <a:buChar char="•"/>
              <a:defRPr sz="1800" b="0" i="0">
                <a:solidFill>
                  <a:srgbClr val="222A35"/>
                </a:solidFill>
                <a:latin typeface="Verdana"/>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285750" indent="-285750">
              <a:buFontTx/>
              <a:buChar char="-"/>
            </a:pPr>
            <a:r>
              <a:rPr lang="fr-FR" sz="1200" b="1" kern="0" dirty="0"/>
              <a:t>Nancy MOTTES</a:t>
            </a:r>
            <a:r>
              <a:rPr lang="fr-FR" sz="1200" b="1" i="1" kern="0" dirty="0"/>
              <a:t>, </a:t>
            </a:r>
            <a:r>
              <a:rPr lang="fr-FR" sz="1200" i="1" kern="0" dirty="0"/>
              <a:t>Directrice de territoire, PCPE GLA </a:t>
            </a:r>
            <a:r>
              <a:rPr lang="fr-FR" sz="1200" i="1" kern="0" dirty="0" err="1"/>
              <a:t>sessad</a:t>
            </a:r>
            <a:r>
              <a:rPr lang="fr-FR" sz="1200" i="1" kern="0" dirty="0"/>
              <a:t> nord, ADAPEI 44 </a:t>
            </a:r>
          </a:p>
          <a:p>
            <a:pPr marL="285750" indent="-285750">
              <a:buFontTx/>
              <a:buChar char="-"/>
            </a:pPr>
            <a:r>
              <a:rPr lang="fr-FR" sz="1200" b="1" kern="0" dirty="0"/>
              <a:t>Hélène HENEZ, </a:t>
            </a:r>
            <a:r>
              <a:rPr lang="fr-FR" sz="1200" i="1" kern="0" dirty="0"/>
              <a:t>Responsable du PCPE du Finistère </a:t>
            </a:r>
          </a:p>
          <a:p>
            <a:pPr marL="285750" indent="-285750">
              <a:buFontTx/>
              <a:buChar char="-"/>
            </a:pPr>
            <a:r>
              <a:rPr lang="fr-FR" sz="1200" b="1" kern="0" dirty="0"/>
              <a:t>Linda SIMON, </a:t>
            </a:r>
            <a:r>
              <a:rPr lang="fr-FR" sz="1200" i="1" kern="0" dirty="0"/>
              <a:t>Responsable du PCPE d’Ille-et-Vilaine </a:t>
            </a:r>
          </a:p>
          <a:p>
            <a:pPr marL="285750" indent="-285750">
              <a:buFontTx/>
              <a:buChar char="-"/>
            </a:pPr>
            <a:r>
              <a:rPr lang="fr-FR" sz="1200" b="1" kern="0" dirty="0"/>
              <a:t>Emma ANOY, </a:t>
            </a:r>
            <a:r>
              <a:rPr lang="fr-FR" sz="1200" i="1" kern="0" dirty="0"/>
              <a:t>Chef de Service, PCPE des « Amis de l’Atelier » Hauts de Seine </a:t>
            </a:r>
          </a:p>
          <a:p>
            <a:pPr marL="285750" indent="-285750">
              <a:buFontTx/>
              <a:buChar char="-"/>
            </a:pPr>
            <a:r>
              <a:rPr lang="fr-FR" sz="1200" b="1" kern="0" dirty="0"/>
              <a:t>Marie Solène RENOUARD, </a:t>
            </a:r>
            <a:r>
              <a:rPr lang="fr-FR" sz="1200" i="1" kern="0" dirty="0"/>
              <a:t>Coordinatrice, PCPE Handi-Parcours Jura</a:t>
            </a:r>
          </a:p>
          <a:p>
            <a:endParaRPr lang="fr-FR" sz="12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920" y="5808530"/>
            <a:ext cx="1853153" cy="883702"/>
          </a:xfrm>
          <a:prstGeom prst="rect">
            <a:avLst/>
          </a:prstGeom>
        </p:spPr>
      </p:pic>
      <p:sp>
        <p:nvSpPr>
          <p:cNvPr id="2" name="Titre 1"/>
          <p:cNvSpPr>
            <a:spLocks noGrp="1"/>
          </p:cNvSpPr>
          <p:nvPr>
            <p:ph type="title"/>
          </p:nvPr>
        </p:nvSpPr>
        <p:spPr>
          <a:xfrm>
            <a:off x="1981200" y="-243408"/>
            <a:ext cx="8229600" cy="1292877"/>
          </a:xfrm>
        </p:spPr>
        <p:txBody>
          <a:bodyPr/>
          <a:lstStyle/>
          <a:p>
            <a:r>
              <a:rPr lang="fr-FR" b="1" dirty="0">
                <a:solidFill>
                  <a:srgbClr val="105364"/>
                </a:solidFill>
              </a:rPr>
              <a:t>Contexte de création </a:t>
            </a:r>
          </a:p>
        </p:txBody>
      </p:sp>
      <p:sp>
        <p:nvSpPr>
          <p:cNvPr id="3" name="Espace réservé du contenu 2"/>
          <p:cNvSpPr>
            <a:spLocks noGrp="1"/>
          </p:cNvSpPr>
          <p:nvPr>
            <p:ph idx="1"/>
          </p:nvPr>
        </p:nvSpPr>
        <p:spPr>
          <a:xfrm>
            <a:off x="1847528" y="833935"/>
            <a:ext cx="8229600" cy="2451049"/>
          </a:xfrm>
        </p:spPr>
        <p:txBody>
          <a:bodyPr>
            <a:normAutofit fontScale="70000" lnSpcReduction="20000"/>
          </a:bodyPr>
          <a:lstStyle/>
          <a:p>
            <a:pPr>
              <a:buFont typeface="Wingdings" panose="05000000000000000000" pitchFamily="2" charset="2"/>
              <a:buChar char="Ø"/>
            </a:pPr>
            <a:r>
              <a:rPr lang="fr-FR" dirty="0">
                <a:solidFill>
                  <a:schemeClr val="tx1"/>
                </a:solidFill>
              </a:rPr>
              <a:t>Appel à projet </a:t>
            </a:r>
            <a:r>
              <a:rPr lang="fr-FR" dirty="0"/>
              <a:t>A</a:t>
            </a:r>
            <a:r>
              <a:rPr lang="fr-FR" dirty="0">
                <a:solidFill>
                  <a:schemeClr val="tx1"/>
                </a:solidFill>
              </a:rPr>
              <a:t>RS en juin 2016 – début d’activ</a:t>
            </a:r>
            <a:r>
              <a:rPr lang="fr-FR" dirty="0"/>
              <a:t>ité le 30 avril 2017</a:t>
            </a:r>
          </a:p>
          <a:p>
            <a:pPr marL="0" indent="0">
              <a:buNone/>
            </a:pPr>
            <a:endParaRPr lang="fr-FR" dirty="0"/>
          </a:p>
          <a:p>
            <a:pPr>
              <a:buFont typeface="Wingdings" panose="05000000000000000000" pitchFamily="2" charset="2"/>
              <a:buChar char="Ø"/>
            </a:pPr>
            <a:r>
              <a:rPr lang="fr-FR" dirty="0">
                <a:solidFill>
                  <a:schemeClr val="tx1"/>
                </a:solidFill>
              </a:rPr>
              <a:t>Portage par un GCSMS réunissant 2 associations et en partenariat avec </a:t>
            </a:r>
          </a:p>
          <a:p>
            <a:pPr lvl="1">
              <a:buFont typeface="Wingdings" panose="05000000000000000000" pitchFamily="2" charset="2"/>
              <a:buChar char="Ø"/>
            </a:pPr>
            <a:r>
              <a:rPr lang="fr-FR" dirty="0"/>
              <a:t>L’éducation nationale</a:t>
            </a:r>
          </a:p>
          <a:p>
            <a:pPr lvl="1">
              <a:buFont typeface="Wingdings" panose="05000000000000000000" pitchFamily="2" charset="2"/>
              <a:buChar char="Ø"/>
            </a:pPr>
            <a:r>
              <a:rPr lang="fr-FR" dirty="0">
                <a:solidFill>
                  <a:schemeClr val="tx1"/>
                </a:solidFill>
              </a:rPr>
              <a:t>La MDPH</a:t>
            </a:r>
          </a:p>
          <a:p>
            <a:pPr lvl="1">
              <a:buFont typeface="Wingdings" panose="05000000000000000000" pitchFamily="2" charset="2"/>
              <a:buChar char="Ø"/>
            </a:pPr>
            <a:r>
              <a:rPr lang="fr-FR" dirty="0"/>
              <a:t>Le secteur hospitalier</a:t>
            </a:r>
          </a:p>
          <a:p>
            <a:pPr lvl="1">
              <a:buFont typeface="Wingdings" panose="05000000000000000000" pitchFamily="2" charset="2"/>
              <a:buChar char="Ø"/>
            </a:pPr>
            <a:r>
              <a:rPr lang="fr-FR" dirty="0">
                <a:solidFill>
                  <a:schemeClr val="tx1"/>
                </a:solidFill>
              </a:rPr>
              <a:t>Le secteur psychiatrique</a:t>
            </a:r>
          </a:p>
          <a:p>
            <a:pPr lvl="1">
              <a:buFont typeface="Wingdings" panose="05000000000000000000" pitchFamily="2" charset="2"/>
              <a:buChar char="Ø"/>
            </a:pPr>
            <a:r>
              <a:rPr lang="fr-FR" dirty="0"/>
              <a:t>Les organisations gestionnaires</a:t>
            </a:r>
            <a:endParaRPr lang="fr-FR" dirty="0">
              <a:solidFill>
                <a:schemeClr val="tx1"/>
              </a:solidFill>
            </a:endParaRPr>
          </a:p>
          <a:p>
            <a:pPr>
              <a:buFont typeface="Wingdings" panose="05000000000000000000" pitchFamily="2" charset="2"/>
              <a:buChar char="Ø"/>
            </a:pPr>
            <a:endParaRPr lang="fr-FR" dirty="0">
              <a:solidFill>
                <a:schemeClr val="tx1"/>
              </a:solidFill>
            </a:endParaRPr>
          </a:p>
        </p:txBody>
      </p:sp>
      <p:sp>
        <p:nvSpPr>
          <p:cNvPr id="5" name="ZoneTexte 4"/>
          <p:cNvSpPr txBox="1"/>
          <p:nvPr/>
        </p:nvSpPr>
        <p:spPr>
          <a:xfrm>
            <a:off x="1981200" y="3573017"/>
            <a:ext cx="8435280" cy="2092881"/>
          </a:xfrm>
          <a:prstGeom prst="rect">
            <a:avLst/>
          </a:prstGeom>
          <a:solidFill>
            <a:srgbClr val="105364"/>
          </a:solidFill>
        </p:spPr>
        <p:txBody>
          <a:bodyPr wrap="square" rtlCol="0">
            <a:spAutoFit/>
          </a:bodyPr>
          <a:lstStyle/>
          <a:p>
            <a:r>
              <a:rPr lang="fr-FR" sz="2000" b="1" dirty="0">
                <a:solidFill>
                  <a:schemeClr val="bg1"/>
                </a:solidFill>
              </a:rPr>
              <a:t>L’Ille et vilaine : 1 088 855 habitants </a:t>
            </a:r>
          </a:p>
          <a:p>
            <a:endParaRPr lang="fr-FR" sz="2000" b="1" dirty="0">
              <a:solidFill>
                <a:schemeClr val="bg1"/>
              </a:solidFill>
            </a:endParaRPr>
          </a:p>
          <a:p>
            <a:r>
              <a:rPr lang="fr-FR" dirty="0">
                <a:solidFill>
                  <a:schemeClr val="bg1"/>
                </a:solidFill>
              </a:rPr>
              <a:t>	Des dispositifs MAIA PA PSH adulte </a:t>
            </a:r>
          </a:p>
          <a:p>
            <a:r>
              <a:rPr lang="fr-FR" dirty="0">
                <a:solidFill>
                  <a:schemeClr val="bg1"/>
                </a:solidFill>
              </a:rPr>
              <a:t>	Des CLIC, antennes MDPH</a:t>
            </a:r>
          </a:p>
          <a:p>
            <a:r>
              <a:rPr lang="fr-FR" dirty="0">
                <a:solidFill>
                  <a:schemeClr val="bg1"/>
                </a:solidFill>
              </a:rPr>
              <a:t>	Une saturation de l’offre en établissement</a:t>
            </a:r>
          </a:p>
          <a:p>
            <a:r>
              <a:rPr lang="fr-FR" dirty="0">
                <a:solidFill>
                  <a:schemeClr val="bg1"/>
                </a:solidFill>
              </a:rPr>
              <a:t>	Des ITEP fonctionnant en dispositif</a:t>
            </a:r>
          </a:p>
          <a:p>
            <a:endParaRPr lang="fr-FR" dirty="0">
              <a:solidFill>
                <a:schemeClr val="bg1"/>
              </a:solidFill>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0136" y="3573016"/>
            <a:ext cx="2684807" cy="2092881"/>
          </a:xfrm>
          <a:prstGeom prst="rect">
            <a:avLst/>
          </a:prstGeom>
        </p:spPr>
      </p:pic>
    </p:spTree>
    <p:extLst>
      <p:ext uri="{BB962C8B-B14F-4D97-AF65-F5344CB8AC3E}">
        <p14:creationId xmlns:p14="http://schemas.microsoft.com/office/powerpoint/2010/main" val="127711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71400"/>
            <a:ext cx="8229600" cy="1600200"/>
          </a:xfrm>
        </p:spPr>
        <p:txBody>
          <a:bodyPr/>
          <a:lstStyle/>
          <a:p>
            <a:r>
              <a:rPr lang="fr-FR" b="1" dirty="0">
                <a:solidFill>
                  <a:srgbClr val="105364"/>
                </a:solidFill>
              </a:rPr>
              <a:t>Missions du PCPE 35  </a:t>
            </a:r>
          </a:p>
        </p:txBody>
      </p:sp>
      <p:sp>
        <p:nvSpPr>
          <p:cNvPr id="3" name="Espace réservé du contenu 2"/>
          <p:cNvSpPr>
            <a:spLocks noGrp="1"/>
          </p:cNvSpPr>
          <p:nvPr>
            <p:ph idx="1"/>
          </p:nvPr>
        </p:nvSpPr>
        <p:spPr>
          <a:xfrm>
            <a:off x="2152650" y="980728"/>
            <a:ext cx="7886700" cy="2664296"/>
          </a:xfrm>
          <a:solidFill>
            <a:srgbClr val="105364"/>
          </a:solidFill>
        </p:spPr>
        <p:txBody>
          <a:bodyPr>
            <a:normAutofit fontScale="85000" lnSpcReduction="20000"/>
          </a:bodyPr>
          <a:lstStyle/>
          <a:p>
            <a:r>
              <a:rPr lang="fr-FR" b="1" dirty="0">
                <a:solidFill>
                  <a:schemeClr val="bg1"/>
                </a:solidFill>
              </a:rPr>
              <a:t>Agir sur les risques de ruptures de parcours </a:t>
            </a:r>
          </a:p>
          <a:p>
            <a:pPr marL="0" indent="0">
              <a:buNone/>
            </a:pPr>
            <a:endParaRPr lang="fr-FR" dirty="0">
              <a:solidFill>
                <a:schemeClr val="bg1"/>
              </a:solidFill>
            </a:endParaRPr>
          </a:p>
          <a:p>
            <a:r>
              <a:rPr lang="fr-FR" b="1" dirty="0">
                <a:solidFill>
                  <a:schemeClr val="bg1"/>
                </a:solidFill>
              </a:rPr>
              <a:t>Permettre le maintien en milieu ordinaire si tel est le souhait de la personne </a:t>
            </a:r>
          </a:p>
          <a:p>
            <a:pPr>
              <a:buFont typeface="Symbol"/>
              <a:buChar char="Þ"/>
            </a:pPr>
            <a:endParaRPr lang="fr-FR" i="1" dirty="0">
              <a:solidFill>
                <a:schemeClr val="bg1"/>
              </a:solidFill>
            </a:endParaRPr>
          </a:p>
          <a:p>
            <a:r>
              <a:rPr lang="fr-FR" b="1" dirty="0">
                <a:solidFill>
                  <a:schemeClr val="bg1"/>
                </a:solidFill>
              </a:rPr>
              <a:t>Accompagner sur le lieu de vie dans l’attente d’une réponse dans un établissement correspondant à l’orientation cible                    </a:t>
            </a:r>
          </a:p>
          <a:p>
            <a:pPr marL="0" indent="0">
              <a:buNone/>
            </a:pPr>
            <a:endParaRPr lang="fr-FR" dirty="0">
              <a:solidFill>
                <a:schemeClr val="bg1"/>
              </a:solidFill>
            </a:endParaRPr>
          </a:p>
        </p:txBody>
      </p:sp>
      <p:sp>
        <p:nvSpPr>
          <p:cNvPr id="4" name="ZoneTexte 3"/>
          <p:cNvSpPr txBox="1"/>
          <p:nvPr/>
        </p:nvSpPr>
        <p:spPr>
          <a:xfrm>
            <a:off x="3791744" y="3884664"/>
            <a:ext cx="4824536" cy="1077218"/>
          </a:xfrm>
          <a:prstGeom prst="rect">
            <a:avLst/>
          </a:prstGeom>
          <a:solidFill>
            <a:srgbClr val="FF9933"/>
          </a:solidFill>
        </p:spPr>
        <p:txBody>
          <a:bodyPr wrap="square" rtlCol="0">
            <a:spAutoFit/>
          </a:bodyPr>
          <a:lstStyle/>
          <a:p>
            <a:r>
              <a:rPr lang="fr-FR" sz="1600" b="1" dirty="0"/>
              <a:t>Dans le cadre de la stratégie nationale de prévention et de protection de l’enfance 2020-2022 : moyens spécifiques pour l’accompagnement des enfants confiés à l’ASE et en situation de handicap</a:t>
            </a:r>
          </a:p>
        </p:txBody>
      </p:sp>
      <p:sp>
        <p:nvSpPr>
          <p:cNvPr id="6" name="ZoneTexte 5"/>
          <p:cNvSpPr txBox="1"/>
          <p:nvPr/>
        </p:nvSpPr>
        <p:spPr>
          <a:xfrm>
            <a:off x="2567608" y="5229200"/>
            <a:ext cx="7643192" cy="1077218"/>
          </a:xfrm>
          <a:prstGeom prst="rect">
            <a:avLst/>
          </a:prstGeom>
          <a:noFill/>
        </p:spPr>
        <p:txBody>
          <a:bodyPr wrap="square" rtlCol="0">
            <a:spAutoFit/>
          </a:bodyPr>
          <a:lstStyle/>
          <a:p>
            <a:pPr algn="ctr"/>
            <a:r>
              <a:rPr lang="fr-FR" sz="3200" dirty="0">
                <a:ln w="0"/>
                <a:effectLst>
                  <a:outerShdw blurRad="38100" dist="19050" dir="2700000" algn="tl" rotWithShape="0">
                    <a:schemeClr val="dk1">
                      <a:alpha val="40000"/>
                    </a:schemeClr>
                  </a:outerShdw>
                </a:effectLst>
              </a:rPr>
              <a:t>Tout âge, tout lieu de vie, tout droit à compensation ouvert (AESH, FV, RQTH…)</a:t>
            </a:r>
          </a:p>
        </p:txBody>
      </p:sp>
    </p:spTree>
    <p:extLst>
      <p:ext uri="{BB962C8B-B14F-4D97-AF65-F5344CB8AC3E}">
        <p14:creationId xmlns:p14="http://schemas.microsoft.com/office/powerpoint/2010/main" val="189318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631504" y="692696"/>
            <a:ext cx="4662518" cy="32403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a:solidFill>
                  <a:srgbClr val="FF9933"/>
                </a:solidFill>
                <a:latin typeface="Calibri" panose="020F0502020204030204"/>
              </a:rPr>
              <a:t>Une équipe dédiée :</a:t>
            </a:r>
          </a:p>
          <a:p>
            <a:pPr algn="ctr">
              <a:defRPr/>
            </a:pPr>
            <a:endParaRPr lang="fr-FR" dirty="0">
              <a:solidFill>
                <a:prstClr val="black"/>
              </a:solidFill>
              <a:latin typeface="Calibri" panose="020F0502020204030204"/>
            </a:endParaRPr>
          </a:p>
          <a:p>
            <a:pPr algn="ctr">
              <a:defRPr/>
            </a:pPr>
            <a:r>
              <a:rPr lang="fr-FR" dirty="0">
                <a:solidFill>
                  <a:prstClr val="black"/>
                </a:solidFill>
                <a:latin typeface="Calibri" panose="020F0502020204030204"/>
              </a:rPr>
              <a:t>0,5 ETP Psychologue</a:t>
            </a:r>
          </a:p>
          <a:p>
            <a:pPr algn="ctr">
              <a:defRPr/>
            </a:pPr>
            <a:r>
              <a:rPr lang="fr-FR" dirty="0">
                <a:solidFill>
                  <a:prstClr val="black"/>
                </a:solidFill>
                <a:latin typeface="Calibri" panose="020F0502020204030204"/>
              </a:rPr>
              <a:t>0,6 ETP Coordo Infirmière</a:t>
            </a:r>
          </a:p>
          <a:p>
            <a:pPr algn="ctr">
              <a:defRPr/>
            </a:pPr>
            <a:r>
              <a:rPr lang="fr-FR" dirty="0">
                <a:solidFill>
                  <a:prstClr val="black"/>
                </a:solidFill>
                <a:latin typeface="Calibri" panose="020F0502020204030204"/>
              </a:rPr>
              <a:t>1 ETP Coordo Neuropsychologue</a:t>
            </a:r>
          </a:p>
          <a:p>
            <a:pPr algn="ctr">
              <a:defRPr/>
            </a:pPr>
            <a:r>
              <a:rPr lang="fr-FR" dirty="0">
                <a:solidFill>
                  <a:prstClr val="black"/>
                </a:solidFill>
                <a:latin typeface="Calibri" panose="020F0502020204030204"/>
              </a:rPr>
              <a:t>1 ETP Coordo ES</a:t>
            </a:r>
          </a:p>
          <a:p>
            <a:pPr algn="ctr">
              <a:defRPr/>
            </a:pPr>
            <a:r>
              <a:rPr lang="fr-FR" dirty="0">
                <a:solidFill>
                  <a:prstClr val="black"/>
                </a:solidFill>
                <a:latin typeface="Calibri" panose="020F0502020204030204"/>
              </a:rPr>
              <a:t>1 ETP  ES CDD</a:t>
            </a:r>
          </a:p>
          <a:p>
            <a:pPr algn="ctr">
              <a:defRPr/>
            </a:pPr>
            <a:r>
              <a:rPr lang="fr-FR" dirty="0">
                <a:solidFill>
                  <a:prstClr val="black"/>
                </a:solidFill>
                <a:latin typeface="Calibri" panose="020F0502020204030204"/>
              </a:rPr>
              <a:t>0,8 ETP Assistante Sociale</a:t>
            </a:r>
          </a:p>
          <a:p>
            <a:pPr algn="ctr">
              <a:defRPr/>
            </a:pPr>
            <a:r>
              <a:rPr lang="fr-FR" dirty="0">
                <a:solidFill>
                  <a:prstClr val="black"/>
                </a:solidFill>
                <a:latin typeface="Calibri" panose="020F0502020204030204"/>
              </a:rPr>
              <a:t>Secrétaire</a:t>
            </a:r>
          </a:p>
        </p:txBody>
      </p:sp>
      <p:sp>
        <p:nvSpPr>
          <p:cNvPr id="6" name="Ellipse 5"/>
          <p:cNvSpPr/>
          <p:nvPr/>
        </p:nvSpPr>
        <p:spPr>
          <a:xfrm flipH="1">
            <a:off x="7968208" y="800708"/>
            <a:ext cx="1656184" cy="15121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a:solidFill>
                  <a:srgbClr val="FF9933"/>
                </a:solidFill>
                <a:latin typeface="Calibri" panose="020F0502020204030204"/>
              </a:rPr>
              <a:t>Les familles et aidants</a:t>
            </a:r>
          </a:p>
        </p:txBody>
      </p:sp>
      <p:sp>
        <p:nvSpPr>
          <p:cNvPr id="7" name="Ellipse 6"/>
          <p:cNvSpPr/>
          <p:nvPr/>
        </p:nvSpPr>
        <p:spPr>
          <a:xfrm flipH="1">
            <a:off x="7284132" y="3789040"/>
            <a:ext cx="3276364" cy="28803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a:solidFill>
                  <a:srgbClr val="FF9933"/>
                </a:solidFill>
                <a:latin typeface="Calibri" panose="020F0502020204030204"/>
              </a:rPr>
              <a:t>Les ressources territoriales : </a:t>
            </a:r>
          </a:p>
          <a:p>
            <a:pPr algn="ctr">
              <a:defRPr/>
            </a:pPr>
            <a:endParaRPr lang="fr-FR" dirty="0">
              <a:solidFill>
                <a:prstClr val="black"/>
              </a:solidFill>
              <a:latin typeface="Calibri" panose="020F0502020204030204"/>
            </a:endParaRPr>
          </a:p>
          <a:p>
            <a:pPr algn="ctr">
              <a:defRPr/>
            </a:pPr>
            <a:r>
              <a:rPr lang="fr-FR" dirty="0">
                <a:solidFill>
                  <a:prstClr val="black"/>
                </a:solidFill>
                <a:latin typeface="Calibri" panose="020F0502020204030204"/>
              </a:rPr>
              <a:t>école, CDAS, centre de loisirs, mission locale, services sanitaires, médico-sociaux, maison de quartier…</a:t>
            </a:r>
          </a:p>
        </p:txBody>
      </p:sp>
      <p:sp>
        <p:nvSpPr>
          <p:cNvPr id="8" name="Ellipse 7"/>
          <p:cNvSpPr/>
          <p:nvPr/>
        </p:nvSpPr>
        <p:spPr>
          <a:xfrm flipH="1">
            <a:off x="2711624" y="4149080"/>
            <a:ext cx="2952328" cy="2520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a:solidFill>
                  <a:srgbClr val="FF9933"/>
                </a:solidFill>
                <a:latin typeface="Calibri" panose="020F0502020204030204"/>
              </a:rPr>
              <a:t>Les intervenants indépendants : </a:t>
            </a:r>
          </a:p>
          <a:p>
            <a:pPr algn="ctr">
              <a:defRPr/>
            </a:pPr>
            <a:endParaRPr lang="fr-FR" dirty="0">
              <a:solidFill>
                <a:prstClr val="black"/>
              </a:solidFill>
              <a:latin typeface="Calibri" panose="020F0502020204030204"/>
            </a:endParaRPr>
          </a:p>
          <a:p>
            <a:pPr algn="ctr">
              <a:defRPr/>
            </a:pPr>
            <a:r>
              <a:rPr lang="fr-FR" dirty="0">
                <a:solidFill>
                  <a:prstClr val="black"/>
                </a:solidFill>
                <a:latin typeface="Calibri" panose="020F0502020204030204"/>
              </a:rPr>
              <a:t>Accueils, professionnels libéraux</a:t>
            </a:r>
          </a:p>
        </p:txBody>
      </p:sp>
      <p:sp>
        <p:nvSpPr>
          <p:cNvPr id="9" name="Ellipse 8"/>
          <p:cNvSpPr/>
          <p:nvPr/>
        </p:nvSpPr>
        <p:spPr>
          <a:xfrm flipH="1">
            <a:off x="6294022" y="2280053"/>
            <a:ext cx="1980220" cy="17281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a:solidFill>
                  <a:srgbClr val="FF9933"/>
                </a:solidFill>
                <a:latin typeface="Calibri" panose="020F0502020204030204"/>
              </a:rPr>
              <a:t>La personne concernée</a:t>
            </a:r>
          </a:p>
        </p:txBody>
      </p:sp>
      <p:sp>
        <p:nvSpPr>
          <p:cNvPr id="10" name="ZoneTexte 9"/>
          <p:cNvSpPr txBox="1"/>
          <p:nvPr/>
        </p:nvSpPr>
        <p:spPr>
          <a:xfrm>
            <a:off x="4295800" y="44624"/>
            <a:ext cx="4320480" cy="523220"/>
          </a:xfrm>
          <a:prstGeom prst="rect">
            <a:avLst/>
          </a:prstGeom>
          <a:noFill/>
        </p:spPr>
        <p:txBody>
          <a:bodyPr wrap="square" rtlCol="0">
            <a:spAutoFit/>
          </a:bodyPr>
          <a:lstStyle/>
          <a:p>
            <a:pPr algn="ctr">
              <a:defRPr/>
            </a:pPr>
            <a:r>
              <a:rPr lang="fr-FR" sz="2800" b="1" dirty="0">
                <a:solidFill>
                  <a:prstClr val="white"/>
                </a:solidFill>
                <a:latin typeface="Calibri" panose="020F0502020204030204"/>
              </a:rPr>
              <a:t>Ressources et compétences</a:t>
            </a:r>
          </a:p>
        </p:txBody>
      </p:sp>
    </p:spTree>
    <p:extLst>
      <p:ext uri="{BB962C8B-B14F-4D97-AF65-F5344CB8AC3E}">
        <p14:creationId xmlns:p14="http://schemas.microsoft.com/office/powerpoint/2010/main" val="349971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vers le bas 10"/>
          <p:cNvSpPr/>
          <p:nvPr/>
        </p:nvSpPr>
        <p:spPr>
          <a:xfrm>
            <a:off x="5231904" y="1006905"/>
            <a:ext cx="1728192" cy="5662455"/>
          </a:xfrm>
          <a:prstGeom prst="downArrow">
            <a:avLst/>
          </a:prstGeom>
          <a:solidFill>
            <a:srgbClr val="1053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Terminateur 3"/>
          <p:cNvSpPr/>
          <p:nvPr/>
        </p:nvSpPr>
        <p:spPr>
          <a:xfrm>
            <a:off x="2999656" y="1124744"/>
            <a:ext cx="5976664" cy="431223"/>
          </a:xfrm>
          <a:prstGeom prst="flowChartTerminator">
            <a:avLst/>
          </a:prstGeom>
          <a:solidFill>
            <a:srgbClr val="1C9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bg1"/>
                </a:solidFill>
                <a:effectLst>
                  <a:outerShdw blurRad="38100" dist="19050" dir="2700000" algn="tl" rotWithShape="0">
                    <a:schemeClr val="dk1">
                      <a:alpha val="40000"/>
                    </a:schemeClr>
                  </a:outerShdw>
                </a:effectLst>
              </a:rPr>
              <a:t>Sollicitation du PCPE</a:t>
            </a:r>
          </a:p>
        </p:txBody>
      </p:sp>
      <p:sp>
        <p:nvSpPr>
          <p:cNvPr id="2" name="Titre 1"/>
          <p:cNvSpPr>
            <a:spLocks noGrp="1"/>
          </p:cNvSpPr>
          <p:nvPr>
            <p:ph type="title"/>
          </p:nvPr>
        </p:nvSpPr>
        <p:spPr>
          <a:xfrm>
            <a:off x="1981200" y="0"/>
            <a:ext cx="8229600" cy="803978"/>
          </a:xfrm>
        </p:spPr>
        <p:txBody>
          <a:bodyPr/>
          <a:lstStyle/>
          <a:p>
            <a:r>
              <a:rPr lang="fr-FR" b="1" dirty="0">
                <a:solidFill>
                  <a:srgbClr val="105364"/>
                </a:solidFill>
              </a:rPr>
              <a:t>La procédure </a:t>
            </a:r>
          </a:p>
        </p:txBody>
      </p:sp>
      <p:sp>
        <p:nvSpPr>
          <p:cNvPr id="13" name="Organigramme : Terminateur 12"/>
          <p:cNvSpPr/>
          <p:nvPr/>
        </p:nvSpPr>
        <p:spPr>
          <a:xfrm>
            <a:off x="3143672" y="1786366"/>
            <a:ext cx="5688632" cy="468052"/>
          </a:xfrm>
          <a:prstGeom prst="flowChartTerminator">
            <a:avLst/>
          </a:prstGeom>
          <a:solidFill>
            <a:srgbClr val="1C9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noFill/>
                </a:ln>
                <a:solidFill>
                  <a:schemeClr val="bg1"/>
                </a:solidFill>
                <a:effectLst>
                  <a:outerShdw blurRad="38100" dist="19050" dir="2700000" algn="tl" rotWithShape="0">
                    <a:schemeClr val="dk1">
                      <a:alpha val="40000"/>
                    </a:schemeClr>
                  </a:outerShdw>
                </a:effectLst>
              </a:rPr>
              <a:t>Régularisation des demandes avec la MDPH</a:t>
            </a:r>
          </a:p>
        </p:txBody>
      </p:sp>
      <p:sp>
        <p:nvSpPr>
          <p:cNvPr id="14" name="Organigramme : Terminateur 13"/>
          <p:cNvSpPr/>
          <p:nvPr/>
        </p:nvSpPr>
        <p:spPr>
          <a:xfrm>
            <a:off x="3359696" y="2448935"/>
            <a:ext cx="5256584" cy="468052"/>
          </a:xfrm>
          <a:prstGeom prst="flowChartTerminator">
            <a:avLst/>
          </a:prstGeom>
          <a:solidFill>
            <a:srgbClr val="1C9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bg1"/>
                </a:solidFill>
                <a:effectLst>
                  <a:outerShdw blurRad="38100" dist="19050" dir="2700000" algn="tl" rotWithShape="0">
                    <a:schemeClr val="dk1">
                      <a:alpha val="40000"/>
                    </a:schemeClr>
                  </a:outerShdw>
                </a:effectLst>
              </a:rPr>
              <a:t>Evaluation multidimensionnelle des besoins</a:t>
            </a:r>
          </a:p>
        </p:txBody>
      </p:sp>
      <p:sp>
        <p:nvSpPr>
          <p:cNvPr id="15" name="Organigramme : Terminateur 14"/>
          <p:cNvSpPr/>
          <p:nvPr/>
        </p:nvSpPr>
        <p:spPr>
          <a:xfrm>
            <a:off x="3575720" y="3111504"/>
            <a:ext cx="4896544" cy="468052"/>
          </a:xfrm>
          <a:prstGeom prst="flowChartTerminator">
            <a:avLst/>
          </a:prstGeom>
          <a:solidFill>
            <a:srgbClr val="1C9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bg1"/>
                </a:solidFill>
                <a:effectLst>
                  <a:outerShdw blurRad="38100" dist="19050" dir="2700000" algn="tl" rotWithShape="0">
                    <a:schemeClr val="dk1">
                      <a:alpha val="40000"/>
                    </a:schemeClr>
                  </a:outerShdw>
                </a:effectLst>
              </a:rPr>
              <a:t>Proposition d’un projet d’intervention</a:t>
            </a:r>
          </a:p>
        </p:txBody>
      </p:sp>
      <p:sp>
        <p:nvSpPr>
          <p:cNvPr id="16" name="Organigramme : Terminateur 15"/>
          <p:cNvSpPr/>
          <p:nvPr/>
        </p:nvSpPr>
        <p:spPr>
          <a:xfrm>
            <a:off x="3719736" y="3774073"/>
            <a:ext cx="4536504" cy="468052"/>
          </a:xfrm>
          <a:prstGeom prst="flowChartTerminator">
            <a:avLst/>
          </a:prstGeom>
          <a:solidFill>
            <a:srgbClr val="1C9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bg1"/>
                </a:solidFill>
                <a:effectLst>
                  <a:outerShdw blurRad="38100" dist="19050" dir="2700000" algn="tl" rotWithShape="0">
                    <a:schemeClr val="dk1">
                      <a:alpha val="40000"/>
                    </a:schemeClr>
                  </a:outerShdw>
                </a:effectLst>
              </a:rPr>
              <a:t>Mobilisation des ressources</a:t>
            </a:r>
          </a:p>
        </p:txBody>
      </p:sp>
      <p:sp>
        <p:nvSpPr>
          <p:cNvPr id="18" name="Organigramme : Terminateur 17"/>
          <p:cNvSpPr/>
          <p:nvPr/>
        </p:nvSpPr>
        <p:spPr>
          <a:xfrm>
            <a:off x="4007768" y="4445052"/>
            <a:ext cx="4032448" cy="468052"/>
          </a:xfrm>
          <a:prstGeom prst="flowChartTerminator">
            <a:avLst/>
          </a:prstGeom>
          <a:solidFill>
            <a:srgbClr val="1C9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bg1"/>
                </a:solidFill>
                <a:effectLst>
                  <a:outerShdw blurRad="38100" dist="19050" dir="2700000" algn="tl" rotWithShape="0">
                    <a:schemeClr val="dk1">
                      <a:alpha val="40000"/>
                    </a:schemeClr>
                  </a:outerShdw>
                </a:effectLst>
              </a:rPr>
              <a:t>Coordination et ajustement du projet</a:t>
            </a:r>
          </a:p>
        </p:txBody>
      </p:sp>
      <p:sp>
        <p:nvSpPr>
          <p:cNvPr id="19" name="Organigramme : Terminateur 18"/>
          <p:cNvSpPr/>
          <p:nvPr/>
        </p:nvSpPr>
        <p:spPr>
          <a:xfrm>
            <a:off x="4295800" y="5064603"/>
            <a:ext cx="3528392" cy="468052"/>
          </a:xfrm>
          <a:prstGeom prst="flowChartTerminator">
            <a:avLst/>
          </a:prstGeom>
          <a:solidFill>
            <a:srgbClr val="1C9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bg1"/>
                </a:solidFill>
                <a:effectLst>
                  <a:outerShdw blurRad="38100" dist="19050" dir="2700000" algn="tl" rotWithShape="0">
                    <a:schemeClr val="dk1">
                      <a:alpha val="40000"/>
                    </a:schemeClr>
                  </a:outerShdw>
                </a:effectLst>
              </a:rPr>
              <a:t>Mise en veille</a:t>
            </a:r>
          </a:p>
        </p:txBody>
      </p:sp>
      <p:sp>
        <p:nvSpPr>
          <p:cNvPr id="12" name="ZoneTexte 11"/>
          <p:cNvSpPr txBox="1"/>
          <p:nvPr/>
        </p:nvSpPr>
        <p:spPr>
          <a:xfrm>
            <a:off x="1604120" y="1006905"/>
            <a:ext cx="1368152" cy="646331"/>
          </a:xfrm>
          <a:prstGeom prst="rect">
            <a:avLst/>
          </a:prstGeom>
          <a:noFill/>
          <a:ln>
            <a:solidFill>
              <a:srgbClr val="105364"/>
            </a:solidFill>
          </a:ln>
        </p:spPr>
        <p:txBody>
          <a:bodyPr wrap="square" rtlCol="0">
            <a:spAutoFit/>
          </a:bodyPr>
          <a:lstStyle/>
          <a:p>
            <a:pPr algn="ctr"/>
            <a:r>
              <a:rPr lang="fr-FR" sz="1200" dirty="0"/>
              <a:t>Par téléphone, mail, site internet, Par la MDPH</a:t>
            </a:r>
          </a:p>
        </p:txBody>
      </p:sp>
      <p:sp>
        <p:nvSpPr>
          <p:cNvPr id="20" name="ZoneTexte 19"/>
          <p:cNvSpPr txBox="1"/>
          <p:nvPr/>
        </p:nvSpPr>
        <p:spPr>
          <a:xfrm>
            <a:off x="1602699" y="1881893"/>
            <a:ext cx="1466224" cy="276999"/>
          </a:xfrm>
          <a:prstGeom prst="rect">
            <a:avLst/>
          </a:prstGeom>
          <a:noFill/>
          <a:ln>
            <a:solidFill>
              <a:srgbClr val="105364"/>
            </a:solidFill>
          </a:ln>
        </p:spPr>
        <p:txBody>
          <a:bodyPr wrap="square" rtlCol="0">
            <a:spAutoFit/>
          </a:bodyPr>
          <a:lstStyle/>
          <a:p>
            <a:pPr algn="ctr"/>
            <a:r>
              <a:rPr lang="fr-FR" sz="1200" dirty="0"/>
              <a:t>Chaque mois</a:t>
            </a:r>
          </a:p>
        </p:txBody>
      </p:sp>
      <p:sp>
        <p:nvSpPr>
          <p:cNvPr id="23" name="ZoneTexte 22"/>
          <p:cNvSpPr txBox="1"/>
          <p:nvPr/>
        </p:nvSpPr>
        <p:spPr>
          <a:xfrm>
            <a:off x="1599958" y="2448936"/>
            <a:ext cx="1543714" cy="461665"/>
          </a:xfrm>
          <a:prstGeom prst="rect">
            <a:avLst/>
          </a:prstGeom>
          <a:noFill/>
          <a:ln>
            <a:solidFill>
              <a:srgbClr val="105364"/>
            </a:solidFill>
          </a:ln>
        </p:spPr>
        <p:txBody>
          <a:bodyPr wrap="square" rtlCol="0">
            <a:spAutoFit/>
          </a:bodyPr>
          <a:lstStyle/>
          <a:p>
            <a:pPr algn="ctr"/>
            <a:r>
              <a:rPr lang="fr-FR" sz="1200" dirty="0"/>
              <a:t>Première rencontre demandeur, famille</a:t>
            </a:r>
          </a:p>
        </p:txBody>
      </p:sp>
      <p:sp>
        <p:nvSpPr>
          <p:cNvPr id="24" name="ZoneTexte 23"/>
          <p:cNvSpPr txBox="1"/>
          <p:nvPr/>
        </p:nvSpPr>
        <p:spPr>
          <a:xfrm>
            <a:off x="1599300" y="3150792"/>
            <a:ext cx="1597973" cy="461665"/>
          </a:xfrm>
          <a:prstGeom prst="rect">
            <a:avLst/>
          </a:prstGeom>
          <a:noFill/>
          <a:ln>
            <a:solidFill>
              <a:srgbClr val="105364"/>
            </a:solidFill>
          </a:ln>
        </p:spPr>
        <p:txBody>
          <a:bodyPr wrap="square" rtlCol="0">
            <a:spAutoFit/>
          </a:bodyPr>
          <a:lstStyle/>
          <a:p>
            <a:pPr algn="ctr"/>
            <a:r>
              <a:rPr lang="fr-FR" sz="1200" dirty="0"/>
              <a:t>Co-construit avec les parties prenantes</a:t>
            </a:r>
          </a:p>
        </p:txBody>
      </p:sp>
      <p:sp>
        <p:nvSpPr>
          <p:cNvPr id="26" name="ZoneTexte 25"/>
          <p:cNvSpPr txBox="1"/>
          <p:nvPr/>
        </p:nvSpPr>
        <p:spPr>
          <a:xfrm>
            <a:off x="1584896" y="3770477"/>
            <a:ext cx="1774801" cy="461665"/>
          </a:xfrm>
          <a:prstGeom prst="rect">
            <a:avLst/>
          </a:prstGeom>
          <a:noFill/>
          <a:ln>
            <a:solidFill>
              <a:srgbClr val="105364"/>
            </a:solidFill>
          </a:ln>
        </p:spPr>
        <p:txBody>
          <a:bodyPr wrap="square" rtlCol="0">
            <a:spAutoFit/>
          </a:bodyPr>
          <a:lstStyle/>
          <a:p>
            <a:pPr algn="ctr"/>
            <a:r>
              <a:rPr lang="fr-FR" sz="1200"/>
              <a:t>Acteurs </a:t>
            </a:r>
            <a:r>
              <a:rPr lang="fr-FR" sz="1200" dirty="0"/>
              <a:t>de proximité, droit commun, PCH</a:t>
            </a:r>
          </a:p>
        </p:txBody>
      </p:sp>
      <p:sp>
        <p:nvSpPr>
          <p:cNvPr id="28" name="ZoneTexte 27"/>
          <p:cNvSpPr txBox="1"/>
          <p:nvPr/>
        </p:nvSpPr>
        <p:spPr>
          <a:xfrm>
            <a:off x="1579874" y="4390162"/>
            <a:ext cx="1919880" cy="461665"/>
          </a:xfrm>
          <a:prstGeom prst="rect">
            <a:avLst/>
          </a:prstGeom>
          <a:noFill/>
          <a:ln>
            <a:solidFill>
              <a:srgbClr val="105364"/>
            </a:solidFill>
          </a:ln>
        </p:spPr>
        <p:txBody>
          <a:bodyPr wrap="square" rtlCol="0">
            <a:spAutoFit/>
          </a:bodyPr>
          <a:lstStyle/>
          <a:p>
            <a:pPr algn="ctr"/>
            <a:r>
              <a:rPr lang="fr-FR" sz="1200" dirty="0"/>
              <a:t>Réunions équipe PCPE, ESS, synthèses, CDAS…</a:t>
            </a:r>
          </a:p>
        </p:txBody>
      </p:sp>
      <p:sp>
        <p:nvSpPr>
          <p:cNvPr id="29" name="ZoneTexte 28"/>
          <p:cNvSpPr txBox="1"/>
          <p:nvPr/>
        </p:nvSpPr>
        <p:spPr>
          <a:xfrm>
            <a:off x="1579874" y="5055366"/>
            <a:ext cx="1995846" cy="461665"/>
          </a:xfrm>
          <a:prstGeom prst="rect">
            <a:avLst/>
          </a:prstGeom>
          <a:noFill/>
          <a:ln>
            <a:solidFill>
              <a:srgbClr val="105364"/>
            </a:solidFill>
          </a:ln>
        </p:spPr>
        <p:txBody>
          <a:bodyPr wrap="square" rtlCol="0">
            <a:spAutoFit/>
          </a:bodyPr>
          <a:lstStyle/>
          <a:p>
            <a:pPr algn="ctr"/>
            <a:r>
              <a:rPr lang="fr-FR" sz="1200" dirty="0"/>
              <a:t>Admission ESSMS, stabilisation, relai</a:t>
            </a:r>
          </a:p>
        </p:txBody>
      </p:sp>
    </p:spTree>
    <p:extLst>
      <p:ext uri="{BB962C8B-B14F-4D97-AF65-F5344CB8AC3E}">
        <p14:creationId xmlns:p14="http://schemas.microsoft.com/office/powerpoint/2010/main" val="122163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2297" y="274012"/>
            <a:ext cx="7886700" cy="687610"/>
          </a:xfrm>
        </p:spPr>
        <p:txBody>
          <a:bodyPr>
            <a:normAutofit fontScale="90000"/>
          </a:bodyPr>
          <a:lstStyle/>
          <a:p>
            <a:r>
              <a:rPr lang="fr-FR" b="1" dirty="0">
                <a:solidFill>
                  <a:srgbClr val="105364"/>
                </a:solidFill>
              </a:rPr>
              <a:t>Activité 2022   </a:t>
            </a:r>
          </a:p>
        </p:txBody>
      </p:sp>
      <p:sp>
        <p:nvSpPr>
          <p:cNvPr id="3" name="ZoneTexte 2"/>
          <p:cNvSpPr txBox="1"/>
          <p:nvPr/>
        </p:nvSpPr>
        <p:spPr>
          <a:xfrm>
            <a:off x="2803455" y="998568"/>
            <a:ext cx="6696744" cy="646331"/>
          </a:xfrm>
          <a:prstGeom prst="rect">
            <a:avLst/>
          </a:prstGeom>
          <a:noFill/>
        </p:spPr>
        <p:txBody>
          <a:bodyPr wrap="square" rtlCol="0">
            <a:spAutoFit/>
          </a:bodyPr>
          <a:lstStyle/>
          <a:p>
            <a:r>
              <a:rPr lang="fr-FR" b="1" dirty="0"/>
              <a:t>143 personnes accompagnées en 2022 dont 77 nouveaux projets</a:t>
            </a:r>
          </a:p>
          <a:p>
            <a:endParaRPr lang="fr-FR" dirty="0"/>
          </a:p>
        </p:txBody>
      </p:sp>
      <p:sp>
        <p:nvSpPr>
          <p:cNvPr id="5" name="ZoneTexte 4"/>
          <p:cNvSpPr txBox="1"/>
          <p:nvPr/>
        </p:nvSpPr>
        <p:spPr>
          <a:xfrm>
            <a:off x="1975363" y="1391480"/>
            <a:ext cx="8352928" cy="1354217"/>
          </a:xfrm>
          <a:prstGeom prst="rect">
            <a:avLst/>
          </a:prstGeom>
          <a:solidFill>
            <a:srgbClr val="105364"/>
          </a:solidFill>
        </p:spPr>
        <p:txBody>
          <a:bodyPr wrap="square" rtlCol="0">
            <a:spAutoFit/>
          </a:bodyPr>
          <a:lstStyle/>
          <a:p>
            <a:pPr algn="ctr"/>
            <a:r>
              <a:rPr lang="fr-FR" sz="2800" b="1" dirty="0">
                <a:solidFill>
                  <a:schemeClr val="bg1"/>
                </a:solidFill>
              </a:rPr>
              <a:t>60 sorties en 2022 </a:t>
            </a:r>
            <a:r>
              <a:rPr lang="fr-FR" dirty="0">
                <a:solidFill>
                  <a:schemeClr val="bg1"/>
                </a:solidFill>
              </a:rPr>
              <a:t>:</a:t>
            </a:r>
          </a:p>
          <a:p>
            <a:r>
              <a:rPr lang="fr-FR" b="1" dirty="0">
                <a:solidFill>
                  <a:schemeClr val="bg1"/>
                </a:solidFill>
              </a:rPr>
              <a:t>43% : relai par un ESMS </a:t>
            </a:r>
          </a:p>
          <a:p>
            <a:r>
              <a:rPr lang="fr-FR" b="1" dirty="0">
                <a:solidFill>
                  <a:schemeClr val="bg1"/>
                </a:solidFill>
              </a:rPr>
              <a:t>30% : </a:t>
            </a:r>
            <a:r>
              <a:rPr lang="fr-FR" dirty="0">
                <a:solidFill>
                  <a:schemeClr val="bg1"/>
                </a:solidFill>
              </a:rPr>
              <a:t>le projet </a:t>
            </a:r>
            <a:r>
              <a:rPr lang="fr-FR" b="1" dirty="0">
                <a:solidFill>
                  <a:schemeClr val="bg1"/>
                </a:solidFill>
              </a:rPr>
              <a:t>est stabilisé en milieu ordinaire</a:t>
            </a:r>
          </a:p>
          <a:p>
            <a:r>
              <a:rPr lang="fr-FR" dirty="0">
                <a:solidFill>
                  <a:schemeClr val="bg1"/>
                </a:solidFill>
              </a:rPr>
              <a:t>Pour </a:t>
            </a:r>
            <a:r>
              <a:rPr lang="fr-FR" b="1" dirty="0">
                <a:solidFill>
                  <a:schemeClr val="bg1"/>
                </a:solidFill>
              </a:rPr>
              <a:t>13%</a:t>
            </a:r>
            <a:r>
              <a:rPr lang="fr-FR" dirty="0">
                <a:solidFill>
                  <a:schemeClr val="bg1"/>
                </a:solidFill>
              </a:rPr>
              <a:t>, la prestation est réalisée en MO</a:t>
            </a:r>
            <a:endParaRPr lang="fr-FR" dirty="0"/>
          </a:p>
        </p:txBody>
      </p:sp>
      <p:sp>
        <p:nvSpPr>
          <p:cNvPr id="7" name="ZoneTexte 6"/>
          <p:cNvSpPr txBox="1"/>
          <p:nvPr/>
        </p:nvSpPr>
        <p:spPr>
          <a:xfrm>
            <a:off x="7464152" y="2303877"/>
            <a:ext cx="2808312" cy="369332"/>
          </a:xfrm>
          <a:prstGeom prst="rect">
            <a:avLst/>
          </a:prstGeom>
          <a:solidFill>
            <a:schemeClr val="bg1"/>
          </a:solidFill>
        </p:spPr>
        <p:txBody>
          <a:bodyPr wrap="square" rtlCol="0">
            <a:spAutoFit/>
          </a:bodyPr>
          <a:lstStyle/>
          <a:p>
            <a:r>
              <a:rPr lang="fr-FR" dirty="0"/>
              <a:t>Durée moyenne </a:t>
            </a:r>
            <a:r>
              <a:rPr lang="fr-FR"/>
              <a:t>: 12 </a:t>
            </a:r>
            <a:r>
              <a:rPr lang="fr-FR" dirty="0"/>
              <a:t>mois</a:t>
            </a:r>
          </a:p>
        </p:txBody>
      </p:sp>
      <p:sp>
        <p:nvSpPr>
          <p:cNvPr id="9" name="ZoneTexte 8"/>
          <p:cNvSpPr txBox="1"/>
          <p:nvPr/>
        </p:nvSpPr>
        <p:spPr>
          <a:xfrm>
            <a:off x="1975363" y="3559976"/>
            <a:ext cx="8424936" cy="2862322"/>
          </a:xfrm>
          <a:prstGeom prst="rect">
            <a:avLst/>
          </a:prstGeom>
          <a:solidFill>
            <a:schemeClr val="accent2">
              <a:lumMod val="75000"/>
            </a:schemeClr>
          </a:solidFill>
        </p:spPr>
        <p:txBody>
          <a:bodyPr wrap="square" rtlCol="0">
            <a:spAutoFit/>
          </a:bodyPr>
          <a:lstStyle/>
          <a:p>
            <a:pPr algn="ctr"/>
            <a:r>
              <a:rPr lang="fr-FR" sz="2400" b="1" dirty="0">
                <a:solidFill>
                  <a:schemeClr val="bg1"/>
                </a:solidFill>
              </a:rPr>
              <a:t>11% de prestations directes réalisées </a:t>
            </a:r>
          </a:p>
          <a:p>
            <a:pPr algn="ctr"/>
            <a:r>
              <a:rPr lang="fr-FR" sz="2400" b="1" dirty="0">
                <a:solidFill>
                  <a:schemeClr val="bg1"/>
                </a:solidFill>
              </a:rPr>
              <a:t> par l’équipe socle</a:t>
            </a:r>
          </a:p>
          <a:p>
            <a:pPr algn="ctr"/>
            <a:r>
              <a:rPr lang="fr-FR" sz="2400" b="1" dirty="0">
                <a:solidFill>
                  <a:schemeClr val="bg1"/>
                </a:solidFill>
              </a:rPr>
              <a:t>+</a:t>
            </a:r>
          </a:p>
          <a:p>
            <a:endParaRPr lang="fr-FR" dirty="0">
              <a:solidFill>
                <a:schemeClr val="bg1"/>
              </a:solidFill>
            </a:endParaRPr>
          </a:p>
          <a:p>
            <a:r>
              <a:rPr lang="fr-FR" dirty="0">
                <a:solidFill>
                  <a:schemeClr val="bg1"/>
                </a:solidFill>
              </a:rPr>
              <a:t>28 professionnels éducatifs libéraux</a:t>
            </a:r>
          </a:p>
          <a:p>
            <a:r>
              <a:rPr lang="fr-FR" dirty="0">
                <a:solidFill>
                  <a:schemeClr val="bg1"/>
                </a:solidFill>
              </a:rPr>
              <a:t>7 psychomotriciens</a:t>
            </a:r>
          </a:p>
          <a:p>
            <a:r>
              <a:rPr lang="fr-FR" dirty="0">
                <a:solidFill>
                  <a:schemeClr val="bg1"/>
                </a:solidFill>
              </a:rPr>
              <a:t>3 ergothérapeutes</a:t>
            </a:r>
          </a:p>
          <a:p>
            <a:r>
              <a:rPr lang="fr-FR" dirty="0">
                <a:solidFill>
                  <a:schemeClr val="bg1"/>
                </a:solidFill>
              </a:rPr>
              <a:t>6 psychologues-neuropsychologues</a:t>
            </a:r>
          </a:p>
          <a:p>
            <a:endParaRPr lang="fr-FR" dirty="0">
              <a:solidFill>
                <a:schemeClr val="bg1"/>
              </a:solidFill>
            </a:endParaRPr>
          </a:p>
        </p:txBody>
      </p:sp>
      <p:sp>
        <p:nvSpPr>
          <p:cNvPr id="10" name="ZoneTexte 9"/>
          <p:cNvSpPr txBox="1"/>
          <p:nvPr/>
        </p:nvSpPr>
        <p:spPr>
          <a:xfrm>
            <a:off x="6647053" y="4725145"/>
            <a:ext cx="3656227" cy="1200329"/>
          </a:xfrm>
          <a:prstGeom prst="rect">
            <a:avLst/>
          </a:prstGeom>
          <a:solidFill>
            <a:schemeClr val="bg1"/>
          </a:solidFill>
        </p:spPr>
        <p:txBody>
          <a:bodyPr wrap="square" rtlCol="0">
            <a:spAutoFit/>
          </a:bodyPr>
          <a:lstStyle/>
          <a:p>
            <a:r>
              <a:rPr lang="fr-FR" dirty="0"/>
              <a:t>+ transport</a:t>
            </a:r>
          </a:p>
          <a:p>
            <a:r>
              <a:rPr lang="fr-FR" dirty="0"/>
              <a:t>Accueils sociaux</a:t>
            </a:r>
          </a:p>
          <a:p>
            <a:r>
              <a:rPr lang="fr-FR" dirty="0"/>
              <a:t>Groupes d’habiletés sociales</a:t>
            </a:r>
          </a:p>
          <a:p>
            <a:r>
              <a:rPr lang="fr-FR" dirty="0"/>
              <a:t>Groupe de pair-aidant</a:t>
            </a:r>
          </a:p>
        </p:txBody>
      </p:sp>
    </p:spTree>
    <p:extLst>
      <p:ext uri="{BB962C8B-B14F-4D97-AF65-F5344CB8AC3E}">
        <p14:creationId xmlns:p14="http://schemas.microsoft.com/office/powerpoint/2010/main" val="19575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07568" y="1412776"/>
            <a:ext cx="7886700" cy="4351338"/>
          </a:xfrm>
        </p:spPr>
        <p:txBody>
          <a:bodyPr>
            <a:normAutofit/>
          </a:bodyPr>
          <a:lstStyle/>
          <a:p>
            <a:pPr marL="0" indent="0" algn="ctr">
              <a:buNone/>
            </a:pPr>
            <a:r>
              <a:rPr lang="fr-FR" sz="4000" dirty="0">
                <a:solidFill>
                  <a:srgbClr val="105364"/>
                </a:solidFill>
              </a:rPr>
              <a:t>Merci de votre attention</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608" y="4005064"/>
            <a:ext cx="6992126" cy="1978156"/>
          </a:xfrm>
          <a:prstGeom prst="rect">
            <a:avLst/>
          </a:prstGeom>
        </p:spPr>
      </p:pic>
    </p:spTree>
    <p:extLst>
      <p:ext uri="{BB962C8B-B14F-4D97-AF65-F5344CB8AC3E}">
        <p14:creationId xmlns:p14="http://schemas.microsoft.com/office/powerpoint/2010/main" val="351363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texte 1">
            <a:extLst>
              <a:ext uri="{FF2B5EF4-FFF2-40B4-BE49-F238E27FC236}">
                <a16:creationId xmlns:a16="http://schemas.microsoft.com/office/drawing/2014/main" id="{6D9A9C99-E201-4BAC-BE00-849B91405DC0}"/>
              </a:ext>
            </a:extLst>
          </p:cNvPr>
          <p:cNvSpPr>
            <a:spLocks noGrp="1"/>
          </p:cNvSpPr>
          <p:nvPr>
            <p:ph type="body" idx="1"/>
          </p:nvPr>
        </p:nvSpPr>
        <p:spPr bwMode="auto">
          <a:xfrm>
            <a:off x="4943475" y="3716338"/>
            <a:ext cx="5634038" cy="773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r>
              <a:rPr lang="fr-FR" altLang="fr-FR" sz="2000">
                <a:ea typeface="ＭＳ Ｐゴシック" panose="020B0600070205080204" pitchFamily="34" charset="-128"/>
              </a:rPr>
              <a:t>Groupement d’</a:t>
            </a:r>
            <a:r>
              <a:rPr lang="fr-FR" altLang="fr-FR" sz="2000" b="1">
                <a:ea typeface="ＭＳ Ｐゴシック" panose="020B0600070205080204" pitchFamily="34" charset="-128"/>
              </a:rPr>
              <a:t>A</a:t>
            </a:r>
            <a:r>
              <a:rPr lang="fr-FR" altLang="fr-FR" sz="2000">
                <a:ea typeface="ＭＳ Ｐゴシック" panose="020B0600070205080204" pitchFamily="34" charset="-128"/>
              </a:rPr>
              <a:t>ssociations pour la </a:t>
            </a:r>
            <a:r>
              <a:rPr lang="fr-FR" altLang="fr-FR" sz="2000" b="1">
                <a:ea typeface="ＭＳ Ｐゴシック" panose="020B0600070205080204" pitchFamily="34" charset="-128"/>
              </a:rPr>
              <a:t>R</a:t>
            </a:r>
            <a:r>
              <a:rPr lang="fr-FR" altLang="fr-FR" sz="2000">
                <a:ea typeface="ＭＳ Ｐゴシック" panose="020B0600070205080204" pitchFamily="34" charset="-128"/>
              </a:rPr>
              <a:t>éflexion, l’</a:t>
            </a:r>
            <a:r>
              <a:rPr lang="fr-FR" altLang="fr-FR" sz="2000" b="1">
                <a:ea typeface="ＭＳ Ｐゴシック" panose="020B0600070205080204" pitchFamily="34" charset="-128"/>
              </a:rPr>
              <a:t>A</a:t>
            </a:r>
            <a:r>
              <a:rPr lang="fr-FR" altLang="fr-FR" sz="2000">
                <a:ea typeface="ＭＳ Ｐゴシック" panose="020B0600070205080204" pitchFamily="34" charset="-128"/>
              </a:rPr>
              <a:t>ction, le </a:t>
            </a:r>
            <a:r>
              <a:rPr lang="fr-FR" altLang="fr-FR" sz="2000" b="1">
                <a:ea typeface="ＭＳ Ｐゴシック" panose="020B0600070205080204" pitchFamily="34" charset="-128"/>
              </a:rPr>
              <a:t>M</a:t>
            </a:r>
            <a:r>
              <a:rPr lang="fr-FR" altLang="fr-FR" sz="2000">
                <a:ea typeface="ＭＳ Ｐゴシック" panose="020B0600070205080204" pitchFamily="34" charset="-128"/>
              </a:rPr>
              <a:t>ouvement et l’</a:t>
            </a:r>
            <a:r>
              <a:rPr lang="fr-FR" altLang="fr-FR" sz="2000" b="1">
                <a:ea typeface="ＭＳ Ｐゴシック" panose="020B0600070205080204" pitchFamily="34" charset="-128"/>
              </a:rPr>
              <a:t>I</a:t>
            </a:r>
            <a:r>
              <a:rPr lang="fr-FR" altLang="fr-FR" sz="2000">
                <a:ea typeface="ＭＳ Ｐゴシック" panose="020B0600070205080204" pitchFamily="34" charset="-128"/>
              </a:rPr>
              <a:t>nitiative </a:t>
            </a:r>
            <a:r>
              <a:rPr lang="fr-FR" altLang="fr-FR" sz="2000" b="1">
                <a:ea typeface="ＭＳ Ｐゴシック" panose="020B0600070205080204" pitchFamily="34" charset="-128"/>
              </a:rPr>
              <a:t>S</a:t>
            </a:r>
            <a:r>
              <a:rPr lang="fr-FR" altLang="fr-FR" sz="2000">
                <a:ea typeface="ＭＳ Ｐゴシック" panose="020B0600070205080204" pitchFamily="34" charset="-128"/>
              </a:rPr>
              <a:t>ociale</a:t>
            </a:r>
          </a:p>
        </p:txBody>
      </p:sp>
      <p:sp>
        <p:nvSpPr>
          <p:cNvPr id="5123" name="AutoShape 8">
            <a:extLst>
              <a:ext uri="{FF2B5EF4-FFF2-40B4-BE49-F238E27FC236}">
                <a16:creationId xmlns:a16="http://schemas.microsoft.com/office/drawing/2014/main" id="{7919EBED-515C-46F9-8315-6C3BFC53CD04}"/>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p>
        </p:txBody>
      </p:sp>
      <p:pic>
        <p:nvPicPr>
          <p:cNvPr id="5124" name="Picture 12">
            <a:extLst>
              <a:ext uri="{FF2B5EF4-FFF2-40B4-BE49-F238E27FC236}">
                <a16:creationId xmlns:a16="http://schemas.microsoft.com/office/drawing/2014/main" id="{25FD03CC-1D15-458F-B722-1D81D3440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150" y="5138738"/>
            <a:ext cx="120808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4" descr="Union Archipel - Réseau social d'aide à la personne à domicile">
            <a:extLst>
              <a:ext uri="{FF2B5EF4-FFF2-40B4-BE49-F238E27FC236}">
                <a16:creationId xmlns:a16="http://schemas.microsoft.com/office/drawing/2014/main" id="{35CBC4F1-9D8A-4913-97B3-FA63E2C2A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439" y="5249863"/>
            <a:ext cx="1906587"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6" descr="Association Pour Adultes et Jeunes Handicapés (APAJH) 29 ...">
            <a:extLst>
              <a:ext uri="{FF2B5EF4-FFF2-40B4-BE49-F238E27FC236}">
                <a16:creationId xmlns:a16="http://schemas.microsoft.com/office/drawing/2014/main" id="{4A7482B5-49F3-4C3C-9D26-B56981D78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2576" y="5445125"/>
            <a:ext cx="11715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A3419A40-5F02-4E5E-9F4A-3F7AFB88C134}"/>
              </a:ext>
            </a:extLst>
          </p:cNvPr>
          <p:cNvSpPr>
            <a:spLocks noGrp="1"/>
          </p:cNvSpPr>
          <p:nvPr>
            <p:ph type="ftr" sz="quarter" idx="11"/>
          </p:nvPr>
        </p:nvSpPr>
        <p:spPr/>
        <p:txBody>
          <a:bodyPr/>
          <a:lstStyle/>
          <a:p>
            <a:pPr>
              <a:defRPr/>
            </a:pPr>
            <a:r>
              <a:rPr lang="fr-FR" dirty="0"/>
              <a:t>PCPE 29 - Mai 2023  </a:t>
            </a:r>
          </a:p>
        </p:txBody>
      </p:sp>
      <p:pic>
        <p:nvPicPr>
          <p:cNvPr id="5128" name="Image 8">
            <a:extLst>
              <a:ext uri="{FF2B5EF4-FFF2-40B4-BE49-F238E27FC236}">
                <a16:creationId xmlns:a16="http://schemas.microsoft.com/office/drawing/2014/main" id="{BBCA40CD-2A23-4116-BE8F-00E61E87F6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913" y="115889"/>
            <a:ext cx="5141912"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 10">
            <a:extLst>
              <a:ext uri="{FF2B5EF4-FFF2-40B4-BE49-F238E27FC236}">
                <a16:creationId xmlns:a16="http://schemas.microsoft.com/office/drawing/2014/main" id="{60C73D59-AF2D-4737-ABD6-0F8410D74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3389" y="3213100"/>
            <a:ext cx="34194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mage 12">
            <a:extLst>
              <a:ext uri="{FF2B5EF4-FFF2-40B4-BE49-F238E27FC236}">
                <a16:creationId xmlns:a16="http://schemas.microsoft.com/office/drawing/2014/main" id="{004999D6-CA57-4E39-9035-05C84FB214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6725" y="5178426"/>
            <a:ext cx="11874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Image 16">
            <a:extLst>
              <a:ext uri="{FF2B5EF4-FFF2-40B4-BE49-F238E27FC236}">
                <a16:creationId xmlns:a16="http://schemas.microsoft.com/office/drawing/2014/main" id="{29CEE018-4BD6-4C7A-BEC1-E42B96F000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7214" y="5249863"/>
            <a:ext cx="1698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Image 18">
            <a:extLst>
              <a:ext uri="{FF2B5EF4-FFF2-40B4-BE49-F238E27FC236}">
                <a16:creationId xmlns:a16="http://schemas.microsoft.com/office/drawing/2014/main" id="{2218F920-5A59-4FD1-9588-A4F10C461B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6088" y="5178426"/>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775696-2BC8-44CE-A066-4172D8A29289}"/>
              </a:ext>
            </a:extLst>
          </p:cNvPr>
          <p:cNvSpPr/>
          <p:nvPr/>
        </p:nvSpPr>
        <p:spPr>
          <a:xfrm>
            <a:off x="2424114" y="1196976"/>
            <a:ext cx="503237" cy="576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Titre 2">
            <a:extLst>
              <a:ext uri="{FF2B5EF4-FFF2-40B4-BE49-F238E27FC236}">
                <a16:creationId xmlns:a16="http://schemas.microsoft.com/office/drawing/2014/main" id="{A3ACA045-D47A-4EA2-A3CC-435939FA3F56}"/>
              </a:ext>
            </a:extLst>
          </p:cNvPr>
          <p:cNvSpPr>
            <a:spLocks noGrp="1"/>
          </p:cNvSpPr>
          <p:nvPr>
            <p:ph type="ctrTitle"/>
          </p:nvPr>
        </p:nvSpPr>
        <p:spPr>
          <a:xfrm>
            <a:off x="1992314" y="1833564"/>
            <a:ext cx="8207375" cy="433387"/>
          </a:xfrm>
        </p:spPr>
        <p:txBody>
          <a:bodyPr>
            <a:normAutofit fontScale="90000"/>
          </a:bodyPr>
          <a:lstStyle/>
          <a:p>
            <a:pPr>
              <a:defRPr/>
            </a:pPr>
            <a:r>
              <a:rPr lang="fr-FR" sz="4400" b="1" dirty="0">
                <a:solidFill>
                  <a:schemeClr val="accent5">
                    <a:lumMod val="50000"/>
                  </a:schemeClr>
                </a:solidFill>
              </a:rPr>
              <a:t>La mise en place du PCPE 29</a:t>
            </a:r>
            <a:endParaRPr lang="fr-FR" sz="4400" dirty="0"/>
          </a:p>
        </p:txBody>
      </p:sp>
      <p:graphicFrame>
        <p:nvGraphicFramePr>
          <p:cNvPr id="2" name="Diagramme 1">
            <a:extLst>
              <a:ext uri="{FF2B5EF4-FFF2-40B4-BE49-F238E27FC236}">
                <a16:creationId xmlns:a16="http://schemas.microsoft.com/office/drawing/2014/main" id="{B998A7DD-62D5-40C1-98F5-9B8C952AA2A9}"/>
              </a:ext>
            </a:extLst>
          </p:cNvPr>
          <p:cNvGraphicFramePr/>
          <p:nvPr/>
        </p:nvGraphicFramePr>
        <p:xfrm>
          <a:off x="1524000" y="1397000"/>
          <a:ext cx="9144000"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pied de page 2">
            <a:extLst>
              <a:ext uri="{FF2B5EF4-FFF2-40B4-BE49-F238E27FC236}">
                <a16:creationId xmlns:a16="http://schemas.microsoft.com/office/drawing/2014/main" id="{BD3E0F5F-345B-41E1-9D4E-1985AFA76C08}"/>
              </a:ext>
            </a:extLst>
          </p:cNvPr>
          <p:cNvSpPr>
            <a:spLocks noGrp="1"/>
          </p:cNvSpPr>
          <p:nvPr>
            <p:ph type="ftr" sz="quarter" idx="11"/>
          </p:nvPr>
        </p:nvSpPr>
        <p:spPr/>
        <p:txBody>
          <a:bodyPr/>
          <a:lstStyle/>
          <a:p>
            <a:pPr>
              <a:defRPr/>
            </a:pPr>
            <a:r>
              <a:rPr lang="fr-FR" dirty="0"/>
              <a:t>PCPE 29 - Mai 2023</a:t>
            </a:r>
          </a:p>
        </p:txBody>
      </p:sp>
      <p:sp>
        <p:nvSpPr>
          <p:cNvPr id="6150" name="Espace réservé du numéro de diapositive 3">
            <a:extLst>
              <a:ext uri="{FF2B5EF4-FFF2-40B4-BE49-F238E27FC236}">
                <a16:creationId xmlns:a16="http://schemas.microsoft.com/office/drawing/2014/main" id="{1C1FDF37-62FC-4271-8CAE-3E84A92510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A6928E-563B-4CE8-8A62-946508619BA1}" type="slidenum">
              <a:rPr lang="fr-FR" altLang="fr-FR"/>
              <a:pPr/>
              <a:t>17</a:t>
            </a:fld>
            <a:endParaRPr lang="fr-FR" alt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0F28B1-515C-4443-975E-840797350F9B}"/>
              </a:ext>
            </a:extLst>
          </p:cNvPr>
          <p:cNvSpPr/>
          <p:nvPr/>
        </p:nvSpPr>
        <p:spPr>
          <a:xfrm>
            <a:off x="6096000" y="765176"/>
            <a:ext cx="2376488"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6" name="Rectangle 5">
            <a:extLst>
              <a:ext uri="{FF2B5EF4-FFF2-40B4-BE49-F238E27FC236}">
                <a16:creationId xmlns:a16="http://schemas.microsoft.com/office/drawing/2014/main" id="{FEC4F9BC-4DEF-406C-A340-105978491E40}"/>
              </a:ext>
            </a:extLst>
          </p:cNvPr>
          <p:cNvSpPr/>
          <p:nvPr/>
        </p:nvSpPr>
        <p:spPr>
          <a:xfrm>
            <a:off x="2424114" y="1196976"/>
            <a:ext cx="503237" cy="576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Titre 2">
            <a:extLst>
              <a:ext uri="{FF2B5EF4-FFF2-40B4-BE49-F238E27FC236}">
                <a16:creationId xmlns:a16="http://schemas.microsoft.com/office/drawing/2014/main" id="{9FED5BEC-8949-43C2-A3E7-6C204DF85778}"/>
              </a:ext>
            </a:extLst>
          </p:cNvPr>
          <p:cNvSpPr>
            <a:spLocks noGrp="1"/>
          </p:cNvSpPr>
          <p:nvPr>
            <p:ph type="ctrTitle"/>
          </p:nvPr>
        </p:nvSpPr>
        <p:spPr>
          <a:xfrm>
            <a:off x="1055687" y="692151"/>
            <a:ext cx="8207376" cy="434975"/>
          </a:xfrm>
        </p:spPr>
        <p:txBody>
          <a:bodyPr>
            <a:normAutofit fontScale="90000"/>
          </a:bodyPr>
          <a:lstStyle/>
          <a:p>
            <a:pPr algn="ctr">
              <a:defRPr/>
            </a:pPr>
            <a:r>
              <a:rPr lang="fr-FR" sz="4000" b="1" dirty="0">
                <a:solidFill>
                  <a:schemeClr val="accent5">
                    <a:lumMod val="50000"/>
                  </a:schemeClr>
                </a:solidFill>
              </a:rPr>
              <a:t>A qui s’adresse le PCPE ?</a:t>
            </a:r>
            <a:endParaRPr lang="fr-FR" sz="4000" dirty="0"/>
          </a:p>
        </p:txBody>
      </p:sp>
      <p:graphicFrame>
        <p:nvGraphicFramePr>
          <p:cNvPr id="2" name="Diagramme 1">
            <a:extLst>
              <a:ext uri="{FF2B5EF4-FFF2-40B4-BE49-F238E27FC236}">
                <a16:creationId xmlns:a16="http://schemas.microsoft.com/office/drawing/2014/main" id="{CF400C9F-BF72-49F4-8EC8-204F2E24A089}"/>
              </a:ext>
            </a:extLst>
          </p:cNvPr>
          <p:cNvGraphicFramePr/>
          <p:nvPr/>
        </p:nvGraphicFramePr>
        <p:xfrm>
          <a:off x="1631504" y="1340768"/>
          <a:ext cx="532859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e 3">
            <a:extLst>
              <a:ext uri="{FF2B5EF4-FFF2-40B4-BE49-F238E27FC236}">
                <a16:creationId xmlns:a16="http://schemas.microsoft.com/office/drawing/2014/main" id="{387E61C4-8585-41E6-B740-15BAE077C795}"/>
              </a:ext>
            </a:extLst>
          </p:cNvPr>
          <p:cNvGraphicFramePr/>
          <p:nvPr/>
        </p:nvGraphicFramePr>
        <p:xfrm>
          <a:off x="6816081" y="1124745"/>
          <a:ext cx="3885783" cy="49280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Espace réservé du pied de page 4">
            <a:extLst>
              <a:ext uri="{FF2B5EF4-FFF2-40B4-BE49-F238E27FC236}">
                <a16:creationId xmlns:a16="http://schemas.microsoft.com/office/drawing/2014/main" id="{ABCB54D3-2B6C-485D-82AD-72EC9EA5946F}"/>
              </a:ext>
            </a:extLst>
          </p:cNvPr>
          <p:cNvSpPr>
            <a:spLocks noGrp="1"/>
          </p:cNvSpPr>
          <p:nvPr>
            <p:ph type="ftr" sz="quarter" idx="11"/>
          </p:nvPr>
        </p:nvSpPr>
        <p:spPr/>
        <p:txBody>
          <a:bodyPr/>
          <a:lstStyle/>
          <a:p>
            <a:pPr>
              <a:defRPr/>
            </a:pPr>
            <a:r>
              <a:rPr lang="fr-FR" dirty="0"/>
              <a:t>PCPE 29 - Mai 2023</a:t>
            </a:r>
          </a:p>
        </p:txBody>
      </p:sp>
      <p:sp>
        <p:nvSpPr>
          <p:cNvPr id="8200" name="Espace réservé du numéro de diapositive 6">
            <a:extLst>
              <a:ext uri="{FF2B5EF4-FFF2-40B4-BE49-F238E27FC236}">
                <a16:creationId xmlns:a16="http://schemas.microsoft.com/office/drawing/2014/main" id="{C5F9CD7C-789F-486F-8F3E-712479D269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876157-C56B-4E29-9D4C-F1B469186117}" type="slidenum">
              <a:rPr lang="fr-FR" altLang="fr-FR"/>
              <a:pPr/>
              <a:t>18</a:t>
            </a:fld>
            <a:endParaRPr lang="fr-FR" alt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A105AB-E9BA-4C84-A36A-676A8B2D000B}"/>
              </a:ext>
            </a:extLst>
          </p:cNvPr>
          <p:cNvSpPr/>
          <p:nvPr/>
        </p:nvSpPr>
        <p:spPr>
          <a:xfrm>
            <a:off x="6096000" y="765176"/>
            <a:ext cx="2376488"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6" name="Rectangle 5">
            <a:extLst>
              <a:ext uri="{FF2B5EF4-FFF2-40B4-BE49-F238E27FC236}">
                <a16:creationId xmlns:a16="http://schemas.microsoft.com/office/drawing/2014/main" id="{C552D413-EE26-418E-A06F-1353045DBD70}"/>
              </a:ext>
            </a:extLst>
          </p:cNvPr>
          <p:cNvSpPr/>
          <p:nvPr/>
        </p:nvSpPr>
        <p:spPr>
          <a:xfrm>
            <a:off x="2424114" y="1196976"/>
            <a:ext cx="503237" cy="576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Titre 2">
            <a:extLst>
              <a:ext uri="{FF2B5EF4-FFF2-40B4-BE49-F238E27FC236}">
                <a16:creationId xmlns:a16="http://schemas.microsoft.com/office/drawing/2014/main" id="{FE94D0DE-9800-4F2A-8354-3ECB2EB25363}"/>
              </a:ext>
            </a:extLst>
          </p:cNvPr>
          <p:cNvSpPr>
            <a:spLocks noGrp="1"/>
          </p:cNvSpPr>
          <p:nvPr>
            <p:ph type="ctrTitle"/>
          </p:nvPr>
        </p:nvSpPr>
        <p:spPr>
          <a:xfrm>
            <a:off x="1127126" y="511176"/>
            <a:ext cx="8207375" cy="1046163"/>
          </a:xfrm>
        </p:spPr>
        <p:txBody>
          <a:bodyPr/>
          <a:lstStyle/>
          <a:p>
            <a:pPr algn="ctr">
              <a:defRPr/>
            </a:pPr>
            <a:r>
              <a:rPr lang="fr-FR" sz="4000" b="1" dirty="0">
                <a:solidFill>
                  <a:schemeClr val="accent5">
                    <a:lumMod val="50000"/>
                  </a:schemeClr>
                </a:solidFill>
              </a:rPr>
              <a:t>Les prestations du PCPE </a:t>
            </a:r>
            <a:endParaRPr lang="fr-FR" sz="4000" dirty="0"/>
          </a:p>
        </p:txBody>
      </p:sp>
      <p:sp>
        <p:nvSpPr>
          <p:cNvPr id="10245" name="ZoneTexte 4">
            <a:extLst>
              <a:ext uri="{FF2B5EF4-FFF2-40B4-BE49-F238E27FC236}">
                <a16:creationId xmlns:a16="http://schemas.microsoft.com/office/drawing/2014/main" id="{B3B6713F-60A8-4ED9-91B8-9CB116D03AE8}"/>
              </a:ext>
            </a:extLst>
          </p:cNvPr>
          <p:cNvSpPr txBox="1">
            <a:spLocks noChangeArrowheads="1"/>
          </p:cNvSpPr>
          <p:nvPr/>
        </p:nvSpPr>
        <p:spPr bwMode="auto">
          <a:xfrm>
            <a:off x="3503614" y="1655763"/>
            <a:ext cx="7056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b="1"/>
              <a:t>Le droit commun en priorité </a:t>
            </a:r>
            <a:endParaRPr lang="fr-FR" altLang="fr-FR"/>
          </a:p>
          <a:p>
            <a:r>
              <a:rPr lang="fr-FR" altLang="fr-FR"/>
              <a:t>Le PCPE n’a pas vocation à se substituer à la MDPH pour définir l’orientation, ni à se substituer à des interventions déjà financées notamment par l’AEEH* et la PCH**. </a:t>
            </a:r>
          </a:p>
        </p:txBody>
      </p:sp>
      <p:sp>
        <p:nvSpPr>
          <p:cNvPr id="9" name="Flèche droite 8">
            <a:extLst>
              <a:ext uri="{FF2B5EF4-FFF2-40B4-BE49-F238E27FC236}">
                <a16:creationId xmlns:a16="http://schemas.microsoft.com/office/drawing/2014/main" id="{08D70F7B-470A-4232-9037-01FD722B5B03}"/>
              </a:ext>
            </a:extLst>
          </p:cNvPr>
          <p:cNvSpPr/>
          <p:nvPr/>
        </p:nvSpPr>
        <p:spPr>
          <a:xfrm>
            <a:off x="1912938" y="3973513"/>
            <a:ext cx="468312" cy="431800"/>
          </a:xfrm>
          <a:prstGeom prst="rightArrow">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47" name="ZoneTexte 10">
            <a:extLst>
              <a:ext uri="{FF2B5EF4-FFF2-40B4-BE49-F238E27FC236}">
                <a16:creationId xmlns:a16="http://schemas.microsoft.com/office/drawing/2014/main" id="{A6004C42-825B-4A84-A2BC-DBCE0C686E7B}"/>
              </a:ext>
            </a:extLst>
          </p:cNvPr>
          <p:cNvSpPr txBox="1">
            <a:spLocks noChangeArrowheads="1"/>
          </p:cNvSpPr>
          <p:nvPr/>
        </p:nvSpPr>
        <p:spPr bwMode="auto">
          <a:xfrm>
            <a:off x="2609850" y="4551363"/>
            <a:ext cx="795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b="1"/>
              <a:t>La mise en place d’une coordination de parcours avec un plan d’accompagnement</a:t>
            </a:r>
            <a:r>
              <a:rPr lang="fr-FR" altLang="fr-FR"/>
              <a:t> </a:t>
            </a:r>
            <a:endParaRPr lang="fr-FR" altLang="fr-FR">
              <a:solidFill>
                <a:srgbClr val="FF0000"/>
              </a:solidFill>
            </a:endParaRPr>
          </a:p>
        </p:txBody>
      </p:sp>
      <p:sp>
        <p:nvSpPr>
          <p:cNvPr id="12" name="Flèche droite 11">
            <a:extLst>
              <a:ext uri="{FF2B5EF4-FFF2-40B4-BE49-F238E27FC236}">
                <a16:creationId xmlns:a16="http://schemas.microsoft.com/office/drawing/2014/main" id="{4ED363B1-458B-433D-B9ED-7CA72C768097}"/>
              </a:ext>
            </a:extLst>
          </p:cNvPr>
          <p:cNvSpPr/>
          <p:nvPr/>
        </p:nvSpPr>
        <p:spPr>
          <a:xfrm>
            <a:off x="1919288" y="4649788"/>
            <a:ext cx="468312" cy="431800"/>
          </a:xfrm>
          <a:prstGeom prst="rightArrow">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49" name="ZoneTexte 12">
            <a:extLst>
              <a:ext uri="{FF2B5EF4-FFF2-40B4-BE49-F238E27FC236}">
                <a16:creationId xmlns:a16="http://schemas.microsoft.com/office/drawing/2014/main" id="{0AAE91DA-512A-4EFB-97BC-0A01268EB082}"/>
              </a:ext>
            </a:extLst>
          </p:cNvPr>
          <p:cNvSpPr txBox="1">
            <a:spLocks noChangeArrowheads="1"/>
          </p:cNvSpPr>
          <p:nvPr/>
        </p:nvSpPr>
        <p:spPr bwMode="auto">
          <a:xfrm>
            <a:off x="2609850" y="3830638"/>
            <a:ext cx="795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b="1"/>
              <a:t>La mise en place de prestations directes</a:t>
            </a:r>
            <a:r>
              <a:rPr lang="fr-FR" altLang="fr-FR"/>
              <a:t> par le financement de  professionnels (salariés ou libéraux). </a:t>
            </a:r>
          </a:p>
        </p:txBody>
      </p:sp>
      <p:sp>
        <p:nvSpPr>
          <p:cNvPr id="15" name="Flèche droite 14">
            <a:extLst>
              <a:ext uri="{FF2B5EF4-FFF2-40B4-BE49-F238E27FC236}">
                <a16:creationId xmlns:a16="http://schemas.microsoft.com/office/drawing/2014/main" id="{961F8914-AFB6-415F-9E68-83C44B43CEBD}"/>
              </a:ext>
            </a:extLst>
          </p:cNvPr>
          <p:cNvSpPr/>
          <p:nvPr/>
        </p:nvSpPr>
        <p:spPr>
          <a:xfrm>
            <a:off x="1924051" y="5268913"/>
            <a:ext cx="468313" cy="431800"/>
          </a:xfrm>
          <a:prstGeom prst="rightArrow">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51" name="ZoneTexte 15">
            <a:extLst>
              <a:ext uri="{FF2B5EF4-FFF2-40B4-BE49-F238E27FC236}">
                <a16:creationId xmlns:a16="http://schemas.microsoft.com/office/drawing/2014/main" id="{64513AEF-8B84-4B0B-9916-D7C426B07ADB}"/>
              </a:ext>
            </a:extLst>
          </p:cNvPr>
          <p:cNvSpPr txBox="1">
            <a:spLocks noChangeArrowheads="1"/>
          </p:cNvSpPr>
          <p:nvPr/>
        </p:nvSpPr>
        <p:spPr bwMode="auto">
          <a:xfrm>
            <a:off x="2627314" y="5332413"/>
            <a:ext cx="757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b="1"/>
              <a:t>Durée maximale : 1 an ( notification MDPH) / puis veille 6 mois  </a:t>
            </a:r>
            <a:endParaRPr lang="fr-FR" altLang="fr-FR">
              <a:solidFill>
                <a:srgbClr val="FF0000"/>
              </a:solidFill>
            </a:endParaRPr>
          </a:p>
        </p:txBody>
      </p:sp>
      <p:sp>
        <p:nvSpPr>
          <p:cNvPr id="17" name="Flèche droite 16">
            <a:extLst>
              <a:ext uri="{FF2B5EF4-FFF2-40B4-BE49-F238E27FC236}">
                <a16:creationId xmlns:a16="http://schemas.microsoft.com/office/drawing/2014/main" id="{B78A3C53-02A8-416B-94DE-82AEA062B461}"/>
              </a:ext>
            </a:extLst>
          </p:cNvPr>
          <p:cNvSpPr/>
          <p:nvPr/>
        </p:nvSpPr>
        <p:spPr>
          <a:xfrm>
            <a:off x="1882776" y="3290888"/>
            <a:ext cx="468313" cy="431800"/>
          </a:xfrm>
          <a:prstGeom prst="rightArrow">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53" name="ZoneTexte 17">
            <a:extLst>
              <a:ext uri="{FF2B5EF4-FFF2-40B4-BE49-F238E27FC236}">
                <a16:creationId xmlns:a16="http://schemas.microsoft.com/office/drawing/2014/main" id="{F26E8E50-E7F1-4686-ABF0-BB0EFBF21A94}"/>
              </a:ext>
            </a:extLst>
          </p:cNvPr>
          <p:cNvSpPr txBox="1">
            <a:spLocks noChangeArrowheads="1"/>
          </p:cNvSpPr>
          <p:nvPr/>
        </p:nvSpPr>
        <p:spPr bwMode="auto">
          <a:xfrm>
            <a:off x="2609850" y="3284538"/>
            <a:ext cx="7227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b="1"/>
              <a:t>La recherche de solution </a:t>
            </a:r>
            <a:r>
              <a:rPr lang="fr-FR" altLang="fr-FR"/>
              <a:t>avec les acteurs du territoire </a:t>
            </a:r>
          </a:p>
        </p:txBody>
      </p:sp>
      <p:sp>
        <p:nvSpPr>
          <p:cNvPr id="19" name="Rectangle 18">
            <a:extLst>
              <a:ext uri="{FF2B5EF4-FFF2-40B4-BE49-F238E27FC236}">
                <a16:creationId xmlns:a16="http://schemas.microsoft.com/office/drawing/2014/main" id="{19C599CE-1E1A-4A10-87E6-1E056698C491}"/>
              </a:ext>
            </a:extLst>
          </p:cNvPr>
          <p:cNvSpPr/>
          <p:nvPr/>
        </p:nvSpPr>
        <p:spPr>
          <a:xfrm>
            <a:off x="1897063" y="6178550"/>
            <a:ext cx="6462712" cy="554038"/>
          </a:xfrm>
          <a:prstGeom prst="rect">
            <a:avLst/>
          </a:prstGeom>
        </p:spPr>
        <p:txBody>
          <a:bodyPr>
            <a:spAutoFit/>
          </a:bodyPr>
          <a:lstStyle/>
          <a:p>
            <a:pPr>
              <a:buClr>
                <a:srgbClr val="800080"/>
              </a:buClr>
              <a:buSzPct val="120000"/>
              <a:buFont typeface="Arial" pitchFamily="34" charset="0"/>
              <a:buNone/>
              <a:defRPr/>
            </a:pPr>
            <a:r>
              <a:rPr lang="fr-FR" sz="1500" i="1" dirty="0">
                <a:solidFill>
                  <a:schemeClr val="accent1">
                    <a:lumMod val="50000"/>
                  </a:schemeClr>
                </a:solidFill>
                <a:latin typeface="Arial" charset="0"/>
              </a:rPr>
              <a:t>*AEEH : Allocation Education Enfant Handicapé</a:t>
            </a:r>
          </a:p>
          <a:p>
            <a:pPr>
              <a:buClr>
                <a:srgbClr val="800080"/>
              </a:buClr>
              <a:buSzPct val="120000"/>
              <a:buFont typeface="Arial" pitchFamily="34" charset="0"/>
              <a:buNone/>
              <a:defRPr/>
            </a:pPr>
            <a:r>
              <a:rPr lang="fr-FR" sz="1500" i="1" dirty="0">
                <a:solidFill>
                  <a:schemeClr val="accent1">
                    <a:lumMod val="50000"/>
                  </a:schemeClr>
                </a:solidFill>
                <a:latin typeface="Arial" charset="0"/>
              </a:rPr>
              <a:t>**PCH : Prestation de Compensation du Handicap </a:t>
            </a:r>
          </a:p>
        </p:txBody>
      </p:sp>
      <p:pic>
        <p:nvPicPr>
          <p:cNvPr id="10255" name="Picture 2" descr="Le P'tit Libé - Comment faire attention ?">
            <a:extLst>
              <a:ext uri="{FF2B5EF4-FFF2-40B4-BE49-F238E27FC236}">
                <a16:creationId xmlns:a16="http://schemas.microsoft.com/office/drawing/2014/main" id="{B5218468-D9EC-4B97-BCC1-E53C6BA67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88" y="1625601"/>
            <a:ext cx="175895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B8939673-0CAF-4A44-9F07-CDD008209130}"/>
              </a:ext>
            </a:extLst>
          </p:cNvPr>
          <p:cNvSpPr>
            <a:spLocks noGrp="1"/>
          </p:cNvSpPr>
          <p:nvPr>
            <p:ph type="ftr" sz="quarter" idx="11"/>
          </p:nvPr>
        </p:nvSpPr>
        <p:spPr>
          <a:xfrm>
            <a:off x="6816725" y="6265863"/>
            <a:ext cx="2895600" cy="476250"/>
          </a:xfrm>
        </p:spPr>
        <p:txBody>
          <a:bodyPr/>
          <a:lstStyle/>
          <a:p>
            <a:pPr>
              <a:defRPr/>
            </a:pPr>
            <a:r>
              <a:rPr lang="fr-FR" dirty="0"/>
              <a:t>PCPE 29 - Mai 2023</a:t>
            </a:r>
          </a:p>
        </p:txBody>
      </p:sp>
      <p:sp>
        <p:nvSpPr>
          <p:cNvPr id="10257" name="Espace réservé du numéro de diapositive 3">
            <a:extLst>
              <a:ext uri="{FF2B5EF4-FFF2-40B4-BE49-F238E27FC236}">
                <a16:creationId xmlns:a16="http://schemas.microsoft.com/office/drawing/2014/main" id="{25802698-E05F-42A3-B61E-0273BDF4425D}"/>
              </a:ext>
            </a:extLst>
          </p:cNvPr>
          <p:cNvSpPr>
            <a:spLocks noGrp="1"/>
          </p:cNvSpPr>
          <p:nvPr>
            <p:ph type="sldNum" sz="quarter" idx="12"/>
          </p:nvPr>
        </p:nvSpPr>
        <p:spPr>
          <a:xfrm>
            <a:off x="8077200" y="6237288"/>
            <a:ext cx="2133600" cy="500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a:t> </a:t>
            </a:r>
            <a:fld id="{7579FA15-2F2E-4CE6-AF52-B026B80E5A4B}" type="slidenum">
              <a:rPr lang="fr-FR" altLang="fr-FR"/>
              <a:pPr/>
              <a:t>19</a:t>
            </a:fld>
            <a:endParaRPr lang="fr-FR" alt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texte&#10;&#10;Description générée automatiquement">
            <a:extLst>
              <a:ext uri="{FF2B5EF4-FFF2-40B4-BE49-F238E27FC236}">
                <a16:creationId xmlns:a16="http://schemas.microsoft.com/office/drawing/2014/main" id="{0C33AC0C-E21E-4D97-8E99-0709BB15A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011" y="1540979"/>
            <a:ext cx="9613397" cy="1369909"/>
          </a:xfrm>
          <a:prstGeom prst="rect">
            <a:avLst/>
          </a:prstGeom>
        </p:spPr>
      </p:pic>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41A8480-D17D-43D7-A5A2-5E1CDD11011E}"/>
              </a:ext>
            </a:extLst>
          </p:cNvPr>
          <p:cNvSpPr>
            <a:spLocks noGrp="1"/>
          </p:cNvSpPr>
          <p:nvPr>
            <p:ph type="ctrTitle"/>
          </p:nvPr>
        </p:nvSpPr>
        <p:spPr>
          <a:xfrm>
            <a:off x="1289304" y="3429000"/>
            <a:ext cx="8921672" cy="1713305"/>
          </a:xfrm>
        </p:spPr>
        <p:txBody>
          <a:bodyPr anchor="b">
            <a:normAutofit/>
          </a:bodyPr>
          <a:lstStyle/>
          <a:p>
            <a:pPr algn="l"/>
            <a:r>
              <a:rPr lang="fr-FR" sz="3800" dirty="0">
                <a:latin typeface="Century Gothic" panose="020B0502020202020204" pitchFamily="34" charset="0"/>
              </a:rPr>
              <a:t>PCPE Transition 92.</a:t>
            </a:r>
            <a:br>
              <a:rPr lang="fr-FR" sz="3800" dirty="0">
                <a:latin typeface="Century Gothic" panose="020B0502020202020204" pitchFamily="34" charset="0"/>
              </a:rPr>
            </a:br>
            <a:r>
              <a:rPr lang="fr-FR" sz="3800" b="1" u="sng" dirty="0">
                <a:latin typeface="Century Gothic" panose="020B0502020202020204" pitchFamily="34" charset="0"/>
              </a:rPr>
              <a:t>Encore un PCPE, un PCPE pour rien ?</a:t>
            </a:r>
            <a:br>
              <a:rPr lang="fr-FR" sz="3800" b="1" u="sng" dirty="0">
                <a:latin typeface="Century Gothic" panose="020B0502020202020204" pitchFamily="34" charset="0"/>
              </a:rPr>
            </a:br>
            <a:endParaRPr lang="fr-FR" sz="3800" dirty="0">
              <a:latin typeface="Century Gothic" panose="020B0502020202020204" pitchFamily="34" charset="0"/>
            </a:endParaRPr>
          </a:p>
        </p:txBody>
      </p:sp>
    </p:spTree>
    <p:extLst>
      <p:ext uri="{BB962C8B-B14F-4D97-AF65-F5344CB8AC3E}">
        <p14:creationId xmlns:p14="http://schemas.microsoft.com/office/powerpoint/2010/main" val="112954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15C1F6-B4AD-4FC1-88B4-7D40B798F8EF}"/>
              </a:ext>
            </a:extLst>
          </p:cNvPr>
          <p:cNvSpPr/>
          <p:nvPr/>
        </p:nvSpPr>
        <p:spPr>
          <a:xfrm>
            <a:off x="2424114" y="1196976"/>
            <a:ext cx="503237" cy="576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nvGrpSpPr>
          <p:cNvPr id="12291" name="Groupe 3">
            <a:extLst>
              <a:ext uri="{FF2B5EF4-FFF2-40B4-BE49-F238E27FC236}">
                <a16:creationId xmlns:a16="http://schemas.microsoft.com/office/drawing/2014/main" id="{03DB5FFC-E05F-4092-B13B-0B25304CD84B}"/>
              </a:ext>
            </a:extLst>
          </p:cNvPr>
          <p:cNvGrpSpPr>
            <a:grpSpLocks/>
          </p:cNvGrpSpPr>
          <p:nvPr/>
        </p:nvGrpSpPr>
        <p:grpSpPr bwMode="auto">
          <a:xfrm>
            <a:off x="4373563" y="1700213"/>
            <a:ext cx="4921250" cy="5040312"/>
            <a:chOff x="2849563" y="1700213"/>
            <a:chExt cx="4921250" cy="5040312"/>
          </a:xfrm>
        </p:grpSpPr>
        <p:pic>
          <p:nvPicPr>
            <p:cNvPr id="12296" name="Picture 4">
              <a:extLst>
                <a:ext uri="{FF2B5EF4-FFF2-40B4-BE49-F238E27FC236}">
                  <a16:creationId xmlns:a16="http://schemas.microsoft.com/office/drawing/2014/main" id="{E953BA9A-5C41-4B78-B3F9-4FDFD6175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563" y="1700213"/>
              <a:ext cx="49212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ZoneTexte 1">
              <a:extLst>
                <a:ext uri="{FF2B5EF4-FFF2-40B4-BE49-F238E27FC236}">
                  <a16:creationId xmlns:a16="http://schemas.microsoft.com/office/drawing/2014/main" id="{609A9EA5-05E0-439F-89CE-B9DE3CF6F4FF}"/>
                </a:ext>
              </a:extLst>
            </p:cNvPr>
            <p:cNvSpPr txBox="1">
              <a:spLocks noChangeArrowheads="1"/>
            </p:cNvSpPr>
            <p:nvPr/>
          </p:nvSpPr>
          <p:spPr bwMode="auto">
            <a:xfrm>
              <a:off x="3279775" y="2809875"/>
              <a:ext cx="172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b="1">
                  <a:solidFill>
                    <a:schemeClr val="bg1"/>
                  </a:solidFill>
                </a:rPr>
                <a:t>Secteur Brest Grand Ouest</a:t>
              </a:r>
            </a:p>
          </p:txBody>
        </p:sp>
        <p:sp>
          <p:nvSpPr>
            <p:cNvPr id="12298" name="ZoneTexte 6">
              <a:extLst>
                <a:ext uri="{FF2B5EF4-FFF2-40B4-BE49-F238E27FC236}">
                  <a16:creationId xmlns:a16="http://schemas.microsoft.com/office/drawing/2014/main" id="{3A8A9420-5216-4C4C-9B29-8B70F1CB9D56}"/>
                </a:ext>
              </a:extLst>
            </p:cNvPr>
            <p:cNvSpPr txBox="1">
              <a:spLocks noChangeArrowheads="1"/>
            </p:cNvSpPr>
            <p:nvPr/>
          </p:nvSpPr>
          <p:spPr bwMode="auto">
            <a:xfrm>
              <a:off x="5076825" y="2468563"/>
              <a:ext cx="190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b="1">
                  <a:solidFill>
                    <a:schemeClr val="bg1"/>
                  </a:solidFill>
                </a:rPr>
                <a:t>Secteur Morlaix</a:t>
              </a:r>
            </a:p>
          </p:txBody>
        </p:sp>
        <p:sp>
          <p:nvSpPr>
            <p:cNvPr id="12299" name="ZoneTexte 7">
              <a:extLst>
                <a:ext uri="{FF2B5EF4-FFF2-40B4-BE49-F238E27FC236}">
                  <a16:creationId xmlns:a16="http://schemas.microsoft.com/office/drawing/2014/main" id="{B5976E75-65D6-431B-9E0E-957297E8C9C3}"/>
                </a:ext>
              </a:extLst>
            </p:cNvPr>
            <p:cNvSpPr txBox="1">
              <a:spLocks noChangeArrowheads="1"/>
            </p:cNvSpPr>
            <p:nvPr/>
          </p:nvSpPr>
          <p:spPr bwMode="auto">
            <a:xfrm>
              <a:off x="5435600" y="3897313"/>
              <a:ext cx="1944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b="1">
                  <a:solidFill>
                    <a:schemeClr val="bg1"/>
                  </a:solidFill>
                </a:rPr>
                <a:t>Secteur Centre Ouest Bretagne</a:t>
              </a:r>
            </a:p>
          </p:txBody>
        </p:sp>
        <p:sp>
          <p:nvSpPr>
            <p:cNvPr id="12300" name="ZoneTexte 8">
              <a:extLst>
                <a:ext uri="{FF2B5EF4-FFF2-40B4-BE49-F238E27FC236}">
                  <a16:creationId xmlns:a16="http://schemas.microsoft.com/office/drawing/2014/main" id="{C1B54534-08B1-4D01-8DBF-A6D223F123BD}"/>
                </a:ext>
              </a:extLst>
            </p:cNvPr>
            <p:cNvSpPr txBox="1">
              <a:spLocks noChangeArrowheads="1"/>
            </p:cNvSpPr>
            <p:nvPr/>
          </p:nvSpPr>
          <p:spPr bwMode="auto">
            <a:xfrm>
              <a:off x="4259263" y="5151438"/>
              <a:ext cx="2354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b="1">
                  <a:solidFill>
                    <a:schemeClr val="bg1"/>
                  </a:solidFill>
                </a:rPr>
                <a:t>Secteur Est-Ouest Cornouaille</a:t>
              </a:r>
            </a:p>
          </p:txBody>
        </p:sp>
      </p:grpSp>
      <p:sp>
        <p:nvSpPr>
          <p:cNvPr id="11" name="Titre 2">
            <a:extLst>
              <a:ext uri="{FF2B5EF4-FFF2-40B4-BE49-F238E27FC236}">
                <a16:creationId xmlns:a16="http://schemas.microsoft.com/office/drawing/2014/main" id="{121440EE-3D43-44D2-9C99-0FBEA9BADE44}"/>
              </a:ext>
            </a:extLst>
          </p:cNvPr>
          <p:cNvSpPr>
            <a:spLocks noGrp="1"/>
          </p:cNvSpPr>
          <p:nvPr>
            <p:ph type="ctrTitle"/>
          </p:nvPr>
        </p:nvSpPr>
        <p:spPr>
          <a:xfrm>
            <a:off x="1524001" y="620713"/>
            <a:ext cx="9109075" cy="1079500"/>
          </a:xfrm>
        </p:spPr>
        <p:txBody>
          <a:bodyPr/>
          <a:lstStyle/>
          <a:p>
            <a:pPr>
              <a:defRPr/>
            </a:pPr>
            <a:r>
              <a:rPr lang="fr-FR" sz="3800" b="1" dirty="0">
                <a:solidFill>
                  <a:schemeClr val="accent5">
                    <a:lumMod val="50000"/>
                  </a:schemeClr>
                </a:solidFill>
              </a:rPr>
              <a:t>Une organisation départementale</a:t>
            </a:r>
            <a:endParaRPr lang="fr-FR" sz="3800" dirty="0"/>
          </a:p>
        </p:txBody>
      </p:sp>
      <p:sp>
        <p:nvSpPr>
          <p:cNvPr id="12293" name="ZoneTexte 3">
            <a:extLst>
              <a:ext uri="{FF2B5EF4-FFF2-40B4-BE49-F238E27FC236}">
                <a16:creationId xmlns:a16="http://schemas.microsoft.com/office/drawing/2014/main" id="{E7CC5D8F-D06E-417E-82EA-54427EDA2C83}"/>
              </a:ext>
            </a:extLst>
          </p:cNvPr>
          <p:cNvSpPr txBox="1">
            <a:spLocks noChangeArrowheads="1"/>
          </p:cNvSpPr>
          <p:nvPr/>
        </p:nvSpPr>
        <p:spPr bwMode="auto">
          <a:xfrm>
            <a:off x="1847851" y="1844676"/>
            <a:ext cx="2519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fr-FR" altLang="fr-FR" sz="2200"/>
              <a:t>Territoires des coordinateurs territoriaux</a:t>
            </a:r>
          </a:p>
        </p:txBody>
      </p:sp>
      <p:sp>
        <p:nvSpPr>
          <p:cNvPr id="2" name="Espace réservé du pied de page 1">
            <a:extLst>
              <a:ext uri="{FF2B5EF4-FFF2-40B4-BE49-F238E27FC236}">
                <a16:creationId xmlns:a16="http://schemas.microsoft.com/office/drawing/2014/main" id="{D40B94BE-B9C9-482B-A66F-45A0B693530C}"/>
              </a:ext>
            </a:extLst>
          </p:cNvPr>
          <p:cNvSpPr>
            <a:spLocks noGrp="1"/>
          </p:cNvSpPr>
          <p:nvPr>
            <p:ph type="ftr" sz="quarter" idx="11"/>
          </p:nvPr>
        </p:nvSpPr>
        <p:spPr>
          <a:xfrm>
            <a:off x="1703388" y="6143626"/>
            <a:ext cx="2895600" cy="714375"/>
          </a:xfrm>
        </p:spPr>
        <p:txBody>
          <a:bodyPr/>
          <a:lstStyle/>
          <a:p>
            <a:pPr>
              <a:defRPr/>
            </a:pPr>
            <a:r>
              <a:rPr lang="fr-FR" dirty="0"/>
              <a:t>PCPE 29 - Mai 2023</a:t>
            </a:r>
          </a:p>
        </p:txBody>
      </p:sp>
      <p:sp>
        <p:nvSpPr>
          <p:cNvPr id="12295" name="Espace réservé du numéro de diapositive 2">
            <a:extLst>
              <a:ext uri="{FF2B5EF4-FFF2-40B4-BE49-F238E27FC236}">
                <a16:creationId xmlns:a16="http://schemas.microsoft.com/office/drawing/2014/main" id="{BDBFFFD1-4E04-4EC1-8804-3E9D15C3BC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20ED6A1-C279-42A2-A14F-D6BB57251601}" type="slidenum">
              <a:rPr lang="fr-FR" altLang="fr-FR"/>
              <a:pPr/>
              <a:t>20</a:t>
            </a:fld>
            <a:endParaRPr lang="fr-FR" alt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D299CB-D498-47E8-9CB6-0822E57507EB}"/>
              </a:ext>
            </a:extLst>
          </p:cNvPr>
          <p:cNvSpPr/>
          <p:nvPr/>
        </p:nvSpPr>
        <p:spPr>
          <a:xfrm>
            <a:off x="2424114" y="1196976"/>
            <a:ext cx="503237" cy="576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Titre 2">
            <a:extLst>
              <a:ext uri="{FF2B5EF4-FFF2-40B4-BE49-F238E27FC236}">
                <a16:creationId xmlns:a16="http://schemas.microsoft.com/office/drawing/2014/main" id="{67747142-FD42-4837-8FBA-AE2CD8AC023E}"/>
              </a:ext>
            </a:extLst>
          </p:cNvPr>
          <p:cNvSpPr>
            <a:spLocks noGrp="1"/>
          </p:cNvSpPr>
          <p:nvPr>
            <p:ph type="ctrTitle"/>
          </p:nvPr>
        </p:nvSpPr>
        <p:spPr>
          <a:xfrm>
            <a:off x="1454151" y="511176"/>
            <a:ext cx="8207375" cy="434975"/>
          </a:xfrm>
        </p:spPr>
        <p:txBody>
          <a:bodyPr>
            <a:normAutofit fontScale="90000"/>
          </a:bodyPr>
          <a:lstStyle/>
          <a:p>
            <a:pPr algn="ctr">
              <a:defRPr/>
            </a:pPr>
            <a:r>
              <a:rPr lang="fr-FR" sz="4400" b="1" dirty="0">
                <a:solidFill>
                  <a:schemeClr val="accent5">
                    <a:lumMod val="50000"/>
                  </a:schemeClr>
                </a:solidFill>
              </a:rPr>
              <a:t>Fonctionnement</a:t>
            </a:r>
            <a:endParaRPr lang="fr-FR" sz="4400" dirty="0"/>
          </a:p>
        </p:txBody>
      </p:sp>
      <p:graphicFrame>
        <p:nvGraphicFramePr>
          <p:cNvPr id="7" name="Diagramme 6">
            <a:extLst>
              <a:ext uri="{FF2B5EF4-FFF2-40B4-BE49-F238E27FC236}">
                <a16:creationId xmlns:a16="http://schemas.microsoft.com/office/drawing/2014/main" id="{0A0E3E7C-8DFD-41A4-BA04-EF4A9D5044FE}"/>
              </a:ext>
            </a:extLst>
          </p:cNvPr>
          <p:cNvGraphicFramePr/>
          <p:nvPr/>
        </p:nvGraphicFramePr>
        <p:xfrm>
          <a:off x="1775520" y="1196976"/>
          <a:ext cx="8892480" cy="5328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1" name="ZoneTexte 1">
            <a:extLst>
              <a:ext uri="{FF2B5EF4-FFF2-40B4-BE49-F238E27FC236}">
                <a16:creationId xmlns:a16="http://schemas.microsoft.com/office/drawing/2014/main" id="{35D89D3D-1E4F-4768-96A6-A83BF8EB770D}"/>
              </a:ext>
            </a:extLst>
          </p:cNvPr>
          <p:cNvSpPr txBox="1">
            <a:spLocks noChangeArrowheads="1"/>
          </p:cNvSpPr>
          <p:nvPr/>
        </p:nvSpPr>
        <p:spPr bwMode="auto">
          <a:xfrm>
            <a:off x="2292351" y="1558926"/>
            <a:ext cx="1223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fr-FR" altLang="fr-FR"/>
              <a:t>Fiche 1</a:t>
            </a:r>
            <a:r>
              <a:rPr lang="fr-FR" altLang="fr-FR" baseline="30000"/>
              <a:t>er</a:t>
            </a:r>
            <a:r>
              <a:rPr lang="fr-FR" altLang="fr-FR"/>
              <a:t> contact</a:t>
            </a:r>
          </a:p>
        </p:txBody>
      </p:sp>
      <p:sp>
        <p:nvSpPr>
          <p:cNvPr id="14342" name="ZoneTexte 2">
            <a:extLst>
              <a:ext uri="{FF2B5EF4-FFF2-40B4-BE49-F238E27FC236}">
                <a16:creationId xmlns:a16="http://schemas.microsoft.com/office/drawing/2014/main" id="{29C3FE33-39AF-4900-BA8A-11220C59A3A8}"/>
              </a:ext>
            </a:extLst>
          </p:cNvPr>
          <p:cNvSpPr txBox="1">
            <a:spLocks noChangeArrowheads="1"/>
          </p:cNvSpPr>
          <p:nvPr/>
        </p:nvSpPr>
        <p:spPr bwMode="auto">
          <a:xfrm>
            <a:off x="2640014" y="2565401"/>
            <a:ext cx="1476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fr-FR" altLang="fr-FR"/>
              <a:t>Dossier de saisine</a:t>
            </a:r>
          </a:p>
        </p:txBody>
      </p:sp>
      <p:sp>
        <p:nvSpPr>
          <p:cNvPr id="14343" name="ZoneTexte 3">
            <a:extLst>
              <a:ext uri="{FF2B5EF4-FFF2-40B4-BE49-F238E27FC236}">
                <a16:creationId xmlns:a16="http://schemas.microsoft.com/office/drawing/2014/main" id="{0D806AA8-3923-4070-8256-90792570D199}"/>
              </a:ext>
            </a:extLst>
          </p:cNvPr>
          <p:cNvSpPr txBox="1">
            <a:spLocks noChangeArrowheads="1"/>
          </p:cNvSpPr>
          <p:nvPr/>
        </p:nvSpPr>
        <p:spPr bwMode="auto">
          <a:xfrm>
            <a:off x="2711451" y="352901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fr-FR" altLang="fr-FR"/>
              <a:t>Définition des prestations</a:t>
            </a:r>
          </a:p>
        </p:txBody>
      </p:sp>
      <p:sp>
        <p:nvSpPr>
          <p:cNvPr id="14344" name="ZoneTexte 7">
            <a:extLst>
              <a:ext uri="{FF2B5EF4-FFF2-40B4-BE49-F238E27FC236}">
                <a16:creationId xmlns:a16="http://schemas.microsoft.com/office/drawing/2014/main" id="{A832B4DC-D004-4C7F-969A-5A887D283D7C}"/>
              </a:ext>
            </a:extLst>
          </p:cNvPr>
          <p:cNvSpPr txBox="1">
            <a:spLocks noChangeArrowheads="1"/>
          </p:cNvSpPr>
          <p:nvPr/>
        </p:nvSpPr>
        <p:spPr bwMode="auto">
          <a:xfrm>
            <a:off x="2689226" y="4545013"/>
            <a:ext cx="1476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fr-FR" altLang="fr-FR"/>
              <a:t>Passage en CDAPH</a:t>
            </a:r>
          </a:p>
        </p:txBody>
      </p:sp>
      <p:sp>
        <p:nvSpPr>
          <p:cNvPr id="14345" name="ZoneTexte 8">
            <a:extLst>
              <a:ext uri="{FF2B5EF4-FFF2-40B4-BE49-F238E27FC236}">
                <a16:creationId xmlns:a16="http://schemas.microsoft.com/office/drawing/2014/main" id="{D033E050-ECD3-4EF2-AACD-4FA9ACE8647C}"/>
              </a:ext>
            </a:extLst>
          </p:cNvPr>
          <p:cNvSpPr txBox="1">
            <a:spLocks noChangeArrowheads="1"/>
          </p:cNvSpPr>
          <p:nvPr/>
        </p:nvSpPr>
        <p:spPr bwMode="auto">
          <a:xfrm>
            <a:off x="1633539" y="5519738"/>
            <a:ext cx="2301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fr-FR" altLang="fr-FR" sz="1600"/>
              <a:t>Plan d’accompagnement </a:t>
            </a:r>
          </a:p>
        </p:txBody>
      </p:sp>
      <p:sp>
        <p:nvSpPr>
          <p:cNvPr id="14346" name="Espace réservé du numéro de diapositive 2">
            <a:extLst>
              <a:ext uri="{FF2B5EF4-FFF2-40B4-BE49-F238E27FC236}">
                <a16:creationId xmlns:a16="http://schemas.microsoft.com/office/drawing/2014/main" id="{0581B741-A880-42D5-9FB4-0D40E43033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98EAAC-0C0B-4EB9-8D0D-E87F8232B15F}" type="slidenum">
              <a:rPr lang="fr-FR" altLang="fr-FR"/>
              <a:pPr/>
              <a:t>21</a:t>
            </a:fld>
            <a:endParaRPr lang="fr-FR" altLang="fr-FR"/>
          </a:p>
        </p:txBody>
      </p:sp>
      <p:sp>
        <p:nvSpPr>
          <p:cNvPr id="2" name="Espace réservé du pied de page 4">
            <a:extLst>
              <a:ext uri="{FF2B5EF4-FFF2-40B4-BE49-F238E27FC236}">
                <a16:creationId xmlns:a16="http://schemas.microsoft.com/office/drawing/2014/main" id="{2991F90C-3FF8-486C-BA60-102D90FDF7FD}"/>
              </a:ext>
            </a:extLst>
          </p:cNvPr>
          <p:cNvSpPr>
            <a:spLocks noGrp="1"/>
          </p:cNvSpPr>
          <p:nvPr>
            <p:ph type="ftr" sz="quarter" idx="11"/>
          </p:nvPr>
        </p:nvSpPr>
        <p:spPr>
          <a:xfrm>
            <a:off x="4648200" y="6337300"/>
            <a:ext cx="2895600" cy="476250"/>
          </a:xfrm>
        </p:spPr>
        <p:txBody>
          <a:bodyPr/>
          <a:lstStyle/>
          <a:p>
            <a:pPr>
              <a:defRPr/>
            </a:pPr>
            <a:r>
              <a:rPr lang="fr-FR" dirty="0"/>
              <a:t>PCPE 29 - Mai 2023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57253" y="1363762"/>
            <a:ext cx="8400724" cy="2875135"/>
          </a:xfrm>
        </p:spPr>
        <p:txBody>
          <a:bodyPr>
            <a:normAutofit/>
          </a:bodyPr>
          <a:lstStyle/>
          <a:p>
            <a:pPr algn="ctr"/>
            <a:r>
              <a:rPr lang="fr-FR" sz="4800" dirty="0">
                <a:solidFill>
                  <a:srgbClr val="0070C0"/>
                </a:solidFill>
              </a:rPr>
              <a:t>PCPE Gestion liste d’attente</a:t>
            </a:r>
            <a:br>
              <a:rPr lang="fr-FR" sz="4800" dirty="0"/>
            </a:br>
            <a:r>
              <a:rPr lang="fr-FR" sz="3200" dirty="0"/>
              <a:t>SESSAD NORD – ADAPEI 44</a:t>
            </a:r>
            <a:br>
              <a:rPr lang="fr-FR" sz="4800" dirty="0"/>
            </a:br>
            <a:endParaRPr lang="fr-FR" sz="4800" dirty="0"/>
          </a:p>
        </p:txBody>
      </p:sp>
      <p:sp>
        <p:nvSpPr>
          <p:cNvPr id="3" name="Sous-titre 2"/>
          <p:cNvSpPr>
            <a:spLocks noGrp="1"/>
          </p:cNvSpPr>
          <p:nvPr>
            <p:ph type="subTitle" idx="1"/>
          </p:nvPr>
        </p:nvSpPr>
        <p:spPr>
          <a:xfrm>
            <a:off x="688535" y="4238897"/>
            <a:ext cx="7315200" cy="914400"/>
          </a:xfrm>
        </p:spPr>
        <p:txBody>
          <a:bodyPr>
            <a:noAutofit/>
          </a:bodyPr>
          <a:lstStyle/>
          <a:p>
            <a:r>
              <a:rPr lang="fr-FR" sz="3200" dirty="0">
                <a:solidFill>
                  <a:srgbClr val="0070C0"/>
                </a:solidFill>
              </a:rPr>
              <a:t>Pôle de compétences et de prestations externalisées</a:t>
            </a:r>
          </a:p>
        </p:txBody>
      </p:sp>
      <p:pic>
        <p:nvPicPr>
          <p:cNvPr id="4" name="Image 3"/>
          <p:cNvPicPr>
            <a:picLocks noChangeAspect="1"/>
          </p:cNvPicPr>
          <p:nvPr/>
        </p:nvPicPr>
        <p:blipFill>
          <a:blip r:embed="rId2"/>
          <a:stretch>
            <a:fillRect/>
          </a:stretch>
        </p:blipFill>
        <p:spPr>
          <a:xfrm>
            <a:off x="8497455" y="2046674"/>
            <a:ext cx="3393486" cy="2888725"/>
          </a:xfrm>
          <a:prstGeom prst="rect">
            <a:avLst/>
          </a:prstGeom>
        </p:spPr>
      </p:pic>
    </p:spTree>
    <p:extLst>
      <p:ext uri="{BB962C8B-B14F-4D97-AF65-F5344CB8AC3E}">
        <p14:creationId xmlns:p14="http://schemas.microsoft.com/office/powerpoint/2010/main" val="1138502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72959" y="1338943"/>
            <a:ext cx="2947482" cy="25572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0070C0"/>
                </a:solidFill>
              </a:rPr>
              <a:t>Un Dispositif expérimental </a:t>
            </a:r>
            <a:br>
              <a:rPr lang="fr-FR" sz="4000" dirty="0">
                <a:solidFill>
                  <a:srgbClr val="0070C0"/>
                </a:solidFill>
              </a:rPr>
            </a:br>
            <a:r>
              <a:rPr lang="fr-FR" sz="4000" dirty="0">
                <a:solidFill>
                  <a:srgbClr val="0070C0"/>
                </a:solidFill>
              </a:rPr>
              <a:t>sur 3 ans </a:t>
            </a:r>
            <a:br>
              <a:rPr lang="fr-FR" sz="4000" dirty="0"/>
            </a:br>
            <a:r>
              <a:rPr lang="fr-FR" sz="4000" dirty="0"/>
              <a:t>(2021/2024)</a:t>
            </a:r>
          </a:p>
        </p:txBody>
      </p:sp>
      <p:sp>
        <p:nvSpPr>
          <p:cNvPr id="8" name="Espace réservé du contenu 3"/>
          <p:cNvSpPr txBox="1">
            <a:spLocks/>
          </p:cNvSpPr>
          <p:nvPr/>
        </p:nvSpPr>
        <p:spPr>
          <a:xfrm>
            <a:off x="5155475" y="1097281"/>
            <a:ext cx="6015446" cy="3108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dirty="0">
                <a:solidFill>
                  <a:srgbClr val="0070C0"/>
                </a:solidFill>
              </a:rPr>
              <a:t>Equipe  :</a:t>
            </a:r>
          </a:p>
          <a:p>
            <a:pPr algn="l"/>
            <a:r>
              <a:rPr lang="fr-FR" sz="2800" dirty="0">
                <a:solidFill>
                  <a:srgbClr val="002060"/>
                </a:solidFill>
              </a:rPr>
              <a:t>- </a:t>
            </a:r>
            <a:r>
              <a:rPr lang="fr-FR" sz="2800" dirty="0"/>
              <a:t>1 Responsable d’établissement</a:t>
            </a:r>
          </a:p>
          <a:p>
            <a:pPr algn="l"/>
            <a:r>
              <a:rPr lang="fr-FR" sz="2800" dirty="0"/>
              <a:t>- Coordinatrice de parcours (1 ETP)</a:t>
            </a:r>
          </a:p>
          <a:p>
            <a:pPr algn="l"/>
            <a:r>
              <a:rPr lang="fr-FR" sz="2800" dirty="0"/>
              <a:t>- Psychologues (0,7 ETP)</a:t>
            </a:r>
          </a:p>
          <a:p>
            <a:pPr algn="l"/>
            <a:r>
              <a:rPr lang="fr-FR" sz="2800" dirty="0"/>
              <a:t>- Assistante sociale (0,2 ETP)</a:t>
            </a:r>
          </a:p>
          <a:p>
            <a:pPr algn="l"/>
            <a:endParaRPr lang="fr-FR" sz="2800" dirty="0"/>
          </a:p>
        </p:txBody>
      </p:sp>
      <p:pic>
        <p:nvPicPr>
          <p:cNvPr id="9" name="Picture 2" descr="https://tse4.mm.bing.net/th?id=OIP.flqBWR0OFkQ75kIfuZaerQHaET&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08" y="4032713"/>
            <a:ext cx="2433984" cy="141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3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96957" y="919298"/>
            <a:ext cx="3143937" cy="7310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dirty="0">
                <a:solidFill>
                  <a:srgbClr val="002060"/>
                </a:solidFill>
              </a:rPr>
              <a:t>Le PCPE vise à :</a:t>
            </a:r>
          </a:p>
        </p:txBody>
      </p:sp>
      <p:sp>
        <p:nvSpPr>
          <p:cNvPr id="3" name="Espace réservé du texte 2"/>
          <p:cNvSpPr txBox="1">
            <a:spLocks/>
          </p:cNvSpPr>
          <p:nvPr/>
        </p:nvSpPr>
        <p:spPr>
          <a:xfrm>
            <a:off x="3593592" y="1284843"/>
            <a:ext cx="3474720" cy="807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solidFill>
                  <a:srgbClr val="0070C0"/>
                </a:solidFill>
              </a:rPr>
              <a:t>Apporter une réponse intermédiaire</a:t>
            </a:r>
          </a:p>
        </p:txBody>
      </p:sp>
      <p:sp>
        <p:nvSpPr>
          <p:cNvPr id="4" name="Espace réservé du texte 4"/>
          <p:cNvSpPr txBox="1">
            <a:spLocks/>
          </p:cNvSpPr>
          <p:nvPr/>
        </p:nvSpPr>
        <p:spPr>
          <a:xfrm>
            <a:off x="7962155" y="1350260"/>
            <a:ext cx="3986006" cy="8131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a:solidFill>
                  <a:srgbClr val="0070C0"/>
                </a:solidFill>
              </a:rPr>
              <a:t>Eviter les ruptures et favoriser la construction du parcours de l’enfant/du jeune</a:t>
            </a:r>
          </a:p>
        </p:txBody>
      </p:sp>
      <p:sp>
        <p:nvSpPr>
          <p:cNvPr id="5" name="Espace réservé du contenu 3"/>
          <p:cNvSpPr txBox="1">
            <a:spLocks/>
          </p:cNvSpPr>
          <p:nvPr/>
        </p:nvSpPr>
        <p:spPr>
          <a:xfrm>
            <a:off x="3405051" y="1932361"/>
            <a:ext cx="4015958" cy="41320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fr-FR" dirty="0"/>
          </a:p>
          <a:p>
            <a:pPr algn="just"/>
            <a:r>
              <a:rPr lang="fr-FR" sz="2000" dirty="0"/>
              <a:t>Aux enfants / jeunes bénéficiant d’une orientation SESSAD, inscrits sur la liste d’attente, et à leur famille</a:t>
            </a:r>
          </a:p>
          <a:p>
            <a:pPr algn="just"/>
            <a:r>
              <a:rPr lang="fr-FR" sz="2000" dirty="0"/>
              <a:t>Accompagnement SESSAD non mis en œuvre faute de places</a:t>
            </a:r>
          </a:p>
          <a:p>
            <a:pPr algn="just"/>
            <a:r>
              <a:rPr lang="fr-FR" sz="2000" dirty="0"/>
              <a:t>Accompagnement PCPE de 6 mois à 1 an</a:t>
            </a:r>
          </a:p>
          <a:p>
            <a:pPr algn="just"/>
            <a:r>
              <a:rPr lang="fr-FR" sz="2000" dirty="0"/>
              <a:t>Admission sur le dispositif selon les critères de priorisation de la MDPH</a:t>
            </a:r>
          </a:p>
          <a:p>
            <a:pPr marL="0" indent="0">
              <a:buFont typeface="Arial" panose="020B0604020202020204" pitchFamily="34" charset="0"/>
              <a:buNone/>
            </a:pPr>
            <a:endParaRPr lang="fr-FR" dirty="0"/>
          </a:p>
          <a:p>
            <a:endParaRPr lang="fr-FR" dirty="0"/>
          </a:p>
        </p:txBody>
      </p:sp>
      <p:sp>
        <p:nvSpPr>
          <p:cNvPr id="6" name="Espace réservé du contenu 5"/>
          <p:cNvSpPr txBox="1">
            <a:spLocks/>
          </p:cNvSpPr>
          <p:nvPr/>
        </p:nvSpPr>
        <p:spPr>
          <a:xfrm>
            <a:off x="8116389" y="2562307"/>
            <a:ext cx="3831772" cy="4023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70000"/>
              </a:lnSpc>
            </a:pPr>
            <a:r>
              <a:rPr lang="fr-FR" sz="2000" dirty="0"/>
              <a:t>Prévenir la dégradation de la situation </a:t>
            </a:r>
          </a:p>
          <a:p>
            <a:pPr algn="just">
              <a:lnSpc>
                <a:spcPct val="70000"/>
              </a:lnSpc>
            </a:pPr>
            <a:r>
              <a:rPr lang="fr-FR" sz="2000" dirty="0"/>
              <a:t>Améliorer la qualité de vie de l’enfant/du jeune et de sa famille</a:t>
            </a:r>
          </a:p>
          <a:p>
            <a:pPr algn="just">
              <a:lnSpc>
                <a:spcPct val="70000"/>
              </a:lnSpc>
            </a:pPr>
            <a:r>
              <a:rPr lang="fr-FR" sz="2000" dirty="0"/>
              <a:t>Mettre en œuvre les réponses adaptées aux besoins de l’enfant/du jeune et de sa famille</a:t>
            </a:r>
          </a:p>
          <a:p>
            <a:pPr algn="just">
              <a:lnSpc>
                <a:spcPct val="70000"/>
              </a:lnSpc>
            </a:pPr>
            <a:r>
              <a:rPr lang="fr-FR" sz="2000" dirty="0"/>
              <a:t>Accompagner la construction du parcours de l’enfant/du jeune en s’appuyant sur ses attentes et ses besoins (Sérafin PH)</a:t>
            </a:r>
          </a:p>
        </p:txBody>
      </p:sp>
      <p:pic>
        <p:nvPicPr>
          <p:cNvPr id="7" name="Picture 2" descr="https://tse1.mm.bing.net/th?id=OIP.E2e8OKA0MutZi4k8GdyUWgHaHa&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6784">
            <a:off x="584593" y="2326284"/>
            <a:ext cx="1972212" cy="197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63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se3.mm.bing.net/th?id=OIP.LMG09xFw0XNtqQQ0Nr-Z7QHaE8&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440983" y="2179616"/>
            <a:ext cx="3996170" cy="2664114"/>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p:cNvSpPr>
            <a:spLocks noGrp="1"/>
          </p:cNvSpPr>
          <p:nvPr>
            <p:ph type="ctrTitle"/>
          </p:nvPr>
        </p:nvSpPr>
        <p:spPr>
          <a:xfrm>
            <a:off x="1504428" y="802061"/>
            <a:ext cx="7315200" cy="3255264"/>
          </a:xfrm>
        </p:spPr>
        <p:txBody>
          <a:bodyPr>
            <a:normAutofit/>
          </a:bodyPr>
          <a:lstStyle/>
          <a:p>
            <a:pPr algn="ctr"/>
            <a:r>
              <a:rPr lang="fr-FR" sz="5400" dirty="0">
                <a:solidFill>
                  <a:srgbClr val="002060"/>
                </a:solidFill>
              </a:rPr>
              <a:t>Le pouvoir d’agir </a:t>
            </a:r>
            <a:br>
              <a:rPr lang="fr-FR" sz="5400" dirty="0">
                <a:solidFill>
                  <a:srgbClr val="002060"/>
                </a:solidFill>
              </a:rPr>
            </a:br>
            <a:r>
              <a:rPr lang="fr-FR" sz="5400" dirty="0">
                <a:solidFill>
                  <a:srgbClr val="002060"/>
                </a:solidFill>
              </a:rPr>
              <a:t>et </a:t>
            </a:r>
            <a:br>
              <a:rPr lang="fr-FR" sz="5400" dirty="0">
                <a:solidFill>
                  <a:srgbClr val="002060"/>
                </a:solidFill>
              </a:rPr>
            </a:br>
            <a:r>
              <a:rPr lang="fr-FR" sz="5400" dirty="0">
                <a:solidFill>
                  <a:srgbClr val="002060"/>
                </a:solidFill>
              </a:rPr>
              <a:t> l’Inclusion</a:t>
            </a:r>
          </a:p>
        </p:txBody>
      </p:sp>
      <p:sp>
        <p:nvSpPr>
          <p:cNvPr id="4" name="Sous-titre 2"/>
          <p:cNvSpPr>
            <a:spLocks noGrp="1"/>
          </p:cNvSpPr>
          <p:nvPr>
            <p:ph type="subTitle" idx="1"/>
          </p:nvPr>
        </p:nvSpPr>
        <p:spPr>
          <a:xfrm>
            <a:off x="1086554" y="4357416"/>
            <a:ext cx="7315200" cy="914400"/>
          </a:xfrm>
        </p:spPr>
        <p:txBody>
          <a:bodyPr>
            <a:normAutofit/>
          </a:bodyPr>
          <a:lstStyle/>
          <a:p>
            <a:pPr algn="ctr"/>
            <a:r>
              <a:rPr lang="fr-FR" sz="2000" dirty="0"/>
              <a:t>                            Comme principes fondateurs de l’accompagnement </a:t>
            </a:r>
          </a:p>
        </p:txBody>
      </p:sp>
      <p:pic>
        <p:nvPicPr>
          <p:cNvPr id="5" name="Picture 4" descr="https://tse3.mm.bing.net/th?id=OIP.AGClCA_z_fmygGagWgWMUAHaJ4&amp;pid=Api&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23" y="2735563"/>
            <a:ext cx="1982643" cy="264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84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tse3.mm.bing.net/th?id=OIP.tAMnuGljttmE-cChAG5gMQHaEw&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51" y="160110"/>
            <a:ext cx="2141617" cy="2153655"/>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p:cNvSpPr txBox="1">
            <a:spLocks/>
          </p:cNvSpPr>
          <p:nvPr/>
        </p:nvSpPr>
        <p:spPr>
          <a:xfrm>
            <a:off x="259450" y="2442754"/>
            <a:ext cx="2934418" cy="208560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solidFill>
                  <a:srgbClr val="002060"/>
                </a:solidFill>
              </a:rPr>
              <a:t>2 outils principaux au service du parcours </a:t>
            </a:r>
          </a:p>
        </p:txBody>
      </p:sp>
      <p:sp>
        <p:nvSpPr>
          <p:cNvPr id="5" name="Espace réservé du texte 2"/>
          <p:cNvSpPr txBox="1">
            <a:spLocks/>
          </p:cNvSpPr>
          <p:nvPr/>
        </p:nvSpPr>
        <p:spPr>
          <a:xfrm>
            <a:off x="3489089" y="677421"/>
            <a:ext cx="3474720" cy="807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dirty="0">
                <a:solidFill>
                  <a:srgbClr val="0070C0"/>
                </a:solidFill>
              </a:rPr>
              <a:t>Le Plan d’Accompagnement</a:t>
            </a:r>
          </a:p>
        </p:txBody>
      </p:sp>
      <p:sp>
        <p:nvSpPr>
          <p:cNvPr id="6" name="Espace réservé du contenu 3"/>
          <p:cNvSpPr txBox="1">
            <a:spLocks/>
          </p:cNvSpPr>
          <p:nvPr/>
        </p:nvSpPr>
        <p:spPr>
          <a:xfrm>
            <a:off x="3489089" y="1836757"/>
            <a:ext cx="3474720" cy="40233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dirty="0"/>
              <a:t>Elaboration à partir du recueil des attentes et des souhaits du jeune, de sa famille</a:t>
            </a:r>
          </a:p>
          <a:p>
            <a:pPr algn="just"/>
            <a:r>
              <a:rPr lang="fr-FR" sz="2000" dirty="0"/>
              <a:t>Tenant compte des besoins prioritaires et identifiés comme tels par le jeune, sa famille</a:t>
            </a:r>
          </a:p>
          <a:p>
            <a:pPr algn="just"/>
            <a:r>
              <a:rPr lang="fr-FR" sz="2000" dirty="0"/>
              <a:t>Contractualisation entre la famille et le dispositif (durée, modalités interventions, objectifs suivis…)</a:t>
            </a:r>
          </a:p>
        </p:txBody>
      </p:sp>
      <p:sp>
        <p:nvSpPr>
          <p:cNvPr id="7" name="Espace réservé du texte 4"/>
          <p:cNvSpPr txBox="1">
            <a:spLocks/>
          </p:cNvSpPr>
          <p:nvPr/>
        </p:nvSpPr>
        <p:spPr>
          <a:xfrm>
            <a:off x="7733554" y="671970"/>
            <a:ext cx="2455474" cy="81317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rgbClr val="0070C0"/>
                </a:solidFill>
              </a:rPr>
              <a:t>La nomenclature </a:t>
            </a:r>
          </a:p>
          <a:p>
            <a:pPr marL="0" indent="0">
              <a:buNone/>
            </a:pPr>
            <a:r>
              <a:rPr lang="fr-FR" sz="2400" dirty="0" err="1">
                <a:solidFill>
                  <a:srgbClr val="0070C0"/>
                </a:solidFill>
              </a:rPr>
              <a:t>Serafin</a:t>
            </a:r>
            <a:r>
              <a:rPr lang="fr-FR" sz="2400" dirty="0">
                <a:solidFill>
                  <a:srgbClr val="0070C0"/>
                </a:solidFill>
              </a:rPr>
              <a:t> PH</a:t>
            </a:r>
          </a:p>
        </p:txBody>
      </p:sp>
      <p:sp>
        <p:nvSpPr>
          <p:cNvPr id="8" name="Espace réservé du contenu 5"/>
          <p:cNvSpPr txBox="1">
            <a:spLocks/>
          </p:cNvSpPr>
          <p:nvPr/>
        </p:nvSpPr>
        <p:spPr>
          <a:xfrm>
            <a:off x="7655430" y="1836757"/>
            <a:ext cx="3474720" cy="4479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dirty="0"/>
              <a:t> Définir et préciser les besoins de l’enfant/ du jeune et de sa famille</a:t>
            </a:r>
          </a:p>
          <a:p>
            <a:pPr algn="just"/>
            <a:r>
              <a:rPr lang="fr-FR" sz="2000" dirty="0"/>
              <a:t>Définir et préciser les prestations (directes et indirectes) à mettre en œuvre pour répondre aux besoins de l’enfant/du jeune et de sa famille</a:t>
            </a:r>
          </a:p>
          <a:p>
            <a:pPr algn="just"/>
            <a:r>
              <a:rPr lang="fr-FR" sz="2000" dirty="0"/>
              <a:t>Déterminer des objectifs ciblés et établir un plan d’intervention : qui fait quoi ? Quand ? Comment ? </a:t>
            </a:r>
          </a:p>
          <a:p>
            <a:endParaRPr lang="fr-FR" sz="2400" dirty="0"/>
          </a:p>
        </p:txBody>
      </p:sp>
    </p:spTree>
    <p:extLst>
      <p:ext uri="{BB962C8B-B14F-4D97-AF65-F5344CB8AC3E}">
        <p14:creationId xmlns:p14="http://schemas.microsoft.com/office/powerpoint/2010/main" val="1532587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https://tse4.mm.bing.net/th?id=OIP.nB2CIHOFInkFRGXcZtagngHaHV&amp;pid=Api&amp;P=0"/>
          <p:cNvPicPr>
            <a:picLocks noChangeAspect="1" noChangeArrowheads="1"/>
          </p:cNvPicPr>
          <p:nvPr/>
        </p:nvPicPr>
        <p:blipFill rotWithShape="1">
          <a:blip r:embed="rId2">
            <a:extLst>
              <a:ext uri="{28A0092B-C50C-407E-A947-70E740481C1C}">
                <a14:useLocalDpi xmlns:a14="http://schemas.microsoft.com/office/drawing/2010/main" val="0"/>
              </a:ext>
            </a:extLst>
          </a:blip>
          <a:srcRect l="13823" t="10351" r="13860" b="12484"/>
          <a:stretch/>
        </p:blipFill>
        <p:spPr bwMode="auto">
          <a:xfrm>
            <a:off x="552465" y="268317"/>
            <a:ext cx="2152073" cy="2272145"/>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p:cNvSpPr txBox="1">
            <a:spLocks/>
          </p:cNvSpPr>
          <p:nvPr/>
        </p:nvSpPr>
        <p:spPr>
          <a:xfrm>
            <a:off x="135351" y="2939142"/>
            <a:ext cx="3456933" cy="156754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t>La Nomenclature</a:t>
            </a:r>
            <a:br>
              <a:rPr lang="fr-FR" sz="4000" dirty="0"/>
            </a:br>
            <a:r>
              <a:rPr lang="fr-FR" sz="4000" dirty="0"/>
              <a:t>SERAFIN.PH</a:t>
            </a:r>
          </a:p>
        </p:txBody>
      </p:sp>
      <p:sp>
        <p:nvSpPr>
          <p:cNvPr id="6" name="Espace réservé du contenu 2"/>
          <p:cNvSpPr txBox="1">
            <a:spLocks/>
          </p:cNvSpPr>
          <p:nvPr/>
        </p:nvSpPr>
        <p:spPr>
          <a:xfrm>
            <a:off x="3895394" y="1162593"/>
            <a:ext cx="7315200" cy="512064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fr-FR" dirty="0"/>
              <a:t>Outil de référence pour qualifier les besoins et les prestations à mettre en œuvre pour tendre à la réalisation de l’objectif visé </a:t>
            </a:r>
          </a:p>
          <a:p>
            <a:pPr marL="342900" indent="-342900" algn="just">
              <a:buFont typeface="Arial" panose="020B0604020202020204" pitchFamily="34" charset="0"/>
              <a:buChar char="•"/>
            </a:pPr>
            <a:r>
              <a:rPr lang="fr-FR" dirty="0"/>
              <a:t>L’objectif visé s’appuie sur le recueil des attentes du jeune et de sa famille. Ces objectifs vont définir le projet de parcours.</a:t>
            </a:r>
          </a:p>
          <a:p>
            <a:pPr marL="342900" indent="-342900" algn="just">
              <a:buFont typeface="Arial" panose="020B0604020202020204" pitchFamily="34" charset="0"/>
              <a:buChar char="•"/>
            </a:pPr>
            <a:r>
              <a:rPr lang="fr-FR" dirty="0"/>
              <a:t>Le besoin identifié correspond à l’écart entre l’objectif à atteindre et le « profil » de l’enfant (évaluation/ bilans/ habitudes de vie) et de son environnement (obstacle ou facilitateur).</a:t>
            </a:r>
          </a:p>
          <a:p>
            <a:pPr marL="342900" indent="-342900" algn="just">
              <a:buFont typeface="Arial" panose="020B0604020202020204" pitchFamily="34" charset="0"/>
              <a:buChar char="•"/>
            </a:pPr>
            <a:r>
              <a:rPr lang="fr-FR" dirty="0"/>
              <a:t>La prestation correspond à la réponse à mettre en œuvre pour la réalisation de l’objectif. Elle peut être directe ou indirecte.</a:t>
            </a:r>
          </a:p>
          <a:p>
            <a:pPr marL="342900" indent="-342900" algn="just">
              <a:buFont typeface="Arial" panose="020B0604020202020204" pitchFamily="34" charset="0"/>
              <a:buChar char="•"/>
            </a:pPr>
            <a:r>
              <a:rPr lang="fr-FR" dirty="0"/>
              <a:t>La nomenclature des besoins est déclinée en 3 domaines : Besoins en matière de santé somatique ou psychique, Besoins pour la participation sociale, Besoins en matière d’autonomie</a:t>
            </a:r>
          </a:p>
          <a:p>
            <a:pPr marL="342900" indent="-342900" algn="just">
              <a:buFont typeface="Arial" panose="020B0604020202020204" pitchFamily="34" charset="0"/>
              <a:buChar char="•"/>
            </a:pPr>
            <a:r>
              <a:rPr lang="fr-FR" dirty="0"/>
              <a:t>La nomenclature des prestations reprend les 3 domaines de référence des besoins, à laquelle s’ajoute la prestation de coordination renforcée ainsi que les prestations en lien avec le pilotage et les fonctions supports</a:t>
            </a:r>
          </a:p>
        </p:txBody>
      </p:sp>
    </p:spTree>
    <p:extLst>
      <p:ext uri="{BB962C8B-B14F-4D97-AF65-F5344CB8AC3E}">
        <p14:creationId xmlns:p14="http://schemas.microsoft.com/office/powerpoint/2010/main" val="221511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73906" y="1422545"/>
            <a:ext cx="7315200" cy="2430998"/>
          </a:xfrm>
        </p:spPr>
        <p:txBody>
          <a:bodyPr>
            <a:normAutofit/>
          </a:bodyPr>
          <a:lstStyle/>
          <a:p>
            <a:pPr algn="ctr"/>
            <a:r>
              <a:rPr lang="fr-FR" sz="4000" dirty="0">
                <a:solidFill>
                  <a:srgbClr val="0070C0"/>
                </a:solidFill>
              </a:rPr>
              <a:t>L’équipe du PCPE garantit et veille à la mise en œuvre des objectifs du Plan d’Accompagnement et à la cohérence du parcours</a:t>
            </a:r>
          </a:p>
        </p:txBody>
      </p:sp>
      <p:pic>
        <p:nvPicPr>
          <p:cNvPr id="3" name="Picture 10" descr="https://tse4.mm.bing.net/th?id=OIP.BiOQ99dGcgzPbYaTfqK7MwHaHa&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215" y="1644613"/>
            <a:ext cx="2628805" cy="3404032"/>
          </a:xfrm>
          <a:prstGeom prst="rect">
            <a:avLst/>
          </a:prstGeom>
          <a:noFill/>
          <a:extLst>
            <a:ext uri="{909E8E84-426E-40DD-AFC4-6F175D3DCCD1}">
              <a14:hiddenFill xmlns:a14="http://schemas.microsoft.com/office/drawing/2010/main">
                <a:solidFill>
                  <a:srgbClr val="FFFFFF"/>
                </a:solidFill>
              </a14:hiddenFill>
            </a:ext>
          </a:extLst>
        </p:spPr>
      </p:pic>
      <p:sp>
        <p:nvSpPr>
          <p:cNvPr id="4" name="Sous-titre 2"/>
          <p:cNvSpPr>
            <a:spLocks noGrp="1"/>
          </p:cNvSpPr>
          <p:nvPr>
            <p:ph type="subTitle" idx="1"/>
          </p:nvPr>
        </p:nvSpPr>
        <p:spPr>
          <a:xfrm>
            <a:off x="-1665883" y="4134245"/>
            <a:ext cx="10657876" cy="914400"/>
          </a:xfrm>
        </p:spPr>
        <p:txBody>
          <a:bodyPr>
            <a:normAutofit fontScale="85000" lnSpcReduction="10000"/>
          </a:bodyPr>
          <a:lstStyle/>
          <a:p>
            <a:endParaRPr lang="fr-FR" dirty="0"/>
          </a:p>
          <a:p>
            <a:r>
              <a:rPr lang="fr-FR" sz="2600" b="1" dirty="0">
                <a:solidFill>
                  <a:schemeClr val="tx1"/>
                </a:solidFill>
              </a:rPr>
              <a:t>                                  </a:t>
            </a:r>
            <a:r>
              <a:rPr lang="fr-FR" sz="3300" b="1" dirty="0">
                <a:solidFill>
                  <a:schemeClr val="tx1"/>
                </a:solidFill>
              </a:rPr>
              <a:t>2 </a:t>
            </a:r>
            <a:r>
              <a:rPr lang="fr-FR" sz="2600" b="1" dirty="0">
                <a:solidFill>
                  <a:schemeClr val="tx1"/>
                </a:solidFill>
              </a:rPr>
              <a:t>MISSIONS PRINCIPALES : </a:t>
            </a:r>
            <a:r>
              <a:rPr lang="fr-FR" sz="2600" b="1" dirty="0">
                <a:solidFill>
                  <a:srgbClr val="0070C0"/>
                </a:solidFill>
              </a:rPr>
              <a:t>COORDINATION ET APPUI RESSOURCE</a:t>
            </a:r>
          </a:p>
        </p:txBody>
      </p:sp>
    </p:spTree>
    <p:extLst>
      <p:ext uri="{BB962C8B-B14F-4D97-AF65-F5344CB8AC3E}">
        <p14:creationId xmlns:p14="http://schemas.microsoft.com/office/powerpoint/2010/main" val="271422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se1.mm.bing.net/th?id=OIP.IuP3ZSvHHsERie3lmsCknwHaHa&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13" y="2954165"/>
            <a:ext cx="2481406" cy="2481407"/>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p:cNvSpPr txBox="1">
            <a:spLocks/>
          </p:cNvSpPr>
          <p:nvPr/>
        </p:nvSpPr>
        <p:spPr>
          <a:xfrm>
            <a:off x="670930" y="63948"/>
            <a:ext cx="3072172" cy="46011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002060"/>
                </a:solidFill>
              </a:rPr>
              <a:t>Organisation équipe PCPE </a:t>
            </a:r>
            <a:br>
              <a:rPr lang="fr-FR" sz="2800" dirty="0">
                <a:solidFill>
                  <a:srgbClr val="002060"/>
                </a:solidFill>
              </a:rPr>
            </a:br>
            <a:r>
              <a:rPr lang="fr-FR" sz="2800" dirty="0">
                <a:solidFill>
                  <a:srgbClr val="002060"/>
                </a:solidFill>
              </a:rPr>
              <a:t>et </a:t>
            </a:r>
            <a:br>
              <a:rPr lang="fr-FR" sz="2800" dirty="0">
                <a:solidFill>
                  <a:srgbClr val="002060"/>
                </a:solidFill>
              </a:rPr>
            </a:br>
            <a:r>
              <a:rPr lang="fr-FR" sz="2800" dirty="0">
                <a:solidFill>
                  <a:srgbClr val="002060"/>
                </a:solidFill>
              </a:rPr>
              <a:t>modalités d’accompagnement</a:t>
            </a:r>
            <a:br>
              <a:rPr lang="fr-FR" sz="2800" dirty="0">
                <a:solidFill>
                  <a:srgbClr val="0070C0"/>
                </a:solidFill>
              </a:rPr>
            </a:br>
            <a:br>
              <a:rPr lang="fr-FR" sz="2800" dirty="0"/>
            </a:br>
            <a:br>
              <a:rPr lang="fr-FR" sz="2800" dirty="0"/>
            </a:br>
            <a:br>
              <a:rPr lang="fr-FR" sz="2800" dirty="0"/>
            </a:br>
            <a:br>
              <a:rPr lang="fr-FR" sz="2800" dirty="0"/>
            </a:br>
            <a:endParaRPr lang="fr-FR" sz="2800" dirty="0"/>
          </a:p>
        </p:txBody>
      </p:sp>
      <p:sp>
        <p:nvSpPr>
          <p:cNvPr id="4" name="Espace réservé du contenu 2"/>
          <p:cNvSpPr txBox="1">
            <a:spLocks/>
          </p:cNvSpPr>
          <p:nvPr/>
        </p:nvSpPr>
        <p:spPr>
          <a:xfrm>
            <a:off x="4561599" y="264491"/>
            <a:ext cx="7315200" cy="634538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a:p>
            <a:pPr algn="just"/>
            <a:r>
              <a:rPr lang="fr-FR" sz="2200" b="1" dirty="0">
                <a:solidFill>
                  <a:srgbClr val="0070C0"/>
                </a:solidFill>
              </a:rPr>
              <a:t>Modalités d’accompagnement et de suivi:</a:t>
            </a:r>
          </a:p>
          <a:p>
            <a:pPr marL="342900" indent="-342900" algn="just">
              <a:buFont typeface="Arial" panose="020B0604020202020204" pitchFamily="34" charset="0"/>
              <a:buChar char="•"/>
            </a:pPr>
            <a:r>
              <a:rPr lang="fr-FR" sz="2200" dirty="0"/>
              <a:t>1</a:t>
            </a:r>
            <a:r>
              <a:rPr lang="fr-FR" sz="2200" baseline="30000" dirty="0"/>
              <a:t>er</a:t>
            </a:r>
            <a:r>
              <a:rPr lang="fr-FR" sz="2200" dirty="0"/>
              <a:t> Entretien Admission PCPE / recueil attentes et souhaits mené par Responsable du dispositif</a:t>
            </a:r>
          </a:p>
          <a:p>
            <a:pPr marL="342900" indent="-342900" algn="just">
              <a:buFont typeface="Arial" panose="020B0604020202020204" pitchFamily="34" charset="0"/>
              <a:buChar char="•"/>
            </a:pPr>
            <a:r>
              <a:rPr lang="fr-FR" sz="2200" dirty="0"/>
              <a:t>2</a:t>
            </a:r>
            <a:r>
              <a:rPr lang="fr-FR" sz="2200" baseline="30000" dirty="0"/>
              <a:t>nd</a:t>
            </a:r>
            <a:r>
              <a:rPr lang="fr-FR" sz="2200" dirty="0"/>
              <a:t> Entretien Point situation + Définition des objectifs en vue de l’élaboration du Plan d’Accompagnement mené par Coordinateur parcours</a:t>
            </a:r>
          </a:p>
          <a:p>
            <a:pPr marL="342900" indent="-342900" algn="just">
              <a:buFont typeface="Arial" panose="020B0604020202020204" pitchFamily="34" charset="0"/>
              <a:buChar char="•"/>
            </a:pPr>
            <a:r>
              <a:rPr lang="fr-FR" sz="2200" dirty="0"/>
              <a:t>Rédaction du PA + Définition des objectifs + Moyens mis en œuvre dont répartition missions professionnels PCPE</a:t>
            </a:r>
          </a:p>
          <a:p>
            <a:pPr marL="342900" indent="-342900" algn="just">
              <a:buFont typeface="Arial" panose="020B0604020202020204" pitchFamily="34" charset="0"/>
              <a:buChar char="•"/>
            </a:pPr>
            <a:r>
              <a:rPr lang="fr-FR" sz="2200" dirty="0"/>
              <a:t>3</a:t>
            </a:r>
            <a:r>
              <a:rPr lang="fr-FR" sz="2200" baseline="30000" dirty="0"/>
              <a:t>ème</a:t>
            </a:r>
            <a:r>
              <a:rPr lang="fr-FR" sz="2200" dirty="0"/>
              <a:t> Entretien Signature PA mené par Coordinateur parcours</a:t>
            </a:r>
          </a:p>
          <a:p>
            <a:pPr marL="342900" indent="-342900" algn="just">
              <a:buFont typeface="Arial" panose="020B0604020202020204" pitchFamily="34" charset="0"/>
              <a:buChar char="•"/>
            </a:pPr>
            <a:r>
              <a:rPr lang="fr-FR" sz="2200" dirty="0"/>
              <a:t>Suivi Accompagnement Jeune/famille + Coordination partenaires</a:t>
            </a:r>
          </a:p>
          <a:p>
            <a:pPr marL="342900" indent="-342900" algn="just">
              <a:buFont typeface="Arial" panose="020B0604020202020204" pitchFamily="34" charset="0"/>
              <a:buChar char="•"/>
            </a:pPr>
            <a:r>
              <a:rPr lang="fr-FR" sz="2200" dirty="0"/>
              <a:t>Bilan mi-parcours (à 6 mois) + Bilan fin suivi PCPE (à 12 mois)</a:t>
            </a:r>
          </a:p>
          <a:p>
            <a:pPr marL="342900" indent="-342900" algn="just">
              <a:buFont typeface="Arial" panose="020B0604020202020204" pitchFamily="34" charset="0"/>
              <a:buChar char="•"/>
            </a:pPr>
            <a:r>
              <a:rPr lang="fr-FR" sz="2200" dirty="0"/>
              <a:t>Réunion équipe </a:t>
            </a:r>
            <a:r>
              <a:rPr lang="fr-FR" sz="2200" dirty="0" err="1"/>
              <a:t>bi-mensuelle</a:t>
            </a:r>
            <a:endParaRPr lang="fr-FR" sz="2200" dirty="0"/>
          </a:p>
          <a:p>
            <a:pPr algn="just"/>
            <a:endParaRPr lang="fr-FR" sz="2200" dirty="0"/>
          </a:p>
          <a:p>
            <a:pPr algn="just"/>
            <a:r>
              <a:rPr lang="fr-FR" sz="2200" b="1" dirty="0">
                <a:solidFill>
                  <a:srgbClr val="0070C0"/>
                </a:solidFill>
              </a:rPr>
              <a:t>Quelques outils :</a:t>
            </a:r>
          </a:p>
          <a:p>
            <a:pPr marL="342900" indent="-342900" algn="just">
              <a:buFont typeface="Arial" panose="020B0604020202020204" pitchFamily="34" charset="0"/>
              <a:buChar char="•"/>
            </a:pPr>
            <a:r>
              <a:rPr lang="fr-FR" sz="2200" dirty="0"/>
              <a:t>Dossier </a:t>
            </a:r>
            <a:r>
              <a:rPr lang="fr-FR" sz="2200" dirty="0" err="1"/>
              <a:t>Ogirys</a:t>
            </a:r>
            <a:r>
              <a:rPr lang="fr-FR" sz="2200" dirty="0"/>
              <a:t> : PA/ objectifs/ Notes de suivi</a:t>
            </a:r>
          </a:p>
          <a:p>
            <a:pPr marL="342900" indent="-342900" algn="just">
              <a:buFont typeface="Arial" panose="020B0604020202020204" pitchFamily="34" charset="0"/>
              <a:buChar char="•"/>
            </a:pPr>
            <a:r>
              <a:rPr lang="fr-FR" sz="2200" dirty="0"/>
              <a:t>Tableau des actes</a:t>
            </a:r>
          </a:p>
          <a:p>
            <a:pPr marL="342900" indent="-342900" algn="just">
              <a:buFont typeface="Arial" panose="020B0604020202020204" pitchFamily="34" charset="0"/>
              <a:buChar char="•"/>
            </a:pPr>
            <a:r>
              <a:rPr lang="fr-FR" sz="2200" dirty="0"/>
              <a:t>Tableau de pilotage</a:t>
            </a:r>
          </a:p>
          <a:p>
            <a:endParaRPr lang="fr-FR" dirty="0"/>
          </a:p>
        </p:txBody>
      </p:sp>
    </p:spTree>
    <p:extLst>
      <p:ext uri="{BB962C8B-B14F-4D97-AF65-F5344CB8AC3E}">
        <p14:creationId xmlns:p14="http://schemas.microsoft.com/office/powerpoint/2010/main" val="168927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E0BB989-2771-36F1-0A19-25A38254D833}"/>
              </a:ext>
            </a:extLst>
          </p:cNvPr>
          <p:cNvSpPr>
            <a:spLocks noGrp="1"/>
          </p:cNvSpPr>
          <p:nvPr>
            <p:ph type="title"/>
          </p:nvPr>
        </p:nvSpPr>
        <p:spPr>
          <a:xfrm>
            <a:off x="630936" y="640080"/>
            <a:ext cx="4818888" cy="792480"/>
          </a:xfrm>
        </p:spPr>
        <p:txBody>
          <a:bodyPr anchor="b">
            <a:normAutofit/>
          </a:bodyPr>
          <a:lstStyle/>
          <a:p>
            <a:r>
              <a:rPr lang="fr-FR" sz="4800" dirty="0"/>
              <a:t>PCPE Transition 92</a:t>
            </a:r>
          </a:p>
        </p:txBody>
      </p:sp>
      <p:sp>
        <p:nvSpPr>
          <p:cNvPr id="2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E0BFAA1-D068-6F00-1ED1-894D439E2097}"/>
              </a:ext>
            </a:extLst>
          </p:cNvPr>
          <p:cNvSpPr>
            <a:spLocks noGrp="1"/>
          </p:cNvSpPr>
          <p:nvPr>
            <p:ph idx="1"/>
          </p:nvPr>
        </p:nvSpPr>
        <p:spPr>
          <a:xfrm>
            <a:off x="630936" y="2705884"/>
            <a:ext cx="4818888" cy="3502892"/>
          </a:xfrm>
        </p:spPr>
        <p:txBody>
          <a:bodyPr anchor="t">
            <a:normAutofit/>
          </a:bodyPr>
          <a:lstStyle/>
          <a:p>
            <a:pPr marL="0" indent="0">
              <a:buNone/>
            </a:pPr>
            <a:r>
              <a:rPr lang="fr-FR" sz="1500" dirty="0">
                <a:latin typeface="Century Gothic" panose="020B0502020202020204" pitchFamily="34" charset="0"/>
              </a:rPr>
              <a:t>Le dispositif est rattaché juridiquement à un ESMS existant, le SAMSAH Altitude 92. </a:t>
            </a:r>
          </a:p>
          <a:p>
            <a:pPr marL="0" indent="0">
              <a:buNone/>
            </a:pPr>
            <a:r>
              <a:rPr lang="fr-FR" sz="1500" dirty="0">
                <a:latin typeface="Century Gothic" panose="020B0502020202020204" pitchFamily="34" charset="0"/>
              </a:rPr>
              <a:t>Environ 80% du budget est alloué au financement des prestations directes auprès des usagers et des aidants. Ce financement intervient en subsidiarité des droits attribués à la personne.</a:t>
            </a:r>
          </a:p>
          <a:p>
            <a:pPr marL="0" indent="0">
              <a:buNone/>
            </a:pPr>
            <a:r>
              <a:rPr lang="fr-FR" sz="1500" dirty="0">
                <a:latin typeface="Century Gothic" panose="020B0502020202020204" pitchFamily="34" charset="0"/>
              </a:rPr>
              <a:t>Le PCPE accompagne 40 situations à l’année et n’a pas de liste d’attente.</a:t>
            </a:r>
          </a:p>
          <a:p>
            <a:r>
              <a:rPr lang="fr-FR" sz="1500" b="1" dirty="0">
                <a:latin typeface="Century Gothic" panose="020B0502020202020204" pitchFamily="34" charset="0"/>
              </a:rPr>
              <a:t>Composition de l’équipe: </a:t>
            </a:r>
            <a:r>
              <a:rPr lang="fr-FR" sz="1500" dirty="0">
                <a:latin typeface="Century Gothic" panose="020B0502020202020204" pitchFamily="34" charset="0"/>
              </a:rPr>
              <a:t>une direction de pôle (0,1 ETP)</a:t>
            </a:r>
          </a:p>
          <a:p>
            <a:pPr lvl="1"/>
            <a:r>
              <a:rPr lang="fr-FR" sz="1500" dirty="0">
                <a:latin typeface="Century Gothic" panose="020B0502020202020204" pitchFamily="34" charset="0"/>
              </a:rPr>
              <a:t>Une Cheffe de service (1ETP)</a:t>
            </a:r>
          </a:p>
          <a:p>
            <a:pPr lvl="1"/>
            <a:r>
              <a:rPr lang="fr-FR" sz="1500" dirty="0">
                <a:latin typeface="Century Gothic" panose="020B0502020202020204" pitchFamily="34" charset="0"/>
              </a:rPr>
              <a:t>2 coordonnateurs de parcours (2 ETP)</a:t>
            </a:r>
          </a:p>
          <a:p>
            <a:pPr lvl="1"/>
            <a:r>
              <a:rPr lang="fr-FR" sz="1500" dirty="0">
                <a:latin typeface="Century Gothic" panose="020B0502020202020204" pitchFamily="34" charset="0"/>
              </a:rPr>
              <a:t>Une assistante administrative: (0,5 ETP)</a:t>
            </a:r>
          </a:p>
        </p:txBody>
      </p:sp>
      <p:pic>
        <p:nvPicPr>
          <p:cNvPr id="4" name="Picture 2">
            <a:extLst>
              <a:ext uri="{FF2B5EF4-FFF2-40B4-BE49-F238E27FC236}">
                <a16:creationId xmlns:a16="http://schemas.microsoft.com/office/drawing/2014/main" id="{2E2C7D47-0A76-FED9-59C8-CC242EA810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8761" y="640080"/>
            <a:ext cx="3639541" cy="55778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153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1"/>
          <p:cNvSpPr txBox="1">
            <a:spLocks/>
          </p:cNvSpPr>
          <p:nvPr/>
        </p:nvSpPr>
        <p:spPr>
          <a:xfrm>
            <a:off x="350889" y="1129937"/>
            <a:ext cx="3271875" cy="15542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002060"/>
                </a:solidFill>
              </a:rPr>
              <a:t>Exemples d’objectifs suivis dans le cadre d’un Plan d’Accompagnement</a:t>
            </a:r>
          </a:p>
        </p:txBody>
      </p:sp>
      <p:pic>
        <p:nvPicPr>
          <p:cNvPr id="4" name="Picture 2" descr="https://tse4.mm.bing.net/th?id=OIP.UGT2EMnMCutz1GEDtL7J3gHaFS&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19" y="3045675"/>
            <a:ext cx="2854905" cy="203577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p:cNvSpPr txBox="1">
            <a:spLocks/>
          </p:cNvSpPr>
          <p:nvPr/>
        </p:nvSpPr>
        <p:spPr>
          <a:xfrm>
            <a:off x="4254622" y="1314777"/>
            <a:ext cx="7315200" cy="46070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 </a:t>
            </a:r>
            <a:r>
              <a:rPr lang="fr-FR" sz="2200" b="1" dirty="0">
                <a:solidFill>
                  <a:srgbClr val="0070C0"/>
                </a:solidFill>
              </a:rPr>
              <a:t>Accompagner la démarche diagnostique et/ou la réalisation d’évaluations et bilans complémentaires :</a:t>
            </a:r>
          </a:p>
          <a:p>
            <a:pPr marL="342900" indent="-342900" algn="just">
              <a:buFont typeface="Arial" panose="020B0604020202020204" pitchFamily="34" charset="0"/>
              <a:buChar char="•"/>
            </a:pPr>
            <a:r>
              <a:rPr lang="fr-FR" sz="2200" dirty="0"/>
              <a:t>Définir le diagnostic principal de l’enfant/du jeune</a:t>
            </a:r>
          </a:p>
          <a:p>
            <a:pPr marL="342900" indent="-342900" algn="just">
              <a:buFont typeface="Arial" panose="020B0604020202020204" pitchFamily="34" charset="0"/>
              <a:buChar char="•"/>
            </a:pPr>
            <a:r>
              <a:rPr lang="fr-FR" sz="2200" dirty="0"/>
              <a:t>Préciser le profil de l’enfant et ses besoins spécifiques sur les plans somatique, cognitif, sensoriel, moteur, fonctionnel, adaptatif, de la communication…afin de favoriser la mise en place de suivis adaptés</a:t>
            </a:r>
          </a:p>
          <a:p>
            <a:pPr marL="342900" indent="-342900" algn="just">
              <a:buFont typeface="Arial" panose="020B0604020202020204" pitchFamily="34" charset="0"/>
              <a:buChar char="•"/>
            </a:pPr>
            <a:r>
              <a:rPr lang="fr-FR" sz="2200" dirty="0"/>
              <a:t> Permettre à l’enfant/au jeune, à sa famille et à son entourage de mieux comprendre ses particularités et de mettre en place les aménagements/ adaptations nécessaires au sein de l’environnement</a:t>
            </a:r>
          </a:p>
          <a:p>
            <a:pPr marL="342900" indent="-342900" algn="just">
              <a:buFont typeface="Arial" panose="020B0604020202020204" pitchFamily="34" charset="0"/>
              <a:buChar char="•"/>
            </a:pPr>
            <a:r>
              <a:rPr lang="fr-FR" sz="2200" dirty="0"/>
              <a:t>Orienter et assurer le lien avec les services de santé compétents et/ou paramédicaux en libéral (conventionnement)</a:t>
            </a:r>
          </a:p>
          <a:p>
            <a:pPr marL="342900" indent="-342900" algn="just">
              <a:buFont typeface="Arial" panose="020B0604020202020204" pitchFamily="34" charset="0"/>
              <a:buChar char="•"/>
            </a:pPr>
            <a:r>
              <a:rPr lang="fr-FR" sz="2200" dirty="0"/>
              <a:t>Participer à la réalisation d’évaluations/ de bilans : Psychologue PCPE</a:t>
            </a:r>
          </a:p>
        </p:txBody>
      </p:sp>
    </p:spTree>
    <p:extLst>
      <p:ext uri="{BB962C8B-B14F-4D97-AF65-F5344CB8AC3E}">
        <p14:creationId xmlns:p14="http://schemas.microsoft.com/office/powerpoint/2010/main" val="1308841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1"/>
          <p:cNvSpPr txBox="1">
            <a:spLocks/>
          </p:cNvSpPr>
          <p:nvPr/>
        </p:nvSpPr>
        <p:spPr>
          <a:xfrm>
            <a:off x="403142" y="816429"/>
            <a:ext cx="3228332" cy="15542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002060"/>
                </a:solidFill>
              </a:rPr>
              <a:t>Exemples d’objectifs suivis dans le cadre d’un Plan d’Accompagnement</a:t>
            </a:r>
          </a:p>
        </p:txBody>
      </p:sp>
      <p:pic>
        <p:nvPicPr>
          <p:cNvPr id="6" name="Picture 4" descr="https://tse2.mm.bing.net/th?id=OIP.OB8-nAvoMt9JW5IUBJSx6QHaFV&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42" y="2829971"/>
            <a:ext cx="2948045" cy="2120852"/>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p:cNvSpPr txBox="1">
            <a:spLocks/>
          </p:cNvSpPr>
          <p:nvPr/>
        </p:nvSpPr>
        <p:spPr>
          <a:xfrm>
            <a:off x="4372188" y="1046987"/>
            <a:ext cx="7315200" cy="5033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2000" b="1" dirty="0">
                <a:solidFill>
                  <a:srgbClr val="0070C0"/>
                </a:solidFill>
              </a:rPr>
              <a:t>Soutenir la scolarisation de l’enfant/du jeune :</a:t>
            </a:r>
          </a:p>
          <a:p>
            <a:pPr marL="342900" indent="-342900" algn="just">
              <a:buFont typeface="Arial" panose="020B0604020202020204" pitchFamily="34" charset="0"/>
              <a:buChar char="•"/>
            </a:pPr>
            <a:r>
              <a:rPr lang="fr-FR" sz="2000" dirty="0"/>
              <a:t>Selon les besoins de l’enfant et/ou les difficultés rencontrées : Focus sur les apprentissages scolaires, les relations aux autres, l’autonomie, la communication ou sur la gestion des comportements problèmes</a:t>
            </a:r>
          </a:p>
          <a:p>
            <a:pPr marL="342900" indent="-342900" algn="just">
              <a:buFont typeface="Arial" panose="020B0604020202020204" pitchFamily="34" charset="0"/>
              <a:buChar char="•"/>
            </a:pPr>
            <a:r>
              <a:rPr lang="fr-FR" sz="2000" dirty="0"/>
              <a:t>Mission d’appui ressource à destination de l’équipe pédagogique (enseignant et AESH) : Temps de sensibilisation, Echanges réguliers, participation ESS…</a:t>
            </a:r>
          </a:p>
          <a:p>
            <a:pPr marL="342900" indent="-342900" algn="just">
              <a:buFont typeface="Arial" panose="020B0604020202020204" pitchFamily="34" charset="0"/>
              <a:buChar char="•"/>
            </a:pPr>
            <a:r>
              <a:rPr lang="fr-FR" sz="2000" dirty="0"/>
              <a:t>Préconisations concernant l’accueil de l’enfant, adaptations et aménagements nécessaires : observations, identification des besoins, préconisations, soutien dans la mise en œuvre des adaptations, suivi et ajustements si besoin</a:t>
            </a:r>
          </a:p>
          <a:p>
            <a:pPr marL="342900" indent="-342900" algn="just">
              <a:buFont typeface="Arial" panose="020B0604020202020204" pitchFamily="34" charset="0"/>
              <a:buChar char="•"/>
            </a:pPr>
            <a:r>
              <a:rPr lang="fr-FR" sz="2000" dirty="0"/>
              <a:t>Temps de sensibilisation à destination des élèves de la classe</a:t>
            </a:r>
          </a:p>
          <a:p>
            <a:pPr marL="342900" indent="-342900" algn="just">
              <a:buFont typeface="Arial" panose="020B0604020202020204" pitchFamily="34" charset="0"/>
              <a:buChar char="•"/>
            </a:pPr>
            <a:r>
              <a:rPr lang="fr-FR" sz="2000" dirty="0"/>
              <a:t>Binôme Coordinatrice parcours et psychologue PCPE + conventionnement professionnel en libéral selon besoin</a:t>
            </a:r>
          </a:p>
          <a:p>
            <a:pPr algn="l"/>
            <a:endParaRPr lang="fr-FR" sz="2000" dirty="0"/>
          </a:p>
          <a:p>
            <a:pPr algn="l"/>
            <a:endParaRPr lang="fr-FR" sz="2000" dirty="0"/>
          </a:p>
        </p:txBody>
      </p:sp>
    </p:spTree>
    <p:extLst>
      <p:ext uri="{BB962C8B-B14F-4D97-AF65-F5344CB8AC3E}">
        <p14:creationId xmlns:p14="http://schemas.microsoft.com/office/powerpoint/2010/main" val="3765782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1"/>
          <p:cNvSpPr txBox="1">
            <a:spLocks/>
          </p:cNvSpPr>
          <p:nvPr/>
        </p:nvSpPr>
        <p:spPr>
          <a:xfrm>
            <a:off x="403142" y="816429"/>
            <a:ext cx="2947482" cy="15542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dirty="0">
                <a:solidFill>
                  <a:srgbClr val="002060"/>
                </a:solidFill>
              </a:rPr>
              <a:t>Exemples d’objectifs suivis dans le cadre d’un Plan d’Accompagnement</a:t>
            </a:r>
          </a:p>
        </p:txBody>
      </p:sp>
      <p:sp>
        <p:nvSpPr>
          <p:cNvPr id="7" name="Espace réservé du contenu 2"/>
          <p:cNvSpPr txBox="1">
            <a:spLocks/>
          </p:cNvSpPr>
          <p:nvPr/>
        </p:nvSpPr>
        <p:spPr>
          <a:xfrm>
            <a:off x="4372188" y="1046987"/>
            <a:ext cx="7315200" cy="5033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2000" dirty="0"/>
          </a:p>
          <a:p>
            <a:pPr algn="l"/>
            <a:endParaRPr lang="fr-FR" sz="2000" dirty="0"/>
          </a:p>
        </p:txBody>
      </p:sp>
      <p:sp>
        <p:nvSpPr>
          <p:cNvPr id="2" name="Rectangle 1"/>
          <p:cNvSpPr/>
          <p:nvPr/>
        </p:nvSpPr>
        <p:spPr>
          <a:xfrm>
            <a:off x="4184468" y="1046987"/>
            <a:ext cx="7343503" cy="4401205"/>
          </a:xfrm>
          <a:prstGeom prst="rect">
            <a:avLst/>
          </a:prstGeom>
        </p:spPr>
        <p:txBody>
          <a:bodyPr wrap="square">
            <a:spAutoFit/>
          </a:bodyPr>
          <a:lstStyle/>
          <a:p>
            <a:pPr algn="just"/>
            <a:r>
              <a:rPr lang="fr-FR" sz="2000" b="1" dirty="0">
                <a:solidFill>
                  <a:srgbClr val="0070C0"/>
                </a:solidFill>
              </a:rPr>
              <a:t>Soutenir la famille/ les aidants dans l’accompagnement de l’enfant/du jeune au quotidien et la recherche de solution de répit :</a:t>
            </a:r>
          </a:p>
          <a:p>
            <a:pPr algn="just"/>
            <a:endParaRPr lang="fr-FR" sz="2000" b="1" dirty="0"/>
          </a:p>
          <a:p>
            <a:pPr marL="342900" indent="-342900" algn="just">
              <a:buFont typeface="Arial" panose="020B0604020202020204" pitchFamily="34" charset="0"/>
              <a:buChar char="•"/>
            </a:pPr>
            <a:r>
              <a:rPr lang="fr-FR" sz="2000" dirty="0"/>
              <a:t>Selon les besoins de l’enfant et/ou les difficultés rencontrées au domicile : Focus sur l’autonomie, la communication ou la gestion des comportements problèmes…</a:t>
            </a:r>
          </a:p>
          <a:p>
            <a:pPr marL="342900" indent="-342900" algn="just">
              <a:buFont typeface="Arial" panose="020B0604020202020204" pitchFamily="34" charset="0"/>
              <a:buChar char="•"/>
            </a:pPr>
            <a:r>
              <a:rPr lang="fr-FR" sz="2000" dirty="0"/>
              <a:t>Mission d’Appui ressource à destination des parents, aidants, fratrie…: Temps de sensibilisation, échanges réguliers…</a:t>
            </a:r>
          </a:p>
          <a:p>
            <a:pPr marL="342900" indent="-342900" algn="just">
              <a:buFont typeface="Arial" panose="020B0604020202020204" pitchFamily="34" charset="0"/>
              <a:buChar char="•"/>
            </a:pPr>
            <a:r>
              <a:rPr lang="fr-FR" sz="2000" dirty="0"/>
              <a:t>Accompagnement en guidance parentale : Psychologue PCPE et conventionnement avec professionnel en libéral au besoin</a:t>
            </a:r>
          </a:p>
          <a:p>
            <a:pPr marL="342900" indent="-342900" algn="just">
              <a:buFont typeface="Arial" panose="020B0604020202020204" pitchFamily="34" charset="0"/>
              <a:buChar char="•"/>
            </a:pPr>
            <a:r>
              <a:rPr lang="fr-FR" sz="2000" dirty="0"/>
              <a:t>Orientation vers mode de garde ou services adaptés (crèche, périscolaire, centre de loisirs, cantine…)</a:t>
            </a:r>
          </a:p>
          <a:p>
            <a:pPr marL="342900" indent="-342900" algn="just">
              <a:buFont typeface="Arial" panose="020B0604020202020204" pitchFamily="34" charset="0"/>
              <a:buChar char="•"/>
            </a:pPr>
            <a:r>
              <a:rPr lang="fr-FR" sz="2000" dirty="0"/>
              <a:t>Orientation vers Plateforme de répit et d’aide aux aidants, associations, Pair-</a:t>
            </a:r>
            <a:r>
              <a:rPr lang="fr-FR" sz="2000" dirty="0" err="1"/>
              <a:t>aidance</a:t>
            </a:r>
            <a:r>
              <a:rPr lang="fr-FR" sz="2000" dirty="0"/>
              <a:t>, suivi en libéral …</a:t>
            </a:r>
          </a:p>
        </p:txBody>
      </p:sp>
      <p:pic>
        <p:nvPicPr>
          <p:cNvPr id="8" name="Picture 6" descr="https://tse3.mm.bing.net/th?id=OIP.Fl9b6o7pYsGCeQ-m__F24QHaHa&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62" y="2799343"/>
            <a:ext cx="2581996" cy="248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380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1"/>
          <p:cNvSpPr txBox="1">
            <a:spLocks/>
          </p:cNvSpPr>
          <p:nvPr/>
        </p:nvSpPr>
        <p:spPr>
          <a:xfrm>
            <a:off x="403142" y="816429"/>
            <a:ext cx="2947482" cy="15542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dirty="0">
                <a:solidFill>
                  <a:srgbClr val="002060"/>
                </a:solidFill>
              </a:rPr>
              <a:t>Exemples d’objectifs suivis dans le cadre d’un Plan d’Accompagnement</a:t>
            </a:r>
          </a:p>
        </p:txBody>
      </p:sp>
      <p:sp>
        <p:nvSpPr>
          <p:cNvPr id="7" name="Espace réservé du contenu 2"/>
          <p:cNvSpPr txBox="1">
            <a:spLocks/>
          </p:cNvSpPr>
          <p:nvPr/>
        </p:nvSpPr>
        <p:spPr>
          <a:xfrm>
            <a:off x="4372188" y="1046987"/>
            <a:ext cx="7315200" cy="5033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2000" dirty="0"/>
          </a:p>
          <a:p>
            <a:pPr algn="l"/>
            <a:endParaRPr lang="fr-FR" sz="2000" dirty="0"/>
          </a:p>
        </p:txBody>
      </p:sp>
      <p:sp>
        <p:nvSpPr>
          <p:cNvPr id="2" name="Rectangle 1"/>
          <p:cNvSpPr/>
          <p:nvPr/>
        </p:nvSpPr>
        <p:spPr>
          <a:xfrm>
            <a:off x="4497976" y="1445404"/>
            <a:ext cx="7343503" cy="3600986"/>
          </a:xfrm>
          <a:prstGeom prst="rect">
            <a:avLst/>
          </a:prstGeom>
        </p:spPr>
        <p:txBody>
          <a:bodyPr wrap="square">
            <a:spAutoFit/>
          </a:bodyPr>
          <a:lstStyle/>
          <a:p>
            <a:pPr algn="just"/>
            <a:r>
              <a:rPr lang="fr-FR" sz="2400" b="1" dirty="0">
                <a:solidFill>
                  <a:srgbClr val="0070C0"/>
                </a:solidFill>
              </a:rPr>
              <a:t>Soutenir l’ouverture des droits sociaux :</a:t>
            </a:r>
          </a:p>
          <a:p>
            <a:pPr algn="just"/>
            <a:endParaRPr lang="fr-FR" sz="2400" b="1" dirty="0">
              <a:solidFill>
                <a:srgbClr val="0070C0"/>
              </a:solidFill>
            </a:endParaRPr>
          </a:p>
          <a:p>
            <a:pPr marL="342900" indent="-342900" algn="just">
              <a:buFont typeface="Arial" panose="020B0604020202020204" pitchFamily="34" charset="0"/>
              <a:buChar char="•"/>
            </a:pPr>
            <a:r>
              <a:rPr lang="fr-FR" sz="2000" dirty="0"/>
              <a:t>Ouverture et/ou réévaluation des droits MDPH: AEEH, compléments…</a:t>
            </a:r>
          </a:p>
          <a:p>
            <a:pPr marL="342900" indent="-342900" algn="just">
              <a:buFont typeface="Arial" panose="020B0604020202020204" pitchFamily="34" charset="0"/>
              <a:buChar char="•"/>
            </a:pPr>
            <a:r>
              <a:rPr lang="fr-FR" sz="2000" dirty="0"/>
              <a:t>Demande PCH permettant notamment d’assurer la pérennisation des suivis en  libéraux à l’issue du PCPE.</a:t>
            </a:r>
          </a:p>
          <a:p>
            <a:pPr marL="342900" indent="-342900" algn="just">
              <a:buFont typeface="Arial" panose="020B0604020202020204" pitchFamily="34" charset="0"/>
              <a:buChar char="•"/>
            </a:pPr>
            <a:r>
              <a:rPr lang="fr-FR" sz="2000" dirty="0"/>
              <a:t>Renouvellement et suivi des notifications d’orientation</a:t>
            </a:r>
          </a:p>
          <a:p>
            <a:pPr marL="342900" indent="-342900" algn="just">
              <a:buFont typeface="Arial" panose="020B0604020202020204" pitchFamily="34" charset="0"/>
              <a:buChar char="•"/>
            </a:pPr>
            <a:r>
              <a:rPr lang="fr-FR" sz="2000" dirty="0"/>
              <a:t>Recherche et soutien à la mise en place d’aide au répit</a:t>
            </a:r>
          </a:p>
          <a:p>
            <a:pPr marL="342900" indent="-342900" algn="just">
              <a:buFont typeface="Arial" panose="020B0604020202020204" pitchFamily="34" charset="0"/>
              <a:buChar char="•"/>
            </a:pPr>
            <a:r>
              <a:rPr lang="fr-FR" sz="2000" dirty="0"/>
              <a:t>Lien avec MDPH, Service social de secteur…</a:t>
            </a:r>
          </a:p>
          <a:p>
            <a:pPr marL="342900" indent="-342900" algn="just">
              <a:buFont typeface="Arial" panose="020B0604020202020204" pitchFamily="34" charset="0"/>
              <a:buChar char="•"/>
            </a:pPr>
            <a:r>
              <a:rPr lang="fr-FR" sz="2000" dirty="0"/>
              <a:t>Entretiens réguliers avec Assistante sociale PCPE</a:t>
            </a:r>
          </a:p>
          <a:p>
            <a:endParaRPr lang="fr-FR" sz="2000" dirty="0"/>
          </a:p>
        </p:txBody>
      </p:sp>
      <p:pic>
        <p:nvPicPr>
          <p:cNvPr id="6" name="Picture 8" descr="https://tse1.mm.bing.net/th?id=OIP.PdhpaIiwJltsvCJ2Sh_JIgAAAA&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62" y="2847573"/>
            <a:ext cx="2600469" cy="260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564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1"/>
          <p:cNvSpPr txBox="1">
            <a:spLocks/>
          </p:cNvSpPr>
          <p:nvPr/>
        </p:nvSpPr>
        <p:spPr>
          <a:xfrm>
            <a:off x="403142" y="816429"/>
            <a:ext cx="2947482" cy="15542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dirty="0">
                <a:solidFill>
                  <a:srgbClr val="002060"/>
                </a:solidFill>
              </a:rPr>
              <a:t>Exemples d’objectifs suivis dans le cadre d’un Plan d’Accompagnement</a:t>
            </a:r>
          </a:p>
        </p:txBody>
      </p:sp>
      <p:sp>
        <p:nvSpPr>
          <p:cNvPr id="7" name="Espace réservé du contenu 2"/>
          <p:cNvSpPr txBox="1">
            <a:spLocks/>
          </p:cNvSpPr>
          <p:nvPr/>
        </p:nvSpPr>
        <p:spPr>
          <a:xfrm>
            <a:off x="4372188" y="1046987"/>
            <a:ext cx="7315200" cy="5033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2000" dirty="0"/>
          </a:p>
          <a:p>
            <a:pPr algn="l"/>
            <a:endParaRPr lang="fr-FR" sz="2000" dirty="0"/>
          </a:p>
        </p:txBody>
      </p:sp>
      <p:sp>
        <p:nvSpPr>
          <p:cNvPr id="2" name="Rectangle 1"/>
          <p:cNvSpPr/>
          <p:nvPr/>
        </p:nvSpPr>
        <p:spPr>
          <a:xfrm>
            <a:off x="4497976" y="1445404"/>
            <a:ext cx="7343503" cy="4093428"/>
          </a:xfrm>
          <a:prstGeom prst="rect">
            <a:avLst/>
          </a:prstGeom>
        </p:spPr>
        <p:txBody>
          <a:bodyPr wrap="square">
            <a:spAutoFit/>
          </a:bodyPr>
          <a:lstStyle/>
          <a:p>
            <a:pPr algn="just"/>
            <a:r>
              <a:rPr lang="fr-FR" sz="2000" dirty="0"/>
              <a:t> </a:t>
            </a:r>
            <a:r>
              <a:rPr lang="fr-FR" sz="2000" b="1" dirty="0">
                <a:solidFill>
                  <a:srgbClr val="0070C0"/>
                </a:solidFill>
              </a:rPr>
              <a:t>Soutenir la mise en place de suivis adaptés en libéral et/ou l’orientation vers les établissements et services médicaux-sociaux:</a:t>
            </a:r>
          </a:p>
          <a:p>
            <a:pPr algn="just"/>
            <a:endParaRPr lang="fr-FR" sz="2000" b="1" dirty="0"/>
          </a:p>
          <a:p>
            <a:pPr marL="342900" indent="-342900" algn="just">
              <a:buFont typeface="Arial" panose="020B0604020202020204" pitchFamily="34" charset="0"/>
              <a:buChar char="•"/>
            </a:pPr>
            <a:r>
              <a:rPr lang="fr-FR" sz="2000" dirty="0"/>
              <a:t>Selon les besoins de l’enfant, recherche de prestataires en libéral pour mise en place d’un suivi : en orthophonie, psychomotricité, Accompagnement éducatif, groupe habiletés sociales…</a:t>
            </a:r>
          </a:p>
          <a:p>
            <a:pPr marL="342900" indent="-342900" algn="just">
              <a:buFont typeface="Arial" panose="020B0604020202020204" pitchFamily="34" charset="0"/>
              <a:buChar char="•"/>
            </a:pPr>
            <a:r>
              <a:rPr lang="fr-FR" sz="2000" dirty="0"/>
              <a:t>  Contact et lien avec CMP, CAMPS, PMI…</a:t>
            </a:r>
          </a:p>
          <a:p>
            <a:pPr marL="342900" indent="-342900" algn="just">
              <a:buFont typeface="Arial" panose="020B0604020202020204" pitchFamily="34" charset="0"/>
              <a:buChar char="•"/>
            </a:pPr>
            <a:r>
              <a:rPr lang="fr-FR" sz="2000" dirty="0"/>
              <a:t>Lien avec les établissements et service médicaux-sociaux : organisation visite établissements, information portes ouvertes, organisation temps immersion, stages, accueils temporaires…</a:t>
            </a:r>
          </a:p>
          <a:p>
            <a:pPr marL="342900" indent="-342900" algn="just">
              <a:buFont typeface="Arial" panose="020B0604020202020204" pitchFamily="34" charset="0"/>
              <a:buChar char="•"/>
            </a:pPr>
            <a:r>
              <a:rPr lang="fr-FR" sz="2000" dirty="0"/>
              <a:t>Assurer la coordination entre l’ensemble des acteurs, assurer le lien avec le jeune et sa famille…</a:t>
            </a:r>
          </a:p>
          <a:p>
            <a:endParaRPr lang="fr-FR" sz="2000" dirty="0"/>
          </a:p>
        </p:txBody>
      </p:sp>
      <p:pic>
        <p:nvPicPr>
          <p:cNvPr id="8" name="Picture 2" descr="https://tse2.mm.bing.net/th?id=OIP.L9JhepJr0xPfXC-ZeX6kVgHaE8&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43" y="2934175"/>
            <a:ext cx="2947482" cy="196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57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1"/>
          <p:cNvSpPr txBox="1">
            <a:spLocks/>
          </p:cNvSpPr>
          <p:nvPr/>
        </p:nvSpPr>
        <p:spPr>
          <a:xfrm>
            <a:off x="403142" y="816429"/>
            <a:ext cx="2947482" cy="15542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dirty="0">
                <a:solidFill>
                  <a:srgbClr val="002060"/>
                </a:solidFill>
              </a:rPr>
              <a:t>Exemples d’objectifs suivis dans le cadre d’un Plan d’Accompagnement</a:t>
            </a:r>
          </a:p>
        </p:txBody>
      </p:sp>
      <p:sp>
        <p:nvSpPr>
          <p:cNvPr id="7" name="Espace réservé du contenu 2"/>
          <p:cNvSpPr txBox="1">
            <a:spLocks/>
          </p:cNvSpPr>
          <p:nvPr/>
        </p:nvSpPr>
        <p:spPr>
          <a:xfrm>
            <a:off x="4372188" y="1046987"/>
            <a:ext cx="7315200" cy="5033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2000" dirty="0"/>
          </a:p>
          <a:p>
            <a:pPr algn="l"/>
            <a:endParaRPr lang="fr-FR" sz="2000" dirty="0"/>
          </a:p>
        </p:txBody>
      </p:sp>
      <p:sp>
        <p:nvSpPr>
          <p:cNvPr id="2" name="Rectangle 1"/>
          <p:cNvSpPr/>
          <p:nvPr/>
        </p:nvSpPr>
        <p:spPr>
          <a:xfrm>
            <a:off x="4343885" y="819504"/>
            <a:ext cx="7343503" cy="5940088"/>
          </a:xfrm>
          <a:prstGeom prst="rect">
            <a:avLst/>
          </a:prstGeom>
        </p:spPr>
        <p:txBody>
          <a:bodyPr wrap="square">
            <a:spAutoFit/>
          </a:bodyPr>
          <a:lstStyle/>
          <a:p>
            <a:pPr algn="just"/>
            <a:r>
              <a:rPr lang="fr-FR" sz="2000" b="1" dirty="0">
                <a:solidFill>
                  <a:srgbClr val="0070C0"/>
                </a:solidFill>
              </a:rPr>
              <a:t>Assurer la coordination de parcours </a:t>
            </a:r>
            <a:r>
              <a:rPr lang="fr-FR" sz="2000" dirty="0">
                <a:solidFill>
                  <a:srgbClr val="0070C0"/>
                </a:solidFill>
              </a:rPr>
              <a:t>:</a:t>
            </a:r>
          </a:p>
          <a:p>
            <a:pPr algn="just"/>
            <a:endParaRPr lang="fr-FR" sz="2000" dirty="0"/>
          </a:p>
          <a:p>
            <a:pPr marL="342900" indent="-342900" algn="just">
              <a:buFont typeface="Arial" panose="020B0604020202020204" pitchFamily="34" charset="0"/>
              <a:buChar char="•"/>
            </a:pPr>
            <a:r>
              <a:rPr lang="fr-FR" sz="2000" dirty="0"/>
              <a:t>En soutien au jeune et à sa famille, faire le lien entre les différents acteurs engagés dans le suivi (scolarité, soins, MDPH, ESMS, Périscolaire / loisirs…) afin d’assurer une cohérence des interventions et une continuité dans le parcours de l’enfant/du jeune.</a:t>
            </a:r>
          </a:p>
          <a:p>
            <a:pPr algn="just"/>
            <a:endParaRPr lang="fr-FR" sz="2000" dirty="0"/>
          </a:p>
          <a:p>
            <a:pPr marL="342900" indent="-342900" algn="just">
              <a:buFont typeface="Arial" panose="020B0604020202020204" pitchFamily="34" charset="0"/>
              <a:buChar char="•"/>
            </a:pPr>
            <a:r>
              <a:rPr lang="fr-FR" sz="2000" dirty="0"/>
              <a:t>En soutien au jeune et à sa famille, définir le plan d’intervention et assurer la mise en œuvre des objectifs du plan d’accompagnement ainsi que le suivi des démarches engagées</a:t>
            </a:r>
          </a:p>
          <a:p>
            <a:pPr algn="just"/>
            <a:endParaRPr lang="fr-FR" sz="2000" dirty="0"/>
          </a:p>
          <a:p>
            <a:pPr marL="342900" indent="-342900" algn="just">
              <a:buFont typeface="Arial" panose="020B0604020202020204" pitchFamily="34" charset="0"/>
              <a:buChar char="•"/>
            </a:pPr>
            <a:r>
              <a:rPr lang="fr-FR" sz="2000" dirty="0"/>
              <a:t>Orienter le jeune et sa famille vers des acteurs et dispositifs adaptés aux besoins repérés (dispositif droit commun, spécialisés) et mobiliser les différents acteurs pour la mise en œuvre des objectifs ciblés</a:t>
            </a:r>
          </a:p>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r>
              <a:rPr lang="fr-FR" sz="2000" dirty="0"/>
              <a:t>Mission appui ressource </a:t>
            </a:r>
          </a:p>
          <a:p>
            <a:endParaRPr lang="fr-FR" sz="2000" dirty="0"/>
          </a:p>
        </p:txBody>
      </p:sp>
      <p:pic>
        <p:nvPicPr>
          <p:cNvPr id="6" name="Picture 4" descr="https://tse1.mm.bing.net/th?id=OIP.P2ct4DXyhKrcMkvTHno2YAHaFj&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90" y="2684879"/>
            <a:ext cx="2949934" cy="220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63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2"/>
          <p:cNvSpPr>
            <a:spLocks noGrp="1"/>
          </p:cNvSpPr>
          <p:nvPr>
            <p:ph type="subTitle" idx="1"/>
          </p:nvPr>
        </p:nvSpPr>
        <p:spPr>
          <a:xfrm>
            <a:off x="156095" y="879764"/>
            <a:ext cx="9023926" cy="5080000"/>
          </a:xfrm>
        </p:spPr>
        <p:txBody>
          <a:bodyPr>
            <a:normAutofit/>
          </a:bodyPr>
          <a:lstStyle/>
          <a:p>
            <a:pPr marL="342900" indent="-342900" algn="just">
              <a:buFontTx/>
              <a:buChar char="-"/>
            </a:pPr>
            <a:r>
              <a:rPr lang="fr-FR" sz="2000" dirty="0">
                <a:solidFill>
                  <a:srgbClr val="0070C0"/>
                </a:solidFill>
              </a:rPr>
              <a:t>Suivi limité dans le temps : 6 mois à 1 an maximum</a:t>
            </a:r>
          </a:p>
          <a:p>
            <a:pPr marL="342900" indent="-342900" algn="just">
              <a:buFontTx/>
              <a:buChar char="-"/>
            </a:pPr>
            <a:r>
              <a:rPr lang="fr-FR" sz="2000" dirty="0"/>
              <a:t>Interventions et démarches ciblées, en lien avec les objectifs du PA (avec accord jeune/famille)</a:t>
            </a:r>
          </a:p>
          <a:p>
            <a:pPr marL="342900" indent="-342900" algn="just">
              <a:buFontTx/>
              <a:buChar char="-"/>
            </a:pPr>
            <a:r>
              <a:rPr lang="fr-FR" sz="2000" dirty="0"/>
              <a:t>Interventions coordonnées au sein de l’équipe PCPE et avec les différents acteurs en place</a:t>
            </a:r>
          </a:p>
          <a:p>
            <a:pPr marL="342900" indent="-342900" algn="just">
              <a:buFontTx/>
              <a:buChar char="-"/>
            </a:pPr>
            <a:r>
              <a:rPr lang="fr-FR" sz="2000" dirty="0"/>
              <a:t>Accompagnements directs ponctuels auprès de l’enfant/du jeune (recueil attentes + évaluation des besoins/bilans): mise en place de relais ou de partenariat si la situation nécessite interventions plus régulières</a:t>
            </a:r>
          </a:p>
          <a:p>
            <a:pPr marL="342900" indent="-342900" algn="just">
              <a:buFontTx/>
              <a:buChar char="-"/>
            </a:pPr>
            <a:r>
              <a:rPr lang="fr-FR" sz="2000" dirty="0"/>
              <a:t>Echanges réguliers avec famille pour transmission suivi des démarches engagées (RDV, téléphone…)</a:t>
            </a:r>
          </a:p>
          <a:p>
            <a:pPr marL="342900" indent="-342900" algn="just">
              <a:buFontTx/>
              <a:buChar char="-"/>
            </a:pPr>
            <a:r>
              <a:rPr lang="fr-FR" sz="2000" dirty="0"/>
              <a:t>Liens réguliers avec les différents acteurs et partenaires intervenants dans la situation (téléphone, mails, présentiel…)</a:t>
            </a:r>
          </a:p>
          <a:p>
            <a:pPr marL="342900" indent="-342900" algn="just">
              <a:buFontTx/>
              <a:buChar char="-"/>
            </a:pPr>
            <a:r>
              <a:rPr lang="fr-FR" sz="2000" dirty="0"/>
              <a:t>Construction du relais vers des professionnels en libéral, dispositifs de droits communs ou médico-sociaux…afin d’assurer une continuité d’accompagnement à l’issue du suivi PCPE</a:t>
            </a:r>
          </a:p>
          <a:p>
            <a:pPr marL="342900" indent="-342900">
              <a:buFontTx/>
              <a:buChar char="-"/>
            </a:pPr>
            <a:endParaRPr lang="fr-FR" dirty="0"/>
          </a:p>
        </p:txBody>
      </p:sp>
      <p:sp>
        <p:nvSpPr>
          <p:cNvPr id="3" name="Titre 1"/>
          <p:cNvSpPr>
            <a:spLocks noGrp="1"/>
          </p:cNvSpPr>
          <p:nvPr>
            <p:ph type="ctrTitle"/>
          </p:nvPr>
        </p:nvSpPr>
        <p:spPr>
          <a:xfrm>
            <a:off x="730214" y="-84909"/>
            <a:ext cx="7315200" cy="748145"/>
          </a:xfrm>
        </p:spPr>
        <p:txBody>
          <a:bodyPr>
            <a:normAutofit/>
          </a:bodyPr>
          <a:lstStyle/>
          <a:p>
            <a:pPr algn="ctr"/>
            <a:r>
              <a:rPr lang="fr-FR" sz="3200" dirty="0">
                <a:solidFill>
                  <a:srgbClr val="002060"/>
                </a:solidFill>
              </a:rPr>
              <a:t>Modalités interventions PCPE GLA</a:t>
            </a:r>
          </a:p>
        </p:txBody>
      </p:sp>
      <p:pic>
        <p:nvPicPr>
          <p:cNvPr id="4" name="Picture 8" descr="https://tse1.mm.bing.net/th?id=OIP.2-xmx7vCww-8VM4qMPNGvwHaHa&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116" y="1914038"/>
            <a:ext cx="2369560" cy="236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94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52919" y="1621709"/>
            <a:ext cx="3234864" cy="2148408"/>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6700" dirty="0">
                <a:solidFill>
                  <a:srgbClr val="002060"/>
                </a:solidFill>
              </a:rPr>
              <a:t>Des exemples concrets…</a:t>
            </a:r>
            <a:br>
              <a:rPr lang="fr-FR" dirty="0"/>
            </a:br>
            <a:br>
              <a:rPr lang="fr-FR" dirty="0"/>
            </a:br>
            <a:br>
              <a:rPr lang="fr-FR" dirty="0"/>
            </a:br>
            <a:br>
              <a:rPr lang="fr-FR" dirty="0"/>
            </a:br>
            <a:endParaRPr lang="fr-FR" dirty="0"/>
          </a:p>
        </p:txBody>
      </p:sp>
      <p:pic>
        <p:nvPicPr>
          <p:cNvPr id="3" name="Picture 6" descr="https://tse4.mm.bing.net/th?id=OIP.9SNKAU8a4Du8_1yhry-0jwHaE2&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66" y="2789718"/>
            <a:ext cx="2980170" cy="194905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2"/>
          <p:cNvSpPr txBox="1">
            <a:spLocks/>
          </p:cNvSpPr>
          <p:nvPr/>
        </p:nvSpPr>
        <p:spPr>
          <a:xfrm>
            <a:off x="3615131" y="354345"/>
            <a:ext cx="3666401" cy="1375823"/>
          </a:xfrm>
          <a:prstGeom prst="rect">
            <a:avLst/>
          </a:prstGeom>
          <a:solidFill>
            <a:schemeClr val="accent2">
              <a:lumMod val="20000"/>
              <a:lumOff val="80000"/>
            </a:schemeClr>
          </a:solidFill>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500"/>
              </a:spcBef>
            </a:pPr>
            <a:r>
              <a:rPr lang="fr-FR" dirty="0"/>
              <a:t>Situation de S. Et A. / 5 ans</a:t>
            </a:r>
          </a:p>
          <a:p>
            <a:pPr algn="just">
              <a:spcBef>
                <a:spcPts val="500"/>
              </a:spcBef>
            </a:pPr>
            <a:r>
              <a:rPr lang="fr-FR" dirty="0"/>
              <a:t>Jumelles TSA / Diagnostic Plateforme Oscar</a:t>
            </a:r>
          </a:p>
          <a:p>
            <a:pPr algn="just">
              <a:spcBef>
                <a:spcPts val="500"/>
              </a:spcBef>
            </a:pPr>
            <a:r>
              <a:rPr lang="fr-FR" dirty="0"/>
              <a:t>Scolarisées 6h/semaine + AESH </a:t>
            </a:r>
            <a:r>
              <a:rPr lang="fr-FR" dirty="0" err="1"/>
              <a:t>ind</a:t>
            </a:r>
            <a:endParaRPr lang="fr-FR" dirty="0"/>
          </a:p>
          <a:p>
            <a:pPr algn="just">
              <a:spcBef>
                <a:spcPts val="500"/>
              </a:spcBef>
            </a:pPr>
            <a:r>
              <a:rPr lang="fr-FR" dirty="0"/>
              <a:t>Pas de suivis en place/ pas de bilans</a:t>
            </a:r>
          </a:p>
          <a:p>
            <a:pPr algn="just">
              <a:spcBef>
                <a:spcPts val="500"/>
              </a:spcBef>
            </a:pPr>
            <a:r>
              <a:rPr lang="fr-FR" dirty="0"/>
              <a:t>Situation sociale précaire</a:t>
            </a:r>
          </a:p>
          <a:p>
            <a:pPr algn="just">
              <a:spcBef>
                <a:spcPts val="500"/>
              </a:spcBef>
            </a:pPr>
            <a:r>
              <a:rPr lang="fr-FR" dirty="0"/>
              <a:t>Manque de mobilité dans les déplacements</a:t>
            </a:r>
          </a:p>
        </p:txBody>
      </p:sp>
      <p:sp>
        <p:nvSpPr>
          <p:cNvPr id="5" name="Espace réservé du contenu 3"/>
          <p:cNvSpPr txBox="1">
            <a:spLocks/>
          </p:cNvSpPr>
          <p:nvPr/>
        </p:nvSpPr>
        <p:spPr>
          <a:xfrm>
            <a:off x="3615131" y="2084581"/>
            <a:ext cx="3653452" cy="3761048"/>
          </a:xfrm>
          <a:prstGeom prst="rect">
            <a:avLst/>
          </a:prstGeom>
          <a:solidFill>
            <a:schemeClr val="accent4">
              <a:lumMod val="20000"/>
              <a:lumOff val="80000"/>
            </a:schemeClr>
          </a:solidFill>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700" dirty="0"/>
              <a:t>Appui ressource Ecole : temps de sensibilisation + séquence observation : gestion des comportements problèmes, préconisations, mise en place aménagements et soutien hebdomadaire (conventionnement </a:t>
            </a:r>
            <a:r>
              <a:rPr lang="fr-FR" sz="1700" dirty="0" err="1"/>
              <a:t>éduc</a:t>
            </a:r>
            <a:r>
              <a:rPr lang="fr-FR" sz="1700" dirty="0"/>
              <a:t> libéral)</a:t>
            </a:r>
          </a:p>
          <a:p>
            <a:pPr algn="just"/>
            <a:r>
              <a:rPr lang="fr-FR" sz="1700" dirty="0"/>
              <a:t>Réalisation bilans en orthophonie, psychomotricité et ergothérapie (profil sensoriel) + Vineland</a:t>
            </a:r>
          </a:p>
          <a:p>
            <a:pPr algn="just"/>
            <a:r>
              <a:rPr lang="fr-FR" sz="1700" dirty="0"/>
              <a:t>Mise en place suivi en orthophonie en libéral + organisation des transports</a:t>
            </a:r>
          </a:p>
          <a:p>
            <a:pPr algn="just"/>
            <a:r>
              <a:rPr lang="fr-FR" sz="1700" dirty="0"/>
              <a:t>Guidance parentale</a:t>
            </a:r>
          </a:p>
          <a:p>
            <a:pPr algn="just"/>
            <a:r>
              <a:rPr lang="fr-FR" sz="1700" dirty="0"/>
              <a:t>Renouvellement dossier MDPH / demande PCH aide matériel et aide technique</a:t>
            </a:r>
          </a:p>
          <a:p>
            <a:pPr algn="just"/>
            <a:r>
              <a:rPr lang="fr-FR" sz="1700" dirty="0"/>
              <a:t>Coordination avec équipe PMI + TISF + ASE : suivi santé + suivi social</a:t>
            </a:r>
          </a:p>
          <a:p>
            <a:pPr algn="just"/>
            <a:r>
              <a:rPr lang="fr-FR" sz="1700" dirty="0"/>
              <a:t>Admission SESSAD à l’issue du suivi PCPE</a:t>
            </a:r>
          </a:p>
          <a:p>
            <a:endParaRPr lang="fr-FR" dirty="0"/>
          </a:p>
        </p:txBody>
      </p:sp>
      <p:sp>
        <p:nvSpPr>
          <p:cNvPr id="6" name="Espace réservé du texte 4"/>
          <p:cNvSpPr txBox="1">
            <a:spLocks/>
          </p:cNvSpPr>
          <p:nvPr/>
        </p:nvSpPr>
        <p:spPr>
          <a:xfrm>
            <a:off x="7471955" y="1042257"/>
            <a:ext cx="4537166" cy="1360648"/>
          </a:xfrm>
          <a:prstGeom prst="rect">
            <a:avLst/>
          </a:prstGeom>
          <a:solidFill>
            <a:schemeClr val="accent2">
              <a:lumMod val="20000"/>
              <a:lumOff val="80000"/>
            </a:schemeClr>
          </a:solidFill>
        </p:spPr>
        <p:txBody>
          <a:bodyPr vert="horz" lIns="91440" tIns="45720" rIns="91440" bIns="45720" rtlCol="0">
            <a:normAutofit fontScale="92500" lnSpcReduction="20000"/>
          </a:bodyPr>
          <a:lstStyle>
            <a:defPPr>
              <a:defRPr lang="fr-FR"/>
            </a:defPPr>
            <a:lvl1pPr indent="0" algn="ctr">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l">
              <a:spcBef>
                <a:spcPts val="500"/>
              </a:spcBef>
            </a:pPr>
            <a:r>
              <a:rPr lang="fr-FR" sz="1500" dirty="0"/>
              <a:t>Situation de N. / 10 ans TSA </a:t>
            </a:r>
          </a:p>
          <a:p>
            <a:pPr algn="l">
              <a:spcBef>
                <a:spcPts val="500"/>
              </a:spcBef>
            </a:pPr>
            <a:r>
              <a:rPr lang="fr-FR" sz="1500" dirty="0"/>
              <a:t>Scolarisé temps plein CM2/ </a:t>
            </a:r>
            <a:r>
              <a:rPr lang="fr-FR" sz="1500" dirty="0" err="1"/>
              <a:t>AESHco</a:t>
            </a:r>
            <a:r>
              <a:rPr lang="fr-FR" sz="1500" dirty="0"/>
              <a:t> 6h/</a:t>
            </a:r>
            <a:r>
              <a:rPr lang="fr-FR" sz="1500" dirty="0" err="1"/>
              <a:t>sem</a:t>
            </a:r>
            <a:endParaRPr lang="fr-FR" sz="1500" dirty="0"/>
          </a:p>
          <a:p>
            <a:pPr algn="l">
              <a:spcBef>
                <a:spcPts val="500"/>
              </a:spcBef>
            </a:pPr>
            <a:r>
              <a:rPr lang="fr-FR" sz="1500" dirty="0"/>
              <a:t>Suivi CMP</a:t>
            </a:r>
          </a:p>
          <a:p>
            <a:pPr algn="l">
              <a:spcBef>
                <a:spcPts val="500"/>
              </a:spcBef>
            </a:pPr>
            <a:r>
              <a:rPr lang="fr-FR" sz="1500" dirty="0"/>
              <a:t>En attente bilan ortho + bilan ergo pour mise en place outil informatique en vue passage collège</a:t>
            </a:r>
          </a:p>
          <a:p>
            <a:pPr algn="l">
              <a:spcBef>
                <a:spcPts val="500"/>
              </a:spcBef>
            </a:pPr>
            <a:r>
              <a:rPr lang="fr-FR" sz="1500" dirty="0"/>
              <a:t>Epuisement parental / besoin répit et lien social</a:t>
            </a:r>
          </a:p>
        </p:txBody>
      </p:sp>
      <p:sp>
        <p:nvSpPr>
          <p:cNvPr id="7" name="Espace réservé du contenu 5"/>
          <p:cNvSpPr txBox="1">
            <a:spLocks/>
          </p:cNvSpPr>
          <p:nvPr/>
        </p:nvSpPr>
        <p:spPr>
          <a:xfrm>
            <a:off x="7471955" y="2672139"/>
            <a:ext cx="4537166" cy="3173490"/>
          </a:xfrm>
          <a:prstGeom prst="rect">
            <a:avLst/>
          </a:prstGeom>
          <a:solidFill>
            <a:schemeClr val="accent4">
              <a:lumMod val="20000"/>
              <a:lumOff val="80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700" dirty="0"/>
              <a:t>Pas de besoins identifiés à l’école (lien et participation ESS)</a:t>
            </a:r>
          </a:p>
          <a:p>
            <a:pPr algn="just"/>
            <a:r>
              <a:rPr lang="fr-FR" sz="1700" dirty="0"/>
              <a:t>Réalisation bilan (conventionnement) et suivi ergo (PCH)</a:t>
            </a:r>
          </a:p>
          <a:p>
            <a:pPr algn="just"/>
            <a:r>
              <a:rPr lang="fr-FR" sz="1700" dirty="0"/>
              <a:t>Réalisation bilan en orthophonie : pas de besoin en rééducation </a:t>
            </a:r>
          </a:p>
          <a:p>
            <a:pPr algn="just"/>
            <a:r>
              <a:rPr lang="fr-FR" sz="1700" dirty="0"/>
              <a:t>Guidance parentale</a:t>
            </a:r>
          </a:p>
          <a:p>
            <a:pPr algn="just"/>
            <a:r>
              <a:rPr lang="fr-FR" sz="1700" dirty="0"/>
              <a:t>Aide au répit (PFRA) : inscription au weekend aidants + suivi psycho libéral</a:t>
            </a:r>
          </a:p>
          <a:p>
            <a:pPr algn="just"/>
            <a:r>
              <a:rPr lang="fr-FR" sz="1700" dirty="0"/>
              <a:t>Renouvellement dossier MDPH + demande PCH aide matériel et aide technique</a:t>
            </a:r>
          </a:p>
          <a:p>
            <a:pPr algn="just"/>
            <a:r>
              <a:rPr lang="fr-FR" sz="1700" dirty="0"/>
              <a:t>Fin suivi PCPE : la famille a identifié les ressources et appuis possibles. Elle considère qu’une admission SESSAD n’est pas nécessaire. Besoin de soutien ponctuel plutôt du côté de la guidance parentale</a:t>
            </a:r>
          </a:p>
          <a:p>
            <a:endParaRPr lang="fr-FR" dirty="0"/>
          </a:p>
        </p:txBody>
      </p:sp>
    </p:spTree>
    <p:extLst>
      <p:ext uri="{BB962C8B-B14F-4D97-AF65-F5344CB8AC3E}">
        <p14:creationId xmlns:p14="http://schemas.microsoft.com/office/powerpoint/2010/main" val="1555370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52919" y="1123838"/>
            <a:ext cx="3234864" cy="2148408"/>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solidFill>
                  <a:srgbClr val="002060"/>
                </a:solidFill>
              </a:rPr>
              <a:t>Des exemples concrets…</a:t>
            </a:r>
            <a:br>
              <a:rPr lang="fr-FR" dirty="0"/>
            </a:br>
            <a:br>
              <a:rPr lang="fr-FR" dirty="0"/>
            </a:br>
            <a:br>
              <a:rPr lang="fr-FR" dirty="0"/>
            </a:br>
            <a:br>
              <a:rPr lang="fr-FR" dirty="0"/>
            </a:br>
            <a:endParaRPr lang="fr-FR" dirty="0"/>
          </a:p>
        </p:txBody>
      </p:sp>
      <p:pic>
        <p:nvPicPr>
          <p:cNvPr id="3" name="Picture 6" descr="https://tse4.mm.bing.net/th?id=OIP.9SNKAU8a4Du8_1yhry-0jwHaE2&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66" y="2789718"/>
            <a:ext cx="2980170" cy="194905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2"/>
          <p:cNvSpPr txBox="1">
            <a:spLocks/>
          </p:cNvSpPr>
          <p:nvPr/>
        </p:nvSpPr>
        <p:spPr>
          <a:xfrm>
            <a:off x="3615131" y="354345"/>
            <a:ext cx="3666401" cy="1938186"/>
          </a:xfrm>
          <a:prstGeom prst="rect">
            <a:avLst/>
          </a:prstGeom>
          <a:solidFill>
            <a:schemeClr val="accent2">
              <a:lumMod val="20000"/>
              <a:lumOff val="80000"/>
            </a:schemeClr>
          </a:solidFill>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500"/>
              </a:spcBef>
            </a:pPr>
            <a:r>
              <a:rPr lang="fr-FR" sz="6000" dirty="0"/>
              <a:t>Situation de A. 19 ans</a:t>
            </a:r>
          </a:p>
          <a:p>
            <a:pPr algn="just">
              <a:spcBef>
                <a:spcPts val="500"/>
              </a:spcBef>
            </a:pPr>
            <a:r>
              <a:rPr lang="fr-FR" sz="6000" dirty="0"/>
              <a:t>Syndrome alcoolisme fœtale + TDI léger. Suspension accueil IME</a:t>
            </a:r>
          </a:p>
          <a:p>
            <a:pPr algn="just">
              <a:spcBef>
                <a:spcPts val="500"/>
              </a:spcBef>
            </a:pPr>
            <a:r>
              <a:rPr lang="fr-FR" sz="6000" dirty="0"/>
              <a:t>Retour temps plein domicile parental</a:t>
            </a:r>
          </a:p>
          <a:p>
            <a:pPr algn="just">
              <a:spcBef>
                <a:spcPts val="500"/>
              </a:spcBef>
            </a:pPr>
            <a:r>
              <a:rPr lang="fr-FR" sz="6000" dirty="0"/>
              <a:t>Stage filé ESAT 2 ½ journées / semaine</a:t>
            </a:r>
          </a:p>
          <a:p>
            <a:pPr algn="just">
              <a:spcBef>
                <a:spcPts val="500"/>
              </a:spcBef>
            </a:pPr>
            <a:r>
              <a:rPr lang="fr-FR" sz="6000" dirty="0"/>
              <a:t>Gestion temps + construction projet vie adulte</a:t>
            </a:r>
          </a:p>
          <a:p>
            <a:pPr algn="just">
              <a:spcBef>
                <a:spcPts val="500"/>
              </a:spcBef>
            </a:pPr>
            <a:r>
              <a:rPr lang="fr-FR" sz="6000" dirty="0"/>
              <a:t>Difficultés relationnelles</a:t>
            </a:r>
          </a:p>
          <a:p>
            <a:pPr algn="just">
              <a:spcBef>
                <a:spcPts val="500"/>
              </a:spcBef>
            </a:pPr>
            <a:r>
              <a:rPr lang="fr-FR" sz="6000" dirty="0"/>
              <a:t>Besoin répit famille</a:t>
            </a:r>
          </a:p>
          <a:p>
            <a:pPr algn="just">
              <a:spcBef>
                <a:spcPts val="500"/>
              </a:spcBef>
            </a:pPr>
            <a:endParaRPr lang="fr-FR" dirty="0"/>
          </a:p>
        </p:txBody>
      </p:sp>
      <p:sp>
        <p:nvSpPr>
          <p:cNvPr id="5" name="Espace réservé du contenu 3"/>
          <p:cNvSpPr txBox="1">
            <a:spLocks/>
          </p:cNvSpPr>
          <p:nvPr/>
        </p:nvSpPr>
        <p:spPr>
          <a:xfrm>
            <a:off x="3589468" y="2522187"/>
            <a:ext cx="3692063" cy="4002710"/>
          </a:xfrm>
          <a:prstGeom prst="rect">
            <a:avLst/>
          </a:prstGeom>
          <a:solidFill>
            <a:schemeClr val="accent4">
              <a:lumMod val="20000"/>
              <a:lumOff val="8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300" dirty="0"/>
              <a:t>Construction du plan intervention avec A. : Objectifs en matière de vie professionnelle, hébergement, loisirs, d’autonomie</a:t>
            </a:r>
          </a:p>
          <a:p>
            <a:r>
              <a:rPr lang="fr-FR" sz="1300" dirty="0"/>
              <a:t>Augmentation temps travail ESAT (participation bilan de stage) + découverte nouveaux ateliers de travail (visite ESAT secteur+ demande et suivi des stages)</a:t>
            </a:r>
          </a:p>
          <a:p>
            <a:r>
              <a:rPr lang="fr-FR" sz="1300" dirty="0"/>
              <a:t>Visite et accueil progressif FAH (diner/soirée/nuit)</a:t>
            </a:r>
          </a:p>
          <a:p>
            <a:r>
              <a:rPr lang="fr-FR" sz="1300" dirty="0"/>
              <a:t>Mise en place intervention TISF ½ journée/semaine : sorties, visites, ballades avec Adrien + Répit famille</a:t>
            </a:r>
          </a:p>
          <a:p>
            <a:r>
              <a:rPr lang="fr-FR" sz="1300" dirty="0"/>
              <a:t>Conventionnement avec psychologue en libéral pour suivi hebdomadaire en vue de travailler sur les dimensions psychoaffectives et relationnelles</a:t>
            </a:r>
          </a:p>
          <a:p>
            <a:r>
              <a:rPr lang="fr-FR" sz="1300" dirty="0"/>
              <a:t>En juin : Accompagnement pour constitution Dossier MDPH secteur adulte : AAH, Orientation ESAT, RQTH, FAH, SAVS…</a:t>
            </a:r>
          </a:p>
        </p:txBody>
      </p:sp>
      <p:sp>
        <p:nvSpPr>
          <p:cNvPr id="6" name="Espace réservé du texte 4"/>
          <p:cNvSpPr txBox="1">
            <a:spLocks/>
          </p:cNvSpPr>
          <p:nvPr/>
        </p:nvSpPr>
        <p:spPr>
          <a:xfrm>
            <a:off x="7471955" y="855617"/>
            <a:ext cx="4537166" cy="2063932"/>
          </a:xfrm>
          <a:prstGeom prst="rect">
            <a:avLst/>
          </a:prstGeom>
          <a:solidFill>
            <a:schemeClr val="accent2">
              <a:lumMod val="20000"/>
              <a:lumOff val="80000"/>
            </a:schemeClr>
          </a:solidFill>
        </p:spPr>
        <p:txBody>
          <a:bodyPr vert="horz" lIns="91440" tIns="45720" rIns="91440" bIns="45720" rtlCol="0">
            <a:normAutofit fontScale="25000" lnSpcReduction="20000"/>
          </a:bodyPr>
          <a:lstStyle>
            <a:defPPr>
              <a:defRPr lang="fr-FR"/>
            </a:defPPr>
            <a:lvl1pPr indent="0" algn="ctr">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just">
              <a:spcBef>
                <a:spcPts val="500"/>
              </a:spcBef>
            </a:pPr>
            <a:r>
              <a:rPr lang="fr-FR" sz="6000" dirty="0"/>
              <a:t>Situation de R. 10 ans</a:t>
            </a:r>
          </a:p>
          <a:p>
            <a:pPr algn="just">
              <a:spcBef>
                <a:spcPts val="500"/>
              </a:spcBef>
            </a:pPr>
            <a:r>
              <a:rPr lang="fr-FR" sz="6000" dirty="0"/>
              <a:t>Retard global de développement / pathologie génétique</a:t>
            </a:r>
          </a:p>
          <a:p>
            <a:pPr algn="just">
              <a:spcBef>
                <a:spcPts val="500"/>
              </a:spcBef>
            </a:pPr>
            <a:r>
              <a:rPr lang="fr-FR" sz="6000" dirty="0"/>
              <a:t>Famille origine Tchétchène / Maman Allophone</a:t>
            </a:r>
          </a:p>
          <a:p>
            <a:pPr algn="just">
              <a:spcBef>
                <a:spcPts val="500"/>
              </a:spcBef>
            </a:pPr>
            <a:r>
              <a:rPr lang="fr-FR" sz="6000" dirty="0"/>
              <a:t>Relais suivi PCPE RAPT / GOS</a:t>
            </a:r>
          </a:p>
          <a:p>
            <a:pPr algn="just">
              <a:spcBef>
                <a:spcPts val="500"/>
              </a:spcBef>
            </a:pPr>
            <a:r>
              <a:rPr lang="fr-FR" sz="6000" dirty="0"/>
              <a:t>Scolarisé 6h/semaine </a:t>
            </a:r>
          </a:p>
          <a:p>
            <a:pPr algn="just">
              <a:spcBef>
                <a:spcPts val="500"/>
              </a:spcBef>
            </a:pPr>
            <a:r>
              <a:rPr lang="fr-FR" sz="6000" dirty="0"/>
              <a:t>Inscrit CM1/ Niveau PS AESH </a:t>
            </a:r>
            <a:r>
              <a:rPr lang="fr-FR" sz="6000" dirty="0" err="1"/>
              <a:t>Ind</a:t>
            </a:r>
            <a:r>
              <a:rPr lang="fr-FR" sz="6000" dirty="0"/>
              <a:t> 6h/semaine</a:t>
            </a:r>
          </a:p>
          <a:p>
            <a:pPr algn="just">
              <a:spcBef>
                <a:spcPts val="500"/>
              </a:spcBef>
            </a:pPr>
            <a:r>
              <a:rPr lang="fr-FR" sz="6000" dirty="0"/>
              <a:t>Conventionnement PCPE RAPT/ </a:t>
            </a:r>
            <a:r>
              <a:rPr lang="fr-FR" sz="6000" dirty="0" err="1"/>
              <a:t>éduc</a:t>
            </a:r>
            <a:r>
              <a:rPr lang="fr-FR" sz="6000" dirty="0"/>
              <a:t> libéral 5h/semaine</a:t>
            </a:r>
          </a:p>
          <a:p>
            <a:pPr algn="just">
              <a:spcBef>
                <a:spcPts val="500"/>
              </a:spcBef>
            </a:pPr>
            <a:r>
              <a:rPr lang="fr-FR" sz="6000" dirty="0"/>
              <a:t>Suivi hebdo en orthophonie et psychomotricité</a:t>
            </a:r>
          </a:p>
          <a:p>
            <a:pPr algn="just">
              <a:spcBef>
                <a:spcPts val="500"/>
              </a:spcBef>
            </a:pPr>
            <a:r>
              <a:rPr lang="fr-FR" sz="6000" dirty="0"/>
              <a:t>Orientation IME</a:t>
            </a:r>
          </a:p>
          <a:p>
            <a:pPr algn="l">
              <a:spcBef>
                <a:spcPts val="500"/>
              </a:spcBef>
            </a:pPr>
            <a:endParaRPr lang="fr-FR" sz="1500" dirty="0"/>
          </a:p>
        </p:txBody>
      </p:sp>
      <p:sp>
        <p:nvSpPr>
          <p:cNvPr id="7" name="Espace réservé du contenu 5"/>
          <p:cNvSpPr txBox="1">
            <a:spLocks/>
          </p:cNvSpPr>
          <p:nvPr/>
        </p:nvSpPr>
        <p:spPr>
          <a:xfrm>
            <a:off x="7471954" y="3109746"/>
            <a:ext cx="4537166" cy="2200306"/>
          </a:xfrm>
          <a:prstGeom prst="rect">
            <a:avLst/>
          </a:prstGeom>
          <a:solidFill>
            <a:schemeClr val="accent4">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500" dirty="0"/>
              <a:t>Maintien conventionnement </a:t>
            </a:r>
            <a:r>
              <a:rPr lang="fr-FR" sz="1500" dirty="0" err="1"/>
              <a:t>éduc</a:t>
            </a:r>
            <a:r>
              <a:rPr lang="fr-FR" sz="1500" dirty="0"/>
              <a:t> libéral 5h/semaine : soutien scolarisation + accompagnement individualisé</a:t>
            </a:r>
          </a:p>
          <a:p>
            <a:r>
              <a:rPr lang="fr-FR" sz="1500" dirty="0"/>
              <a:t>Collaboration avec IME Blain pour mise en place de temps immersion : ½ journée / semaine sur activité piscine </a:t>
            </a:r>
          </a:p>
          <a:p>
            <a:r>
              <a:rPr lang="fr-FR" sz="1500" dirty="0"/>
              <a:t>Accompagnement Dossier MDPH: demande PCH pour financement suivi psychomotricité en libéral</a:t>
            </a:r>
          </a:p>
          <a:p>
            <a:pPr marL="0" indent="0">
              <a:buNone/>
            </a:pPr>
            <a:endParaRPr lang="fr-FR" dirty="0"/>
          </a:p>
        </p:txBody>
      </p:sp>
    </p:spTree>
    <p:extLst>
      <p:ext uri="{BB962C8B-B14F-4D97-AF65-F5344CB8AC3E}">
        <p14:creationId xmlns:p14="http://schemas.microsoft.com/office/powerpoint/2010/main" val="935458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9848" y="1298448"/>
            <a:ext cx="7315200" cy="2229843"/>
          </a:xfrm>
        </p:spPr>
        <p:txBody>
          <a:bodyPr/>
          <a:lstStyle/>
          <a:p>
            <a:pPr algn="ctr"/>
            <a:r>
              <a:rPr lang="fr-FR" dirty="0"/>
              <a:t>MERCI </a:t>
            </a:r>
            <a:br>
              <a:rPr lang="fr-FR" dirty="0"/>
            </a:br>
            <a:r>
              <a:rPr lang="fr-FR" dirty="0"/>
              <a:t>pour votre écoute…</a:t>
            </a:r>
          </a:p>
        </p:txBody>
      </p:sp>
      <p:sp>
        <p:nvSpPr>
          <p:cNvPr id="3" name="Sous-titre 2"/>
          <p:cNvSpPr>
            <a:spLocks noGrp="1"/>
          </p:cNvSpPr>
          <p:nvPr>
            <p:ph type="subTitle" idx="1"/>
          </p:nvPr>
        </p:nvSpPr>
        <p:spPr>
          <a:xfrm>
            <a:off x="923666" y="4161642"/>
            <a:ext cx="7315200" cy="1031119"/>
          </a:xfrm>
        </p:spPr>
        <p:txBody>
          <a:bodyPr>
            <a:normAutofit/>
          </a:bodyPr>
          <a:lstStyle/>
          <a:p>
            <a:pPr algn="ctr"/>
            <a:r>
              <a:rPr lang="fr-FR" sz="4000" dirty="0"/>
              <a:t>DES QUESTIONS ?</a:t>
            </a:r>
          </a:p>
        </p:txBody>
      </p:sp>
      <p:pic>
        <p:nvPicPr>
          <p:cNvPr id="4" name="Picture 2" descr="https://tse3.mm.bing.net/th?id=OIP.cSD4shEVf4de9tHgyCi1PQHaHa&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088" y="1802321"/>
            <a:ext cx="3046990" cy="304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95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E512B4-0B52-2F5D-8F81-3F583839800B}"/>
              </a:ext>
            </a:extLst>
          </p:cNvPr>
          <p:cNvSpPr>
            <a:spLocks noGrp="1"/>
          </p:cNvSpPr>
          <p:nvPr>
            <p:ph type="title"/>
          </p:nvPr>
        </p:nvSpPr>
        <p:spPr>
          <a:xfrm>
            <a:off x="643467" y="321734"/>
            <a:ext cx="10905066" cy="1135737"/>
          </a:xfrm>
        </p:spPr>
        <p:txBody>
          <a:bodyPr>
            <a:normAutofit/>
          </a:bodyPr>
          <a:lstStyle/>
          <a:p>
            <a:r>
              <a:rPr lang="fr-FR" sz="3600" dirty="0">
                <a:solidFill>
                  <a:schemeClr val="accent3">
                    <a:lumMod val="50000"/>
                  </a:schemeClr>
                </a:solidFill>
                <a:latin typeface="Century Gothic" panose="020B0502020202020204" pitchFamily="34" charset="0"/>
              </a:rPr>
              <a:t>PCPE – POUR QUEL PUBLIC</a:t>
            </a:r>
            <a:endParaRPr lang="fr-FR" sz="3600" dirty="0">
              <a:solidFill>
                <a:schemeClr val="accent3">
                  <a:lumMod val="50000"/>
                </a:schemeClr>
              </a:solidFill>
            </a:endParaRPr>
          </a:p>
        </p:txBody>
      </p:sp>
      <p:sp>
        <p:nvSpPr>
          <p:cNvPr id="3" name="Espace réservé du contenu 2">
            <a:extLst>
              <a:ext uri="{FF2B5EF4-FFF2-40B4-BE49-F238E27FC236}">
                <a16:creationId xmlns:a16="http://schemas.microsoft.com/office/drawing/2014/main" id="{9F03ABBF-E291-F556-C889-4AF9FB732C3E}"/>
              </a:ext>
            </a:extLst>
          </p:cNvPr>
          <p:cNvSpPr>
            <a:spLocks noGrp="1"/>
          </p:cNvSpPr>
          <p:nvPr>
            <p:ph idx="1"/>
          </p:nvPr>
        </p:nvSpPr>
        <p:spPr>
          <a:xfrm>
            <a:off x="452965" y="1503886"/>
            <a:ext cx="10191681" cy="500405"/>
          </a:xfrm>
        </p:spPr>
        <p:txBody>
          <a:bodyPr>
            <a:normAutofit/>
          </a:bodyPr>
          <a:lstStyle/>
          <a:p>
            <a:pPr marL="0" indent="0">
              <a:spcBef>
                <a:spcPct val="20000"/>
              </a:spcBef>
              <a:buNone/>
              <a:defRPr/>
            </a:pPr>
            <a:r>
              <a:rPr lang="fr-FR" sz="2000" dirty="0">
                <a:latin typeface="Century Gothic" panose="020B0502020202020204" pitchFamily="34" charset="0"/>
                <a:cs typeface="Arial" pitchFamily="34" charset="0"/>
              </a:rPr>
              <a:t>Ce dispositif s’adresse :</a:t>
            </a:r>
          </a:p>
        </p:txBody>
      </p:sp>
      <p:graphicFrame>
        <p:nvGraphicFramePr>
          <p:cNvPr id="4" name="Diagramme 3">
            <a:extLst>
              <a:ext uri="{FF2B5EF4-FFF2-40B4-BE49-F238E27FC236}">
                <a16:creationId xmlns:a16="http://schemas.microsoft.com/office/drawing/2014/main" id="{8DD66DA2-4F71-0519-1AC7-A71E44BD7D92}"/>
              </a:ext>
            </a:extLst>
          </p:cNvPr>
          <p:cNvGraphicFramePr/>
          <p:nvPr>
            <p:extLst>
              <p:ext uri="{D42A27DB-BD31-4B8C-83A1-F6EECF244321}">
                <p14:modId xmlns:p14="http://schemas.microsoft.com/office/powerpoint/2010/main" val="2268681080"/>
              </p:ext>
            </p:extLst>
          </p:nvPr>
        </p:nvGraphicFramePr>
        <p:xfrm>
          <a:off x="452965" y="2474423"/>
          <a:ext cx="10786533" cy="3067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 16" descr="Une image contenant texte&#10;&#10;Description générée automatiquement">
            <a:extLst>
              <a:ext uri="{FF2B5EF4-FFF2-40B4-BE49-F238E27FC236}">
                <a16:creationId xmlns:a16="http://schemas.microsoft.com/office/drawing/2014/main" id="{77A16BBB-4890-4163-930E-BC7C922ECA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4320" y="6283068"/>
            <a:ext cx="4023360" cy="574932"/>
          </a:xfrm>
          <a:prstGeom prst="rect">
            <a:avLst/>
          </a:prstGeom>
        </p:spPr>
      </p:pic>
    </p:spTree>
    <p:extLst>
      <p:ext uri="{BB962C8B-B14F-4D97-AF65-F5344CB8AC3E}">
        <p14:creationId xmlns:p14="http://schemas.microsoft.com/office/powerpoint/2010/main" val="294804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3467" y="266316"/>
            <a:ext cx="10905066" cy="1135737"/>
          </a:xfrm>
        </p:spPr>
        <p:txBody>
          <a:bodyPr>
            <a:normAutofit/>
          </a:bodyPr>
          <a:lstStyle/>
          <a:p>
            <a:r>
              <a:rPr lang="fr-FR" sz="3600" dirty="0">
                <a:solidFill>
                  <a:schemeClr val="accent3">
                    <a:lumMod val="50000"/>
                  </a:schemeClr>
                </a:solidFill>
                <a:latin typeface="Century Gothic" panose="020B0502020202020204" pitchFamily="34" charset="0"/>
              </a:rPr>
              <a:t>Quelques chiffres</a:t>
            </a:r>
            <a:endParaRPr lang="fr-FR" sz="3600" i="1" dirty="0">
              <a:solidFill>
                <a:schemeClr val="accent3">
                  <a:lumMod val="50000"/>
                </a:schemeClr>
              </a:solidFill>
              <a:latin typeface="Century Gothic" panose="020B0502020202020204" pitchFamily="34" charset="0"/>
            </a:endParaRPr>
          </a:p>
        </p:txBody>
      </p:sp>
      <p:sp>
        <p:nvSpPr>
          <p:cNvPr id="3" name="Espace réservé du contenu 2"/>
          <p:cNvSpPr>
            <a:spLocks noGrp="1"/>
          </p:cNvSpPr>
          <p:nvPr>
            <p:ph idx="1"/>
          </p:nvPr>
        </p:nvSpPr>
        <p:spPr>
          <a:xfrm>
            <a:off x="643469" y="1782981"/>
            <a:ext cx="4008384" cy="4393982"/>
          </a:xfrm>
        </p:spPr>
        <p:txBody>
          <a:bodyPr>
            <a:normAutofit/>
          </a:bodyPr>
          <a:lstStyle/>
          <a:p>
            <a:pPr marL="0" indent="0">
              <a:buNone/>
            </a:pPr>
            <a:r>
              <a:rPr lang="fr-FR" sz="2000" b="1" dirty="0"/>
              <a:t>Les bénéficiaires </a:t>
            </a:r>
            <a:r>
              <a:rPr lang="fr-FR" sz="2000" dirty="0"/>
              <a:t>en 2022:</a:t>
            </a:r>
          </a:p>
          <a:p>
            <a:endParaRPr lang="fr-FR" sz="2000" u="sng" dirty="0"/>
          </a:p>
        </p:txBody>
      </p:sp>
      <p:graphicFrame>
        <p:nvGraphicFramePr>
          <p:cNvPr id="12" name="Graphique 11">
            <a:extLst>
              <a:ext uri="{FF2B5EF4-FFF2-40B4-BE49-F238E27FC236}">
                <a16:creationId xmlns:a16="http://schemas.microsoft.com/office/drawing/2014/main" id="{CF20B6ED-3861-25BD-7D25-7B3D1FD714A6}"/>
              </a:ext>
            </a:extLst>
          </p:cNvPr>
          <p:cNvGraphicFramePr>
            <a:graphicFrameLocks/>
          </p:cNvGraphicFramePr>
          <p:nvPr>
            <p:extLst>
              <p:ext uri="{D42A27DB-BD31-4B8C-83A1-F6EECF244321}">
                <p14:modId xmlns:p14="http://schemas.microsoft.com/office/powerpoint/2010/main" val="2202672774"/>
              </p:ext>
            </p:extLst>
          </p:nvPr>
        </p:nvGraphicFramePr>
        <p:xfrm>
          <a:off x="7158181" y="2309434"/>
          <a:ext cx="4881419" cy="428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C70EFC97-51C5-47A0-9249-F6D6A8E590AD}"/>
              </a:ext>
            </a:extLst>
          </p:cNvPr>
          <p:cNvGraphicFramePr>
            <a:graphicFrameLocks/>
          </p:cNvGraphicFramePr>
          <p:nvPr>
            <p:extLst>
              <p:ext uri="{D42A27DB-BD31-4B8C-83A1-F6EECF244321}">
                <p14:modId xmlns:p14="http://schemas.microsoft.com/office/powerpoint/2010/main" val="3401428787"/>
              </p:ext>
            </p:extLst>
          </p:nvPr>
        </p:nvGraphicFramePr>
        <p:xfrm>
          <a:off x="350982" y="2491558"/>
          <a:ext cx="6110395" cy="2629968"/>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DF3CD986-B17A-462C-C2AF-308D21ABCBA0}"/>
              </a:ext>
            </a:extLst>
          </p:cNvPr>
          <p:cNvSpPr txBox="1"/>
          <p:nvPr/>
        </p:nvSpPr>
        <p:spPr>
          <a:xfrm>
            <a:off x="738909" y="5504872"/>
            <a:ext cx="5624945" cy="923330"/>
          </a:xfrm>
          <a:prstGeom prst="rect">
            <a:avLst/>
          </a:prstGeom>
          <a:noFill/>
        </p:spPr>
        <p:txBody>
          <a:bodyPr wrap="square" rtlCol="0">
            <a:spAutoFit/>
          </a:bodyPr>
          <a:lstStyle/>
          <a:p>
            <a:r>
              <a:rPr lang="fr-FR" dirty="0"/>
              <a:t>Au 31/12/2022 20 situations sont sorties du PCPE; 18 avec une solution d’établissement ou de scolarisation et deux en maintien au domicile avec interventions de libéraux.</a:t>
            </a:r>
          </a:p>
        </p:txBody>
      </p:sp>
    </p:spTree>
    <p:extLst>
      <p:ext uri="{BB962C8B-B14F-4D97-AF65-F5344CB8AC3E}">
        <p14:creationId xmlns:p14="http://schemas.microsoft.com/office/powerpoint/2010/main" val="217502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ight Triangle 3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p:cNvSpPr txBox="1"/>
          <p:nvPr/>
        </p:nvSpPr>
        <p:spPr>
          <a:xfrm>
            <a:off x="1006900" y="1188637"/>
            <a:ext cx="3141430" cy="4480726"/>
          </a:xfrm>
          <a:prstGeom prst="rect">
            <a:avLst/>
          </a:prstGeom>
          <a:scene3d>
            <a:camera prst="orthographicFront">
              <a:rot lat="0" lon="0" rev="0"/>
            </a:camera>
            <a:lightRig rig="glow" dir="t">
              <a:rot lat="0" lon="0" rev="4800000"/>
            </a:lightRig>
          </a:scene3d>
        </p:spPr>
        <p:txBody>
          <a:bodyPr vert="horz" lIns="91440" tIns="45720" rIns="91440" bIns="45720" rtlCol="0" anchor="ctr">
            <a:normAutofit/>
          </a:bodyPr>
          <a:lstStyle>
            <a:lvl1pPr algn="ctr">
              <a:spcBef>
                <a:spcPct val="0"/>
              </a:spcBef>
              <a:buNone/>
              <a:defRPr sz="2400" b="1" i="0" cap="small" baseline="0">
                <a:solidFill>
                  <a:srgbClr val="E53138"/>
                </a:solidFill>
                <a:effectLst/>
                <a:latin typeface="Century Gothic" panose="020B0502020202020204" pitchFamily="34" charset="0"/>
                <a:ea typeface="+mj-ea"/>
                <a:cs typeface="Arial" pitchFamily="34" charset="0"/>
              </a:defRPr>
            </a:lvl1pPr>
          </a:lstStyle>
          <a:p>
            <a:pPr algn="r">
              <a:lnSpc>
                <a:spcPct val="90000"/>
              </a:lnSpc>
              <a:spcAft>
                <a:spcPts val="600"/>
              </a:spcAft>
            </a:pPr>
            <a:r>
              <a:rPr lang="en-US" sz="3200" b="0" kern="1200" dirty="0">
                <a:solidFill>
                  <a:schemeClr val="tx1"/>
                </a:solidFill>
                <a:latin typeface="+mj-lt"/>
                <a:ea typeface="+mj-ea"/>
                <a:cs typeface="+mj-cs"/>
              </a:rPr>
              <a:t>PRINCIPE D’INTERVENTION</a:t>
            </a:r>
          </a:p>
        </p:txBody>
      </p:sp>
      <p:cxnSp>
        <p:nvCxnSpPr>
          <p:cNvPr id="35" name="Straight Connector 3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5138927" y="1038545"/>
            <a:ext cx="6046165" cy="5192612"/>
          </a:xfrm>
        </p:spPr>
        <p:txBody>
          <a:bodyPr vert="horz" lIns="91440" tIns="45720" rIns="91440" bIns="45720" rtlCol="0" anchor="ctr">
            <a:normAutofit lnSpcReduction="10000"/>
          </a:bodyPr>
          <a:lstStyle/>
          <a:p>
            <a:pPr marL="0"/>
            <a:r>
              <a:rPr lang="en-US" sz="1800" dirty="0" err="1"/>
              <a:t>L’offre</a:t>
            </a:r>
            <a:r>
              <a:rPr lang="en-US" sz="1800" dirty="0"/>
              <a:t> du PCPE  </a:t>
            </a:r>
            <a:r>
              <a:rPr lang="en-US" sz="1800" dirty="0" err="1"/>
              <a:t>s’appuie</a:t>
            </a:r>
            <a:r>
              <a:rPr lang="en-US" sz="1800" dirty="0"/>
              <a:t> sur : </a:t>
            </a:r>
          </a:p>
          <a:p>
            <a:pPr marL="0"/>
            <a:endParaRPr lang="en-US" sz="1800" dirty="0"/>
          </a:p>
          <a:p>
            <a:pPr lvl="0"/>
            <a:r>
              <a:rPr lang="en-US" sz="1800" b="1" dirty="0"/>
              <a:t>Des interventions </a:t>
            </a:r>
            <a:r>
              <a:rPr lang="en-US" sz="1800" b="1" dirty="0" err="1"/>
              <a:t>directes</a:t>
            </a:r>
            <a:r>
              <a:rPr lang="en-US" sz="1800" b="1" dirty="0"/>
              <a:t> </a:t>
            </a:r>
            <a:r>
              <a:rPr lang="en-US" sz="1800" dirty="0"/>
              <a:t>du PCPE au </a:t>
            </a:r>
            <a:r>
              <a:rPr lang="en-US" sz="1800" dirty="0" err="1"/>
              <a:t>bénéfice</a:t>
            </a:r>
            <a:r>
              <a:rPr lang="en-US" sz="1800" dirty="0"/>
              <a:t> de la </a:t>
            </a:r>
            <a:r>
              <a:rPr lang="en-US" sz="1800" dirty="0" err="1"/>
              <a:t>personne</a:t>
            </a:r>
            <a:r>
              <a:rPr lang="en-US" sz="1800" dirty="0"/>
              <a:t>, </a:t>
            </a:r>
            <a:r>
              <a:rPr lang="en-US" sz="1800" dirty="0" err="1"/>
              <a:t>effectuées</a:t>
            </a:r>
            <a:r>
              <a:rPr lang="en-US" sz="1800" dirty="0"/>
              <a:t> par les </a:t>
            </a:r>
            <a:r>
              <a:rPr lang="en-US" sz="1800" dirty="0" err="1"/>
              <a:t>coordonnateurs</a:t>
            </a:r>
            <a:r>
              <a:rPr lang="en-US" sz="1800" dirty="0"/>
              <a:t> de </a:t>
            </a:r>
            <a:r>
              <a:rPr lang="en-US" sz="1800" dirty="0" err="1"/>
              <a:t>parcours</a:t>
            </a:r>
            <a:r>
              <a:rPr lang="en-US" sz="1800" dirty="0"/>
              <a:t>. </a:t>
            </a:r>
          </a:p>
          <a:p>
            <a:pPr lvl="0"/>
            <a:endParaRPr lang="en-US" sz="1800" dirty="0"/>
          </a:p>
          <a:p>
            <a:r>
              <a:rPr lang="en-US" sz="1800" b="1" dirty="0"/>
              <a:t>Des </a:t>
            </a:r>
            <a:r>
              <a:rPr lang="en-US" sz="1800" b="1" dirty="0" err="1"/>
              <a:t>prestations</a:t>
            </a:r>
            <a:r>
              <a:rPr lang="en-US" sz="1800" b="1" dirty="0"/>
              <a:t> </a:t>
            </a:r>
            <a:r>
              <a:rPr lang="en-US" sz="1800" b="1" dirty="0" err="1"/>
              <a:t>indirectes</a:t>
            </a:r>
            <a:r>
              <a:rPr lang="en-US" sz="1800" b="1" dirty="0"/>
              <a:t> au domicile </a:t>
            </a:r>
            <a:r>
              <a:rPr lang="en-US" sz="1800" dirty="0" err="1"/>
              <a:t>assurées</a:t>
            </a:r>
            <a:r>
              <a:rPr lang="en-US" sz="1800" dirty="0"/>
              <a:t> par des </a:t>
            </a:r>
            <a:r>
              <a:rPr lang="en-US" sz="1800" dirty="0" err="1"/>
              <a:t>professionnels</a:t>
            </a:r>
            <a:r>
              <a:rPr lang="en-US" sz="1800" dirty="0"/>
              <a:t> </a:t>
            </a:r>
            <a:r>
              <a:rPr lang="en-US" sz="1800" dirty="0" err="1"/>
              <a:t>libéraux</a:t>
            </a:r>
            <a:r>
              <a:rPr lang="en-US" sz="1800" dirty="0"/>
              <a:t> </a:t>
            </a:r>
            <a:r>
              <a:rPr lang="en-US" sz="1800" dirty="0" err="1"/>
              <a:t>ou</a:t>
            </a:r>
            <a:r>
              <a:rPr lang="en-US" sz="1800" dirty="0"/>
              <a:t> des services </a:t>
            </a:r>
            <a:r>
              <a:rPr lang="en-US" sz="1800" dirty="0" err="1"/>
              <a:t>prestataires</a:t>
            </a:r>
            <a:r>
              <a:rPr lang="en-US" sz="1800" dirty="0"/>
              <a:t>(ex : </a:t>
            </a:r>
            <a:r>
              <a:rPr lang="en-US" sz="1800" dirty="0" err="1"/>
              <a:t>éducateur</a:t>
            </a:r>
            <a:r>
              <a:rPr lang="en-US" sz="1800" dirty="0"/>
              <a:t> sportif </a:t>
            </a:r>
            <a:r>
              <a:rPr lang="en-US" sz="1800" dirty="0" err="1"/>
              <a:t>ou</a:t>
            </a:r>
            <a:r>
              <a:rPr lang="en-US" sz="1800" dirty="0"/>
              <a:t> </a:t>
            </a:r>
            <a:r>
              <a:rPr lang="en-US" sz="1800" dirty="0" err="1"/>
              <a:t>spécialisé</a:t>
            </a:r>
            <a:r>
              <a:rPr lang="en-US" sz="1800" dirty="0"/>
              <a:t>, </a:t>
            </a:r>
            <a:r>
              <a:rPr lang="en-US" sz="1800" dirty="0" err="1"/>
              <a:t>psychologue</a:t>
            </a:r>
            <a:r>
              <a:rPr lang="en-US" sz="1800" dirty="0"/>
              <a:t>, art-</a:t>
            </a:r>
            <a:r>
              <a:rPr lang="en-US" sz="1800" dirty="0" err="1"/>
              <a:t>thérapeuthe</a:t>
            </a:r>
            <a:r>
              <a:rPr lang="en-US" sz="1800" dirty="0"/>
              <a:t>…).</a:t>
            </a:r>
          </a:p>
          <a:p>
            <a:pPr lvl="0"/>
            <a:endParaRPr lang="en-US" sz="1800" dirty="0"/>
          </a:p>
          <a:p>
            <a:pPr lvl="0"/>
            <a:r>
              <a:rPr lang="en-US" sz="1800" b="1" dirty="0"/>
              <a:t>Le </a:t>
            </a:r>
            <a:r>
              <a:rPr lang="en-US" sz="1800" b="1" dirty="0" err="1"/>
              <a:t>soutien</a:t>
            </a:r>
            <a:r>
              <a:rPr lang="en-US" sz="1800" b="1" dirty="0"/>
              <a:t> à la </a:t>
            </a:r>
            <a:r>
              <a:rPr lang="en-US" sz="1800" b="1" dirty="0" err="1"/>
              <a:t>parentalité</a:t>
            </a:r>
            <a:r>
              <a:rPr lang="en-US" sz="1800" b="1" dirty="0"/>
              <a:t>: </a:t>
            </a:r>
            <a:r>
              <a:rPr lang="en-US" sz="1800" dirty="0" err="1"/>
              <a:t>accompagner</a:t>
            </a:r>
            <a:r>
              <a:rPr lang="en-US" sz="1800" dirty="0"/>
              <a:t> les parents dans </a:t>
            </a:r>
            <a:r>
              <a:rPr lang="en-US" sz="1800" dirty="0" err="1"/>
              <a:t>leur</a:t>
            </a:r>
            <a:r>
              <a:rPr lang="en-US" sz="1800" dirty="0"/>
              <a:t> </a:t>
            </a:r>
            <a:r>
              <a:rPr lang="en-US" sz="1800" dirty="0" err="1"/>
              <a:t>rôle</a:t>
            </a:r>
            <a:r>
              <a:rPr lang="en-US" sz="1800" dirty="0"/>
              <a:t> de premier </a:t>
            </a:r>
            <a:r>
              <a:rPr lang="en-US" sz="1800" dirty="0" err="1"/>
              <a:t>éducateur</a:t>
            </a:r>
            <a:r>
              <a:rPr lang="en-US" sz="1800" dirty="0"/>
              <a:t> de </a:t>
            </a:r>
            <a:r>
              <a:rPr lang="en-US" sz="1800" dirty="0" err="1"/>
              <a:t>leur</a:t>
            </a:r>
            <a:r>
              <a:rPr lang="en-US" sz="1800" dirty="0"/>
              <a:t> enfant, </a:t>
            </a:r>
            <a:r>
              <a:rPr lang="en-US" sz="1800" dirty="0" err="1"/>
              <a:t>apporter</a:t>
            </a:r>
            <a:r>
              <a:rPr lang="en-US" sz="1800" dirty="0"/>
              <a:t> de </a:t>
            </a:r>
            <a:r>
              <a:rPr lang="en-US" sz="1800" dirty="0" err="1"/>
              <a:t>l'écoute</a:t>
            </a:r>
            <a:r>
              <a:rPr lang="en-US" sz="1800" dirty="0"/>
              <a:t>, du </a:t>
            </a:r>
            <a:r>
              <a:rPr lang="en-US" sz="1800" dirty="0" err="1"/>
              <a:t>soutien</a:t>
            </a:r>
            <a:r>
              <a:rPr lang="en-US" sz="1800" dirty="0"/>
              <a:t>, des conseils et de </a:t>
            </a:r>
            <a:r>
              <a:rPr lang="en-US" sz="1800" dirty="0" err="1"/>
              <a:t>l'information</a:t>
            </a:r>
            <a:r>
              <a:rPr lang="en-US" sz="1800" dirty="0"/>
              <a:t>, </a:t>
            </a:r>
            <a:r>
              <a:rPr lang="en-US" sz="1800" dirty="0" err="1"/>
              <a:t>ou</a:t>
            </a:r>
            <a:r>
              <a:rPr lang="en-US" sz="1800" dirty="0"/>
              <a:t> </a:t>
            </a:r>
            <a:r>
              <a:rPr lang="en-US" sz="1800" dirty="0" err="1"/>
              <a:t>favoriser</a:t>
            </a:r>
            <a:r>
              <a:rPr lang="en-US" sz="1800" dirty="0"/>
              <a:t> </a:t>
            </a:r>
            <a:r>
              <a:rPr lang="en-US" sz="1800" dirty="0" err="1"/>
              <a:t>l'entraide</a:t>
            </a:r>
            <a:r>
              <a:rPr lang="en-US" sz="1800" dirty="0"/>
              <a:t> et </a:t>
            </a:r>
            <a:r>
              <a:rPr lang="en-US" sz="1800" dirty="0" err="1"/>
              <a:t>l'échange</a:t>
            </a:r>
            <a:r>
              <a:rPr lang="en-US" sz="1800" dirty="0"/>
              <a:t> entre parents (café parents).</a:t>
            </a:r>
          </a:p>
          <a:p>
            <a:pPr lvl="0"/>
            <a:endParaRPr lang="en-US" sz="1800" dirty="0"/>
          </a:p>
          <a:p>
            <a:r>
              <a:rPr lang="en-US" sz="1800" b="1" dirty="0"/>
              <a:t>La recherche </a:t>
            </a:r>
            <a:r>
              <a:rPr lang="en-US" sz="1800" b="1" dirty="0" err="1"/>
              <a:t>d’une</a:t>
            </a:r>
            <a:r>
              <a:rPr lang="en-US" sz="1800" b="1" dirty="0"/>
              <a:t> solution </a:t>
            </a:r>
            <a:r>
              <a:rPr lang="en-US" sz="1800" b="1" dirty="0" err="1"/>
              <a:t>pérenne</a:t>
            </a:r>
            <a:r>
              <a:rPr lang="en-US" sz="1800" b="1" dirty="0"/>
              <a:t> </a:t>
            </a:r>
            <a:r>
              <a:rPr lang="en-US" sz="1800" b="1" dirty="0" err="1"/>
              <a:t>adaptée</a:t>
            </a:r>
            <a:r>
              <a:rPr lang="en-US" sz="1800" b="1" dirty="0"/>
              <a:t> </a:t>
            </a:r>
            <a:r>
              <a:rPr lang="en-US" sz="1800" dirty="0"/>
              <a:t>aux </a:t>
            </a:r>
            <a:r>
              <a:rPr lang="en-US" sz="1800" dirty="0" err="1"/>
              <a:t>besoins</a:t>
            </a:r>
            <a:r>
              <a:rPr lang="en-US" sz="1800" dirty="0"/>
              <a:t> de la </a:t>
            </a:r>
            <a:r>
              <a:rPr lang="en-US" sz="1800" dirty="0" err="1"/>
              <a:t>personne</a:t>
            </a:r>
            <a:r>
              <a:rPr lang="en-US" sz="1800" dirty="0"/>
              <a:t>.</a:t>
            </a:r>
          </a:p>
          <a:p>
            <a:endParaRPr lang="en-US" sz="1800" dirty="0"/>
          </a:p>
        </p:txBody>
      </p:sp>
    </p:spTree>
    <p:extLst>
      <p:ext uri="{BB962C8B-B14F-4D97-AF65-F5344CB8AC3E}">
        <p14:creationId xmlns:p14="http://schemas.microsoft.com/office/powerpoint/2010/main" val="375547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178905" y="2695575"/>
            <a:ext cx="3240506" cy="1466850"/>
          </a:xfrm>
        </p:spPr>
        <p:txBody>
          <a:bodyPr>
            <a:normAutofit/>
          </a:bodyPr>
          <a:lstStyle/>
          <a:p>
            <a:r>
              <a:rPr lang="fr-FR" sz="2800" dirty="0">
                <a:solidFill>
                  <a:srgbClr val="FFFFFF"/>
                </a:solidFill>
                <a:latin typeface="Century Gothic" panose="020B0502020202020204" pitchFamily="34" charset="0"/>
              </a:rPr>
              <a:t>De l’entrée à la sortie du PCPE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4485373" y="628651"/>
            <a:ext cx="7077977" cy="6000750"/>
          </a:xfrm>
        </p:spPr>
        <p:txBody>
          <a:bodyPr>
            <a:normAutofit/>
          </a:bodyPr>
          <a:lstStyle/>
          <a:p>
            <a:pPr marL="457200" lvl="1" indent="0">
              <a:buNone/>
            </a:pPr>
            <a:r>
              <a:rPr lang="fr-FR" sz="1400" b="1" dirty="0">
                <a:latin typeface="Century Gothic" panose="020B0502020202020204" pitchFamily="34" charset="0"/>
              </a:rPr>
              <a:t>1- Dès le notification du PCPE, les coordonnateurs réalisent une évaluation </a:t>
            </a:r>
            <a:r>
              <a:rPr lang="fr-FR" sz="1400" dirty="0">
                <a:latin typeface="Century Gothic" panose="020B0502020202020204" pitchFamily="34" charset="0"/>
              </a:rPr>
              <a:t>sur le lieu de vie et/ ou d’accueil :</a:t>
            </a:r>
          </a:p>
          <a:p>
            <a:pPr lvl="1"/>
            <a:r>
              <a:rPr lang="fr-FR" sz="1400" dirty="0">
                <a:latin typeface="Century Gothic" panose="020B0502020202020204" pitchFamily="34" charset="0"/>
              </a:rPr>
              <a:t>Après présentation au bénéficiaire et aux aidants du référent PCPE et la signature du Document Individuel de Prise en Charge (DIPC).</a:t>
            </a:r>
          </a:p>
          <a:p>
            <a:pPr lvl="1"/>
            <a:r>
              <a:rPr lang="fr-FR" sz="1400" dirty="0">
                <a:latin typeface="Century Gothic" panose="020B0502020202020204" pitchFamily="34" charset="0"/>
              </a:rPr>
              <a:t>Pour définir et/ou préciser les besoins et attentes, puis établir des préconisations (délai 3 mois).</a:t>
            </a:r>
          </a:p>
          <a:p>
            <a:pPr marL="457200" lvl="1" indent="0">
              <a:buNone/>
            </a:pPr>
            <a:endParaRPr lang="fr-FR" sz="1400" b="1" dirty="0">
              <a:latin typeface="Century Gothic" panose="020B0502020202020204" pitchFamily="34" charset="0"/>
            </a:endParaRPr>
          </a:p>
          <a:p>
            <a:pPr marL="0" indent="0">
              <a:buNone/>
            </a:pPr>
            <a:r>
              <a:rPr lang="fr-FR" sz="1400" b="1" dirty="0">
                <a:latin typeface="Century Gothic" panose="020B0502020202020204" pitchFamily="34" charset="0"/>
              </a:rPr>
              <a:t>        2- Groupe Opérationnel de Synthèse (GOS) organisé par la MDPH :</a:t>
            </a:r>
          </a:p>
          <a:p>
            <a:pPr lvl="1"/>
            <a:r>
              <a:rPr lang="fr-FR" sz="1400" dirty="0">
                <a:latin typeface="Century Gothic" panose="020B0502020202020204" pitchFamily="34" charset="0"/>
              </a:rPr>
              <a:t>Après transmission de la synthèse de l’évaluation et des préconisations.</a:t>
            </a:r>
          </a:p>
          <a:p>
            <a:pPr lvl="1"/>
            <a:r>
              <a:rPr lang="fr-FR" sz="1400" dirty="0">
                <a:latin typeface="Century Gothic" panose="020B0502020202020204" pitchFamily="34" charset="0"/>
              </a:rPr>
              <a:t>Un GOS est organisé par le Dispositif Intégré Handicap (DIH) porté par la MDPH dans le 92.</a:t>
            </a:r>
          </a:p>
          <a:p>
            <a:pPr lvl="1"/>
            <a:r>
              <a:rPr lang="fr-FR" sz="1400" dirty="0">
                <a:latin typeface="Century Gothic" panose="020B0502020202020204" pitchFamily="34" charset="0"/>
              </a:rPr>
              <a:t>Un Plan d’Accompagnement Global (PAG) est établi avec la famille et les partenaires</a:t>
            </a:r>
          </a:p>
          <a:p>
            <a:pPr lvl="1"/>
            <a:endParaRPr lang="fr-FR" sz="1400" dirty="0">
              <a:latin typeface="Century Gothic" panose="020B0502020202020204" pitchFamily="34" charset="0"/>
            </a:endParaRPr>
          </a:p>
          <a:p>
            <a:pPr marL="457200" lvl="1" indent="0">
              <a:buNone/>
            </a:pPr>
            <a:r>
              <a:rPr lang="fr-FR" sz="1400" b="1" dirty="0">
                <a:latin typeface="Century Gothic" panose="020B0502020202020204" pitchFamily="34" charset="0"/>
              </a:rPr>
              <a:t>3- Les coordinateurs du PCPE recherchent de prestataires et partenaires </a:t>
            </a:r>
            <a:r>
              <a:rPr lang="fr-FR" sz="1400" dirty="0">
                <a:latin typeface="Century Gothic" panose="020B0502020202020204" pitchFamily="34" charset="0"/>
              </a:rPr>
              <a:t>et coordonnent la mise en œuvre des actions selon le PAG et les objectifs généraux et opérationnels définis (Grille SERAFIN PH).</a:t>
            </a:r>
          </a:p>
          <a:p>
            <a:pPr marL="457200" lvl="1" indent="0">
              <a:buNone/>
            </a:pPr>
            <a:endParaRPr lang="fr-FR" sz="1400" dirty="0">
              <a:latin typeface="Century Gothic" panose="020B0502020202020204" pitchFamily="34" charset="0"/>
            </a:endParaRPr>
          </a:p>
          <a:p>
            <a:pPr marL="457200" lvl="1" indent="0">
              <a:buNone/>
            </a:pPr>
            <a:r>
              <a:rPr lang="fr-FR" sz="1400" b="1" dirty="0">
                <a:latin typeface="Century Gothic" panose="020B0502020202020204" pitchFamily="34" charset="0"/>
              </a:rPr>
              <a:t>4- Sortie </a:t>
            </a:r>
            <a:r>
              <a:rPr lang="fr-FR" sz="1400" dirty="0">
                <a:latin typeface="Century Gothic" panose="020B0502020202020204" pitchFamily="34" charset="0"/>
              </a:rPr>
              <a:t>du PCPE est actée:</a:t>
            </a:r>
          </a:p>
          <a:p>
            <a:pPr lvl="1"/>
            <a:r>
              <a:rPr lang="fr-FR" sz="1400" dirty="0">
                <a:latin typeface="Century Gothic" panose="020B0502020202020204" pitchFamily="34" charset="0"/>
              </a:rPr>
              <a:t>Si l’orientation cible est atteinte (ex : entrée en ESMS; maintien au domicile avec interventions de libéraux…). </a:t>
            </a:r>
          </a:p>
          <a:p>
            <a:pPr lvl="1"/>
            <a:r>
              <a:rPr lang="fr-FR" sz="1400" dirty="0">
                <a:latin typeface="Century Gothic" panose="020B0502020202020204" pitchFamily="34" charset="0"/>
              </a:rPr>
              <a:t>A la demande de la personne accompagnée (désistement).</a:t>
            </a:r>
          </a:p>
          <a:p>
            <a:pPr lvl="1"/>
            <a:r>
              <a:rPr lang="fr-FR" sz="1400" dirty="0">
                <a:latin typeface="Century Gothic" panose="020B0502020202020204" pitchFamily="34" charset="0"/>
              </a:rPr>
              <a:t>A la demande du PCPE à la fin de la notification (défauts importants et récurrents de coopération de la famille).</a:t>
            </a:r>
          </a:p>
        </p:txBody>
      </p:sp>
    </p:spTree>
    <p:extLst>
      <p:ext uri="{BB962C8B-B14F-4D97-AF65-F5344CB8AC3E}">
        <p14:creationId xmlns:p14="http://schemas.microsoft.com/office/powerpoint/2010/main" val="40494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270B4D-E1E2-4170-86BC-C5AD114F4037}"/>
              </a:ext>
            </a:extLst>
          </p:cNvPr>
          <p:cNvPicPr>
            <a:picLocks noChangeAspect="1"/>
          </p:cNvPicPr>
          <p:nvPr/>
        </p:nvPicPr>
        <p:blipFill rotWithShape="1">
          <a:blip r:embed="rId2"/>
          <a:srcRect b="15730"/>
          <a:stretch/>
        </p:blipFill>
        <p:spPr>
          <a:xfrm>
            <a:off x="20" y="-113424"/>
            <a:ext cx="12191980" cy="6857990"/>
          </a:xfrm>
          <a:prstGeom prst="rect">
            <a:avLst/>
          </a:prstGeom>
        </p:spPr>
      </p:pic>
      <p:sp>
        <p:nvSpPr>
          <p:cNvPr id="11"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55E04C2-5E54-39F5-C37C-E83F0B268EE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Le PCPE Transition 92: un </a:t>
            </a:r>
            <a:r>
              <a:rPr lang="en-US" dirty="0" err="1"/>
              <a:t>dispositif</a:t>
            </a:r>
            <a:endParaRPr lang="en-US" dirty="0"/>
          </a:p>
        </p:txBody>
      </p:sp>
      <p:sp>
        <p:nvSpPr>
          <p:cNvPr id="5" name="ZoneTexte 4">
            <a:extLst>
              <a:ext uri="{FF2B5EF4-FFF2-40B4-BE49-F238E27FC236}">
                <a16:creationId xmlns:a16="http://schemas.microsoft.com/office/drawing/2014/main" id="{95763B9A-F3FC-7DDF-D415-0717F19137E4}"/>
              </a:ext>
            </a:extLst>
          </p:cNvPr>
          <p:cNvSpPr txBox="1"/>
          <p:nvPr/>
        </p:nvSpPr>
        <p:spPr>
          <a:xfrm>
            <a:off x="1364096" y="6176963"/>
            <a:ext cx="9107054" cy="461665"/>
          </a:xfrm>
          <a:prstGeom prst="rect">
            <a:avLst/>
          </a:prstGeom>
          <a:noFill/>
        </p:spPr>
        <p:txBody>
          <a:bodyPr wrap="square" rtlCol="0">
            <a:spAutoFit/>
          </a:bodyPr>
          <a:lstStyle/>
          <a:p>
            <a:pPr algn="ctr">
              <a:spcAft>
                <a:spcPts val="600"/>
              </a:spcAft>
            </a:pPr>
            <a:r>
              <a:rPr lang="fr-FR" sz="2400" b="1" u="sng" dirty="0"/>
              <a:t>Merci à toutes et à tous de votre aimable attention</a:t>
            </a:r>
          </a:p>
        </p:txBody>
      </p:sp>
      <p:graphicFrame>
        <p:nvGraphicFramePr>
          <p:cNvPr id="4" name="Espace réservé du contenu 3">
            <a:extLst>
              <a:ext uri="{FF2B5EF4-FFF2-40B4-BE49-F238E27FC236}">
                <a16:creationId xmlns:a16="http://schemas.microsoft.com/office/drawing/2014/main" id="{CB497739-6C22-77DE-D542-9C9B909761FA}"/>
              </a:ext>
            </a:extLst>
          </p:cNvPr>
          <p:cNvGraphicFramePr>
            <a:graphicFrameLocks noGrp="1"/>
          </p:cNvGraphicFramePr>
          <p:nvPr>
            <p:ph idx="1"/>
            <p:extLst>
              <p:ext uri="{D42A27DB-BD31-4B8C-83A1-F6EECF244321}">
                <p14:modId xmlns:p14="http://schemas.microsoft.com/office/powerpoint/2010/main" val="340678386"/>
              </p:ext>
            </p:extLst>
          </p:nvPr>
        </p:nvGraphicFramePr>
        <p:xfrm>
          <a:off x="838200" y="1495425"/>
          <a:ext cx="10515600" cy="4681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351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920" y="4941169"/>
            <a:ext cx="2410161" cy="1352739"/>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937" y="1412776"/>
            <a:ext cx="6992126" cy="1978156"/>
          </a:xfrm>
          <a:prstGeom prst="rect">
            <a:avLst/>
          </a:prstGeom>
        </p:spPr>
      </p:pic>
    </p:spTree>
    <p:extLst>
      <p:ext uri="{BB962C8B-B14F-4D97-AF65-F5344CB8AC3E}">
        <p14:creationId xmlns:p14="http://schemas.microsoft.com/office/powerpoint/2010/main" val="440519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charte graphique 2022">
      <a:dk1>
        <a:srgbClr val="595959"/>
      </a:dk1>
      <a:lt1>
        <a:sysClr val="window" lastClr="FFFFFF"/>
      </a:lt1>
      <a:dk2>
        <a:srgbClr val="44546A"/>
      </a:dk2>
      <a:lt2>
        <a:srgbClr val="E8E6E6"/>
      </a:lt2>
      <a:accent1>
        <a:srgbClr val="1488CA"/>
      </a:accent1>
      <a:accent2>
        <a:srgbClr val="E30613"/>
      </a:accent2>
      <a:accent3>
        <a:srgbClr val="F9AF22"/>
      </a:accent3>
      <a:accent4>
        <a:srgbClr val="4A9536"/>
      </a:accent4>
      <a:accent5>
        <a:srgbClr val="41B9BB"/>
      </a:accent5>
      <a:accent6>
        <a:srgbClr val="B9C146"/>
      </a:accent6>
      <a:hlink>
        <a:srgbClr val="5A368C"/>
      </a:hlink>
      <a:folHlink>
        <a:srgbClr val="7C1B47"/>
      </a:folHlink>
    </a:clrScheme>
    <a:fontScheme name="charte graphique 2022">
      <a:majorFont>
        <a:latin typeface="Verdana"/>
        <a:ea typeface="Arial"/>
        <a:cs typeface="Arial"/>
      </a:majorFont>
      <a:minorFont>
        <a:latin typeface="Verdana"/>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3626</Words>
  <Application>Microsoft Office PowerPoint</Application>
  <PresentationFormat>Grand écran</PresentationFormat>
  <Paragraphs>389</Paragraphs>
  <Slides>39</Slides>
  <Notes>14</Notes>
  <HiddenSlides>7</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39</vt:i4>
      </vt:variant>
    </vt:vector>
  </HeadingPairs>
  <TitlesOfParts>
    <vt:vector size="48" baseType="lpstr">
      <vt:lpstr>Arial</vt:lpstr>
      <vt:lpstr>Calibri</vt:lpstr>
      <vt:lpstr>Calibri Light</vt:lpstr>
      <vt:lpstr>Century Gothic</vt:lpstr>
      <vt:lpstr>Symbol</vt:lpstr>
      <vt:lpstr>Verdana</vt:lpstr>
      <vt:lpstr>Wingdings</vt:lpstr>
      <vt:lpstr>Thème Office</vt:lpstr>
      <vt:lpstr>1_Thème Office</vt:lpstr>
      <vt:lpstr>Présentation PowerPoint</vt:lpstr>
      <vt:lpstr>PCPE Transition 92. Encore un PCPE, un PCPE pour rien ? </vt:lpstr>
      <vt:lpstr>PCPE Transition 92</vt:lpstr>
      <vt:lpstr>PCPE – POUR QUEL PUBLIC</vt:lpstr>
      <vt:lpstr>Quelques chiffres</vt:lpstr>
      <vt:lpstr>Présentation PowerPoint</vt:lpstr>
      <vt:lpstr>De l’entrée à la sortie du PCPE</vt:lpstr>
      <vt:lpstr>Le PCPE Transition 92: un dispositif</vt:lpstr>
      <vt:lpstr>Présentation PowerPoint</vt:lpstr>
      <vt:lpstr>Contexte de création </vt:lpstr>
      <vt:lpstr>Missions du PCPE 35  </vt:lpstr>
      <vt:lpstr>Présentation PowerPoint</vt:lpstr>
      <vt:lpstr>La procédure </vt:lpstr>
      <vt:lpstr>Activité 2022   </vt:lpstr>
      <vt:lpstr>Présentation PowerPoint</vt:lpstr>
      <vt:lpstr>Présentation PowerPoint</vt:lpstr>
      <vt:lpstr>La mise en place du PCPE 29</vt:lpstr>
      <vt:lpstr>A qui s’adresse le PCPE ?</vt:lpstr>
      <vt:lpstr>Les prestations du PCPE </vt:lpstr>
      <vt:lpstr>Une organisation départementale</vt:lpstr>
      <vt:lpstr>Fonctionnement</vt:lpstr>
      <vt:lpstr>PCPE Gestion liste d’attente SESSAD NORD – ADAPEI 44 </vt:lpstr>
      <vt:lpstr>Présentation PowerPoint</vt:lpstr>
      <vt:lpstr>Présentation PowerPoint</vt:lpstr>
      <vt:lpstr>Le pouvoir d’agir  et   l’Inclusion</vt:lpstr>
      <vt:lpstr>Présentation PowerPoint</vt:lpstr>
      <vt:lpstr>Présentation PowerPoint</vt:lpstr>
      <vt:lpstr>L’équipe du PCPE garantit et veille à la mise en œuvre des objectifs du Plan d’Accompagnement et à la cohérence du parcours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Modalités interventions PCPE GLA</vt:lpstr>
      <vt:lpstr>Présentation PowerPoint</vt:lpstr>
      <vt:lpstr>Présentation PowerPoint</vt:lpstr>
      <vt:lpstr>MERCI  pour votre écoute…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PCPE Transition 92</dc:title>
  <dc:creator>Emma ANOY</dc:creator>
  <cp:lastModifiedBy>BLEMOU Lucien</cp:lastModifiedBy>
  <cp:revision>9</cp:revision>
  <dcterms:created xsi:type="dcterms:W3CDTF">2023-04-19T13:02:08Z</dcterms:created>
  <dcterms:modified xsi:type="dcterms:W3CDTF">2023-05-02T15:15:02Z</dcterms:modified>
</cp:coreProperties>
</file>