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15" r:id="rId3"/>
    <p:sldId id="256" r:id="rId4"/>
    <p:sldId id="257" r:id="rId5"/>
    <p:sldId id="261" r:id="rId6"/>
    <p:sldId id="260" r:id="rId7"/>
    <p:sldId id="258" r:id="rId8"/>
    <p:sldId id="262" r:id="rId9"/>
    <p:sldId id="265" r:id="rId10"/>
    <p:sldId id="264" r:id="rId1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fevre\Documents\PCPE\Journ&#233;e%20des%20PCPE\Participation%20atelier\Activit&#2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fevre\Documents\PCPE\Journ&#233;e%20des%20PCPE\Participation%20atelier\Activit&#23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fevre\Documents\PCPE\Journ&#233;e%20des%20PCPE\Participation%20atelier\Activit&#23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fevre\Documents\PCPE\Journ&#233;e%20des%20PCPE\Participation%20atelier\Activit&#23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lefevre\Documents\PCPE\Journ&#233;e%20des%20PCPE\Participation%20atelier\Activit&#2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FILE ACTIVE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Feuil1!$C$4:$E$4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Feuil1!$C$5:$E$5</c:f>
              <c:numCache>
                <c:formatCode>General</c:formatCode>
                <c:ptCount val="3"/>
                <c:pt idx="0">
                  <c:v>109</c:v>
                </c:pt>
                <c:pt idx="1">
                  <c:v>114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8CF-B93B-0CCEEEF5E7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87950096"/>
        <c:axId val="587950928"/>
      </c:barChart>
      <c:catAx>
        <c:axId val="58795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7950928"/>
        <c:crosses val="autoZero"/>
        <c:auto val="1"/>
        <c:lblAlgn val="ctr"/>
        <c:lblOffset val="100"/>
        <c:noMultiLvlLbl val="0"/>
      </c:catAx>
      <c:valAx>
        <c:axId val="58795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795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bg1"/>
                </a:solidFill>
              </a:rPr>
              <a:t>PAG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Feuil1!$D$25:$F$25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Feuil1!$D$26:$F$26</c:f>
              <c:numCache>
                <c:formatCode>General</c:formatCode>
                <c:ptCount val="3"/>
                <c:pt idx="0">
                  <c:v>9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2-45FA-9C2D-9F7EA82898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26042624"/>
        <c:axId val="826042208"/>
      </c:barChart>
      <c:catAx>
        <c:axId val="82604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6042208"/>
        <c:crosses val="autoZero"/>
        <c:auto val="1"/>
        <c:lblAlgn val="ctr"/>
        <c:lblOffset val="100"/>
        <c:noMultiLvlLbl val="0"/>
      </c:catAx>
      <c:valAx>
        <c:axId val="82604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60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Champs d'intervention coordinateur </a:t>
            </a:r>
          </a:p>
        </c:rich>
      </c:tx>
      <c:layout>
        <c:manualLayout>
          <c:xMode val="edge"/>
          <c:yMode val="edge"/>
          <c:x val="0.14190182594261322"/>
          <c:y val="4.6280991735537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20128208236577E-2"/>
          <c:y val="0.16440224153663238"/>
          <c:w val="0.60707009323500682"/>
          <c:h val="0.771218098196263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E4-4B42-8CC7-79977D9454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E4-4B42-8CC7-79977D9454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7E4-4B42-8CC7-79977D9454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7E4-4B42-8CC7-79977D9454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EE53F47-9159-49A4-9D83-A834E8EC72E2}" type="PERCENTAGE">
                      <a:rPr lang="en-US" baseline="0"/>
                      <a:pPr/>
                      <a:t>[POURCENTAGE]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E4-4B42-8CC7-79977D9454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777E44-1B8A-4137-B4C4-E07DB26FB889}" type="PERCENTAGE">
                      <a:rPr lang="en-US" baseline="0"/>
                      <a:pPr/>
                      <a:t>[POURCENTAGE]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E4-4B42-8CC7-79977D9454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64C305-5800-49C9-9ECC-BBAED41C8534}" type="PERCENTAGE">
                      <a:rPr lang="en-US" baseline="0"/>
                      <a:pPr/>
                      <a:t>[POURCENTAGE]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E4-4B42-8CC7-79977D94543F}"/>
                </c:ext>
              </c:extLst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E4-4B42-8CC7-79977D94543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'Action de coordination 2022'!$C$27:$C$30</c:f>
              <c:strCache>
                <c:ptCount val="4"/>
                <c:pt idx="0">
                  <c:v>Expression du projet personnalisé</c:v>
                </c:pt>
                <c:pt idx="1">
                  <c:v>Ouverture de droits</c:v>
                </c:pt>
                <c:pt idx="2">
                  <c:v>Coordination renforcée</c:v>
                </c:pt>
                <c:pt idx="3">
                  <c:v>Relations avec le territoire</c:v>
                </c:pt>
              </c:strCache>
            </c:strRef>
          </c:cat>
          <c:val>
            <c:numRef>
              <c:f>'Action de coordination 2022'!$D$27:$D$30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62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E4-4B42-8CC7-79977D9454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98024912437789"/>
          <c:y val="0.22319564155426949"/>
          <c:w val="0.34326389803281276"/>
          <c:h val="0.775506925987563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>
                <a:solidFill>
                  <a:schemeClr val="bg1"/>
                </a:solidFill>
              </a:rPr>
              <a:t>Champs</a:t>
            </a:r>
            <a:r>
              <a:rPr lang="fr-FR" sz="1400" baseline="0" dirty="0">
                <a:solidFill>
                  <a:schemeClr val="bg1"/>
                </a:solidFill>
              </a:rPr>
              <a:t> intervention EMSC</a:t>
            </a:r>
            <a:endParaRPr lang="fr-FR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8604651162790301E-4"/>
          <c:y val="4.18910831837223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282884971515004"/>
          <c:w val="0.61904887415719867"/>
          <c:h val="0.783633262179749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0E0-46C6-BAE6-DFD7A63638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0E0-46C6-BAE6-DFD7A63638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0E0-46C6-BAE6-DFD7A63638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0E0-46C6-BAE6-DFD7A63638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0E0-46C6-BAE6-DFD7A63638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0E0-46C6-BAE6-DFD7A6363886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0E0-46C6-BAE6-DFD7A6363886}"/>
                </c:ext>
              </c:extLst>
            </c:dLbl>
            <c:dLbl>
              <c:idx val="1"/>
              <c:layout>
                <c:manualLayout>
                  <c:x val="-8.5492036642167007E-2"/>
                  <c:y val="0.11169442194833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E0-46C6-BAE6-DFD7A6363886}"/>
                </c:ext>
              </c:extLst>
            </c:dLbl>
            <c:dLbl>
              <c:idx val="2"/>
              <c:layout>
                <c:manualLayout>
                  <c:x val="-8.5542036443629121E-2"/>
                  <c:y val="0.11202218330458621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44011102243063E-2"/>
                      <c:h val="0.11422517734116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E0-46C6-BAE6-DFD7A636388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'Actions EMSC22'!$R$41:$W$41</c:f>
              <c:strCache>
                <c:ptCount val="6"/>
                <c:pt idx="0">
                  <c:v>Accès aux droits</c:v>
                </c:pt>
                <c:pt idx="1">
                  <c:v>Soin</c:v>
                </c:pt>
                <c:pt idx="2">
                  <c:v>Maintien dans le logement</c:v>
                </c:pt>
                <c:pt idx="3">
                  <c:v>Participation à la vie sociale </c:v>
                </c:pt>
                <c:pt idx="4">
                  <c:v>Scolarité</c:v>
                </c:pt>
                <c:pt idx="5">
                  <c:v>Appui de l'aidant</c:v>
                </c:pt>
              </c:strCache>
            </c:strRef>
          </c:cat>
          <c:val>
            <c:numRef>
              <c:f>'Actions EMSC22'!$R$42:$W$42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44</c:v>
                </c:pt>
                <c:pt idx="4">
                  <c:v>10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E0-46C6-BAE6-DFD7A63638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0441018882743"/>
          <c:y val="2.9922202274087373E-2"/>
          <c:w val="0.34728657754989928"/>
          <c:h val="0.969485008269836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solidFill>
                  <a:schemeClr val="bg1"/>
                </a:solidFill>
              </a:rPr>
              <a:t>Besoins</a:t>
            </a:r>
            <a:r>
              <a:rPr lang="en-US" sz="1800" dirty="0">
                <a:solidFill>
                  <a:schemeClr val="bg1"/>
                </a:solidFill>
              </a:rPr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Feuil1!$M$44:$N$47</c:f>
              <c:strCache>
                <c:ptCount val="4"/>
                <c:pt idx="0">
                  <c:v>Participation sociale</c:v>
                </c:pt>
                <c:pt idx="1">
                  <c:v>Logement</c:v>
                </c:pt>
                <c:pt idx="2">
                  <c:v>Scolarité</c:v>
                </c:pt>
                <c:pt idx="3">
                  <c:v>Droits</c:v>
                </c:pt>
              </c:strCache>
              <c:extLst/>
            </c:strRef>
          </c:cat>
          <c:val>
            <c:numRef>
              <c:f>Feuil1!$R$44:$R$47</c:f>
              <c:numCache>
                <c:formatCode>General</c:formatCode>
                <c:ptCount val="4"/>
                <c:pt idx="0">
                  <c:v>60</c:v>
                </c:pt>
                <c:pt idx="1">
                  <c:v>14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4-4813-8C74-0F7C3EC660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26222048"/>
        <c:axId val="426217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narHorz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1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Feuil1!$M$44:$N$47</c15:sqref>
                        </c15:formulaRef>
                      </c:ext>
                    </c:extLst>
                    <c:strCache>
                      <c:ptCount val="4"/>
                      <c:pt idx="0">
                        <c:v>Participation sociale</c:v>
                      </c:pt>
                      <c:pt idx="1">
                        <c:v>Logement</c:v>
                      </c:pt>
                      <c:pt idx="2">
                        <c:v>Scolarité</c:v>
                      </c:pt>
                      <c:pt idx="3">
                        <c:v>Droits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Feuil1!$O$44:$O$47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E4-4813-8C74-0F7C3EC66058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Feuil1!$M$44:$N$47</c15:sqref>
                        </c15:formulaRef>
                      </c:ext>
                    </c:extLst>
                    <c:strCache>
                      <c:ptCount val="4"/>
                      <c:pt idx="0">
                        <c:v>Participation sociale</c:v>
                      </c:pt>
                      <c:pt idx="1">
                        <c:v>Logement</c:v>
                      </c:pt>
                      <c:pt idx="2">
                        <c:v>Scolarité</c:v>
                      </c:pt>
                      <c:pt idx="3">
                        <c:v>Droits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Feuil1!$P$44:$P$47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CE4-4813-8C74-0F7C3EC6605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pattFill prst="narHorz">
                    <a:fgClr>
                      <a:schemeClr val="accent3"/>
                    </a:fgClr>
                    <a:bgClr>
                      <a:schemeClr val="accent3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Feuil1!$M$44:$N$47</c15:sqref>
                        </c15:formulaRef>
                      </c:ext>
                    </c:extLst>
                    <c:strCache>
                      <c:ptCount val="4"/>
                      <c:pt idx="0">
                        <c:v>Participation sociale</c:v>
                      </c:pt>
                      <c:pt idx="1">
                        <c:v>Logement</c:v>
                      </c:pt>
                      <c:pt idx="2">
                        <c:v>Scolarité</c:v>
                      </c:pt>
                      <c:pt idx="3">
                        <c:v>Droits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Feuil1!$Q$44:$Q$47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CE4-4813-8C74-0F7C3EC66058}"/>
                  </c:ext>
                </c:extLst>
              </c15:ser>
            </c15:filteredBarSeries>
          </c:ext>
        </c:extLst>
      </c:barChart>
      <c:catAx>
        <c:axId val="4262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6217888"/>
        <c:crosses val="autoZero"/>
        <c:auto val="1"/>
        <c:lblAlgn val="ctr"/>
        <c:lblOffset val="100"/>
        <c:noMultiLvlLbl val="0"/>
      </c:catAx>
      <c:valAx>
        <c:axId val="42621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62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Situation à </a:t>
            </a:r>
            <a:r>
              <a:rPr lang="en-US" sz="1600" dirty="0" err="1">
                <a:solidFill>
                  <a:schemeClr val="bg1"/>
                </a:solidFill>
              </a:rPr>
              <a:t>l'entrée</a:t>
            </a:r>
            <a:r>
              <a:rPr lang="en-US" sz="1600" dirty="0">
                <a:solidFill>
                  <a:schemeClr val="bg1"/>
                </a:solidFill>
              </a:rPr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Feuil1!$B$63:$C$65</c:f>
              <c:strCache>
                <c:ptCount val="3"/>
                <c:pt idx="0">
                  <c:v>Attente ESMS</c:v>
                </c:pt>
                <c:pt idx="1">
                  <c:v>PEC partielle</c:v>
                </c:pt>
                <c:pt idx="2">
                  <c:v>Parcours santé</c:v>
                </c:pt>
              </c:strCache>
              <c:extLst/>
            </c:strRef>
          </c:cat>
          <c:val>
            <c:numRef>
              <c:f>Feuil1!$D$63:$D$65</c:f>
              <c:numCache>
                <c:formatCode>General</c:formatCode>
                <c:ptCount val="3"/>
                <c:pt idx="0">
                  <c:v>28</c:v>
                </c:pt>
                <c:pt idx="1">
                  <c:v>32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A-4CF3-A342-E8868DD472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34147504"/>
        <c:axId val="1334146672"/>
      </c:barChart>
      <c:catAx>
        <c:axId val="13341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4146672"/>
        <c:crosses val="autoZero"/>
        <c:auto val="1"/>
        <c:lblAlgn val="ctr"/>
        <c:lblOffset val="100"/>
        <c:noMultiLvlLbl val="0"/>
      </c:catAx>
      <c:valAx>
        <c:axId val="133414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414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Feuil1!$I$14:$J$21</cx:f>
        <cx:lvl ptCount="8">
          <cx:pt idx="0">0 - 17 ans</cx:pt>
          <cx:pt idx="1">18 ans et plus</cx:pt>
          <cx:pt idx="3">DI</cx:pt>
          <cx:pt idx="4">TSA</cx:pt>
          <cx:pt idx="5">Polyhandicap</cx:pt>
          <cx:pt idx="6">Psychique</cx:pt>
          <cx:pt idx="7">Autre</cx:pt>
        </cx:lvl>
        <cx:lvl ptCount="8">
          <cx:pt idx="0">Age</cx:pt>
          <cx:pt idx="3">Typologie de handicap</cx:pt>
        </cx:lvl>
      </cx:strDim>
      <cx:numDim type="size">
        <cx:f>Feuil1!$K$14:$K$21</cx:f>
        <cx:lvl ptCount="8" formatCode="Standard">
          <cx:pt idx="0">47</cx:pt>
          <cx:pt idx="1">53</cx:pt>
          <cx:pt idx="3">38</cx:pt>
          <cx:pt idx="4">32</cx:pt>
          <cx:pt idx="5">11</cx:pt>
          <cx:pt idx="6">10</cx:pt>
          <cx:pt idx="7">9</cx:pt>
        </cx:lvl>
      </cx:numDim>
    </cx:data>
  </cx:chartData>
  <cx:chart>
    <cx:plotArea>
      <cx:plotAreaRegion>
        <cx:series layoutId="sunburst" uniqueId="{80A2EBE0-AA21-47FD-9057-4866DBB0B427}">
          <cx:dataLabels pos="ctr">
            <cx:visibility seriesName="0" categoryName="1" value="0"/>
          </cx:dataLabels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2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2"/>
    </cs:fontRef>
  </cs:dropLine>
  <cs:errorBar>
    <cs:lnRef idx="0"/>
    <cs:fillRef idx="0"/>
    <cs:effectRef idx="0"/>
    <cs:fontRef idx="minor">
      <a:schemeClr val="tx2"/>
    </cs:fontRef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</cs:hiLoLine>
  <cs:leaderLine>
    <cs:lnRef idx="0"/>
    <cs:fillRef idx="0"/>
    <cs:effectRef idx="0"/>
    <cs:fontRef idx="minor">
      <a:schemeClr val="tx2"/>
    </cs:fontRef>
  </cs:leaderLine>
  <cs:legend>
    <cs:lnRef idx="0"/>
    <cs:fillRef idx="0"/>
    <cs:effectRef idx="0"/>
    <cs:fontRef idx="minor">
      <a:schemeClr val="tx2"/>
    </cs:fontRef>
    <cs:defRPr sz="900" kern="1200"/>
    <cs:bodyPr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 kern="1200"/>
    <cs:bodyPr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tNBKs7hT0" TargetMode="External"/><Relationship Id="rId1" Type="http://schemas.openxmlformats.org/officeDocument/2006/relationships/hyperlink" Target="https://map.proxi.co/#command-center?topic_id=63046c0fe699b9c6d878c461&amp;topic_key=69d6p40dLcXwuJoivJhKrGiRtH1VWD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tNBKs7hT0" TargetMode="External"/><Relationship Id="rId1" Type="http://schemas.openxmlformats.org/officeDocument/2006/relationships/hyperlink" Target="https://map.proxi.co/#command-center?topic_id=63046c0fe699b9c6d878c461&amp;topic_key=69d6p40dLcXwuJoivJhKrGiRtH1VW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58E62-E16B-4379-BC6B-65390ED244D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B21439-7326-4248-B778-0E7FD7CDE524}">
      <dgm:prSet phldrT="[Texte]" custT="1"/>
      <dgm:spPr/>
      <dgm:t>
        <a:bodyPr/>
        <a:lstStyle/>
        <a:p>
          <a:pPr algn="ctr"/>
          <a:r>
            <a:rPr lang="fr-FR" sz="1800" b="1" dirty="0"/>
            <a:t>COMMANDE DE L’ARS</a:t>
          </a:r>
        </a:p>
      </dgm:t>
    </dgm:pt>
    <dgm:pt modelId="{96C85C42-CC68-4114-ABC4-7B8BB80EA0EE}" type="parTrans" cxnId="{EFC62FDC-8DC2-4639-B961-4F57F874DB55}">
      <dgm:prSet/>
      <dgm:spPr/>
      <dgm:t>
        <a:bodyPr/>
        <a:lstStyle/>
        <a:p>
          <a:endParaRPr lang="fr-FR"/>
        </a:p>
      </dgm:t>
    </dgm:pt>
    <dgm:pt modelId="{AD74F586-C696-4B50-AA13-DD812A965BF6}" type="sibTrans" cxnId="{EFC62FDC-8DC2-4639-B961-4F57F874DB55}">
      <dgm:prSet/>
      <dgm:spPr/>
      <dgm:t>
        <a:bodyPr/>
        <a:lstStyle/>
        <a:p>
          <a:endParaRPr lang="fr-FR"/>
        </a:p>
      </dgm:t>
    </dgm:pt>
    <dgm:pt modelId="{B63285F4-E6BF-42A5-8263-CA9D15F3C2CA}">
      <dgm:prSet phldrT="[Texte]" custT="1"/>
      <dgm:spPr/>
      <dgm:t>
        <a:bodyPr/>
        <a:lstStyle/>
        <a:p>
          <a:pPr algn="l"/>
          <a:r>
            <a:rPr lang="fr-FR" sz="1800" dirty="0"/>
            <a:t>Améliorer la participation sociale des PSH </a:t>
          </a:r>
        </a:p>
      </dgm:t>
    </dgm:pt>
    <dgm:pt modelId="{65588546-1FE4-4E44-BA0F-1023C4CA1DA0}" type="parTrans" cxnId="{9650706C-CA05-469D-B2A6-99E3E5E7D8D4}">
      <dgm:prSet/>
      <dgm:spPr/>
      <dgm:t>
        <a:bodyPr/>
        <a:lstStyle/>
        <a:p>
          <a:endParaRPr lang="fr-FR"/>
        </a:p>
      </dgm:t>
    </dgm:pt>
    <dgm:pt modelId="{D56E130F-88C7-4C89-BF50-894D41F27946}" type="sibTrans" cxnId="{9650706C-CA05-469D-B2A6-99E3E5E7D8D4}">
      <dgm:prSet/>
      <dgm:spPr/>
      <dgm:t>
        <a:bodyPr/>
        <a:lstStyle/>
        <a:p>
          <a:endParaRPr lang="fr-FR"/>
        </a:p>
      </dgm:t>
    </dgm:pt>
    <dgm:pt modelId="{4601967C-FAFC-42C2-8077-FE4EDDE60A70}">
      <dgm:prSet phldrT="[Texte]" custT="1"/>
      <dgm:spPr/>
      <dgm:t>
        <a:bodyPr/>
        <a:lstStyle/>
        <a:p>
          <a:pPr algn="ctr"/>
          <a:r>
            <a:rPr lang="fr-FR" sz="1800" b="1" dirty="0"/>
            <a:t>ORGANISATION</a:t>
          </a:r>
        </a:p>
      </dgm:t>
    </dgm:pt>
    <dgm:pt modelId="{85114A5E-79D0-46C7-8560-DE9A6BBC22BC}" type="parTrans" cxnId="{824E4549-8C35-4184-B12B-DE83B9060D39}">
      <dgm:prSet/>
      <dgm:spPr/>
      <dgm:t>
        <a:bodyPr/>
        <a:lstStyle/>
        <a:p>
          <a:endParaRPr lang="fr-FR"/>
        </a:p>
      </dgm:t>
    </dgm:pt>
    <dgm:pt modelId="{17A665ED-5BA8-47D2-B726-371377803EFB}" type="sibTrans" cxnId="{824E4549-8C35-4184-B12B-DE83B9060D39}">
      <dgm:prSet/>
      <dgm:spPr/>
      <dgm:t>
        <a:bodyPr/>
        <a:lstStyle/>
        <a:p>
          <a:endParaRPr lang="fr-FR"/>
        </a:p>
      </dgm:t>
    </dgm:pt>
    <dgm:pt modelId="{05FFCA29-C8AF-46EE-A6EB-2D2B7B9448FC}">
      <dgm:prSet phldrT="[Texte]" custT="1"/>
      <dgm:spPr/>
      <dgm:t>
        <a:bodyPr/>
        <a:lstStyle/>
        <a:p>
          <a:pPr algn="l"/>
          <a:r>
            <a:rPr lang="fr-FR" sz="1800" dirty="0"/>
            <a:t>4 ateliers</a:t>
          </a:r>
        </a:p>
      </dgm:t>
    </dgm:pt>
    <dgm:pt modelId="{95D5726B-D43C-405B-80DF-3E0D2EEA8730}" type="parTrans" cxnId="{6CD2391B-F0EF-41DA-810D-06A94ECAC09A}">
      <dgm:prSet/>
      <dgm:spPr/>
      <dgm:t>
        <a:bodyPr/>
        <a:lstStyle/>
        <a:p>
          <a:endParaRPr lang="fr-FR"/>
        </a:p>
      </dgm:t>
    </dgm:pt>
    <dgm:pt modelId="{52FB3BE0-405B-4E0B-8956-B08287D90B7E}" type="sibTrans" cxnId="{6CD2391B-F0EF-41DA-810D-06A94ECAC09A}">
      <dgm:prSet/>
      <dgm:spPr/>
      <dgm:t>
        <a:bodyPr/>
        <a:lstStyle/>
        <a:p>
          <a:endParaRPr lang="fr-FR"/>
        </a:p>
      </dgm:t>
    </dgm:pt>
    <dgm:pt modelId="{94FC52DC-0F58-41B0-9B5B-3EB8AB300170}">
      <dgm:prSet phldrT="[Texte]" custT="1"/>
      <dgm:spPr/>
      <dgm:t>
        <a:bodyPr/>
        <a:lstStyle/>
        <a:p>
          <a:pPr algn="l"/>
          <a:r>
            <a:rPr lang="fr-FR" sz="1800" dirty="0"/>
            <a:t>84 participants</a:t>
          </a:r>
        </a:p>
      </dgm:t>
    </dgm:pt>
    <dgm:pt modelId="{4C75C2CD-1501-4CC5-B046-1A0F56C80451}" type="parTrans" cxnId="{83F8E9E6-56CD-4280-8C0C-06842ABEDD42}">
      <dgm:prSet/>
      <dgm:spPr/>
      <dgm:t>
        <a:bodyPr/>
        <a:lstStyle/>
        <a:p>
          <a:endParaRPr lang="fr-FR"/>
        </a:p>
      </dgm:t>
    </dgm:pt>
    <dgm:pt modelId="{D7A40496-42CA-4BB5-B8E9-19146A051151}" type="sibTrans" cxnId="{83F8E9E6-56CD-4280-8C0C-06842ABEDD42}">
      <dgm:prSet/>
      <dgm:spPr/>
      <dgm:t>
        <a:bodyPr/>
        <a:lstStyle/>
        <a:p>
          <a:endParaRPr lang="fr-FR"/>
        </a:p>
      </dgm:t>
    </dgm:pt>
    <dgm:pt modelId="{6FA2435D-35AF-4C42-A3A5-EBD5200D0018}">
      <dgm:prSet phldrT="[Texte]" custT="1"/>
      <dgm:spPr/>
      <dgm:t>
        <a:bodyPr/>
        <a:lstStyle/>
        <a:p>
          <a:pPr algn="ctr"/>
          <a:r>
            <a:rPr lang="fr-FR" sz="1800" b="1" dirty="0"/>
            <a:t>RESTITUTION</a:t>
          </a:r>
        </a:p>
      </dgm:t>
    </dgm:pt>
    <dgm:pt modelId="{6D0DA01F-3416-415F-AA06-B1062C655B8C}" type="parTrans" cxnId="{675DCAE5-8965-4689-A197-F7DE55363343}">
      <dgm:prSet/>
      <dgm:spPr/>
      <dgm:t>
        <a:bodyPr/>
        <a:lstStyle/>
        <a:p>
          <a:endParaRPr lang="fr-FR"/>
        </a:p>
      </dgm:t>
    </dgm:pt>
    <dgm:pt modelId="{4D9FC36F-CAB8-425C-9740-1A7A63FD6BC0}" type="sibTrans" cxnId="{675DCAE5-8965-4689-A197-F7DE55363343}">
      <dgm:prSet/>
      <dgm:spPr/>
      <dgm:t>
        <a:bodyPr/>
        <a:lstStyle/>
        <a:p>
          <a:endParaRPr lang="fr-FR"/>
        </a:p>
      </dgm:t>
    </dgm:pt>
    <dgm:pt modelId="{0288DDE9-4F2C-4C8D-A517-B3C1134706E1}">
      <dgm:prSet phldrT="[Texte]" custT="1"/>
      <dgm:spPr/>
      <dgm:t>
        <a:bodyPr/>
        <a:lstStyle/>
        <a:p>
          <a:pPr algn="l"/>
          <a:r>
            <a:rPr lang="fr-FR" sz="1800" dirty="0">
              <a:hlinkClick xmlns:r="http://schemas.openxmlformats.org/officeDocument/2006/relationships" r:id="rId1"/>
            </a:rPr>
            <a:t>Une cartographie des acteurs </a:t>
          </a:r>
          <a:endParaRPr lang="fr-FR" sz="1800" dirty="0"/>
        </a:p>
      </dgm:t>
    </dgm:pt>
    <dgm:pt modelId="{9EE64C90-55D2-4B37-BCC8-84FBCDD2CCAE}" type="parTrans" cxnId="{BD8E4498-CCF2-4E52-8E27-9CAB40F1A2C1}">
      <dgm:prSet/>
      <dgm:spPr/>
      <dgm:t>
        <a:bodyPr/>
        <a:lstStyle/>
        <a:p>
          <a:endParaRPr lang="fr-FR"/>
        </a:p>
      </dgm:t>
    </dgm:pt>
    <dgm:pt modelId="{663123F6-9336-4D95-B3BC-B9D96F3A24D9}" type="sibTrans" cxnId="{BD8E4498-CCF2-4E52-8E27-9CAB40F1A2C1}">
      <dgm:prSet/>
      <dgm:spPr/>
      <dgm:t>
        <a:bodyPr/>
        <a:lstStyle/>
        <a:p>
          <a:endParaRPr lang="fr-FR"/>
        </a:p>
      </dgm:t>
    </dgm:pt>
    <dgm:pt modelId="{1CA1AB47-5652-4F45-8935-BBC3EB788A12}">
      <dgm:prSet phldrT="[Texte]" custT="1"/>
      <dgm:spPr/>
      <dgm:t>
        <a:bodyPr/>
        <a:lstStyle/>
        <a:p>
          <a:pPr algn="l"/>
          <a:r>
            <a:rPr lang="fr-FR" sz="1800" dirty="0">
              <a:hlinkClick xmlns:r="http://schemas.openxmlformats.org/officeDocument/2006/relationships" r:id="rId2"/>
            </a:rPr>
            <a:t>Une vidéo You tube</a:t>
          </a:r>
          <a:endParaRPr lang="fr-FR" sz="1800" dirty="0"/>
        </a:p>
      </dgm:t>
    </dgm:pt>
    <dgm:pt modelId="{B49FD290-B675-4C3A-8CE2-B925C52238EA}" type="parTrans" cxnId="{357AA3DB-6DA0-40A2-BEC9-1880D691F611}">
      <dgm:prSet/>
      <dgm:spPr/>
      <dgm:t>
        <a:bodyPr/>
        <a:lstStyle/>
        <a:p>
          <a:endParaRPr lang="fr-FR"/>
        </a:p>
      </dgm:t>
    </dgm:pt>
    <dgm:pt modelId="{1A3C548C-B1AE-42B2-8AD3-A1337900DDDE}" type="sibTrans" cxnId="{357AA3DB-6DA0-40A2-BEC9-1880D691F611}">
      <dgm:prSet/>
      <dgm:spPr/>
      <dgm:t>
        <a:bodyPr/>
        <a:lstStyle/>
        <a:p>
          <a:endParaRPr lang="fr-FR"/>
        </a:p>
      </dgm:t>
    </dgm:pt>
    <dgm:pt modelId="{27E2D2E5-858E-4E0D-9740-9277E23158B8}">
      <dgm:prSet phldrT="[Texte]" custT="1"/>
      <dgm:spPr/>
      <dgm:t>
        <a:bodyPr/>
        <a:lstStyle/>
        <a:p>
          <a:pPr algn="l"/>
          <a:r>
            <a:rPr lang="fr-FR" sz="1800" dirty="0"/>
            <a:t>Prototype de guide à partir de la modélisation de parcours type </a:t>
          </a:r>
        </a:p>
      </dgm:t>
    </dgm:pt>
    <dgm:pt modelId="{D54AD5AF-1F18-4929-95A0-B8FACA159B75}" type="parTrans" cxnId="{85001C29-E421-4FCA-8764-29245607150E}">
      <dgm:prSet/>
      <dgm:spPr/>
      <dgm:t>
        <a:bodyPr/>
        <a:lstStyle/>
        <a:p>
          <a:endParaRPr lang="fr-FR"/>
        </a:p>
      </dgm:t>
    </dgm:pt>
    <dgm:pt modelId="{EE5EA20D-CD30-407E-A379-5DB2D336D1DC}" type="sibTrans" cxnId="{85001C29-E421-4FCA-8764-29245607150E}">
      <dgm:prSet/>
      <dgm:spPr/>
      <dgm:t>
        <a:bodyPr/>
        <a:lstStyle/>
        <a:p>
          <a:endParaRPr lang="fr-FR"/>
        </a:p>
      </dgm:t>
    </dgm:pt>
    <dgm:pt modelId="{594CD521-C469-47B1-8952-884C55CB57BB}">
      <dgm:prSet phldrT="[Texte]" custT="1"/>
      <dgm:spPr/>
      <dgm:t>
        <a:bodyPr/>
        <a:lstStyle/>
        <a:p>
          <a:pPr algn="l"/>
          <a:r>
            <a:rPr lang="fr-FR" sz="1800" dirty="0"/>
            <a:t>Méthode mobilisant l’intelligence collective</a:t>
          </a:r>
        </a:p>
      </dgm:t>
    </dgm:pt>
    <dgm:pt modelId="{A281E759-8064-41C6-9E39-B1798B625EE5}" type="parTrans" cxnId="{FBBE0E4E-B0A3-4DF3-8BAF-659D33278863}">
      <dgm:prSet/>
      <dgm:spPr/>
      <dgm:t>
        <a:bodyPr/>
        <a:lstStyle/>
        <a:p>
          <a:endParaRPr lang="fr-FR"/>
        </a:p>
      </dgm:t>
    </dgm:pt>
    <dgm:pt modelId="{FDA50DDA-3C5D-4708-89DD-23413AFD7008}" type="sibTrans" cxnId="{FBBE0E4E-B0A3-4DF3-8BAF-659D33278863}">
      <dgm:prSet/>
      <dgm:spPr/>
      <dgm:t>
        <a:bodyPr/>
        <a:lstStyle/>
        <a:p>
          <a:endParaRPr lang="fr-FR"/>
        </a:p>
      </dgm:t>
    </dgm:pt>
    <dgm:pt modelId="{54F37964-66E2-4FEA-AF36-2C8C0AD92481}">
      <dgm:prSet phldrT="[Texte]" custT="1"/>
      <dgm:spPr/>
      <dgm:t>
        <a:bodyPr/>
        <a:lstStyle/>
        <a:p>
          <a:pPr algn="l"/>
          <a:r>
            <a:rPr lang="fr-FR" sz="1800" dirty="0"/>
            <a:t>Questionnaires en ligne</a:t>
          </a:r>
        </a:p>
      </dgm:t>
    </dgm:pt>
    <dgm:pt modelId="{D9235BB7-7401-4069-B314-76C8819695CF}" type="parTrans" cxnId="{190CD733-FB25-4FAB-B85E-B07D1EE25684}">
      <dgm:prSet/>
      <dgm:spPr/>
      <dgm:t>
        <a:bodyPr/>
        <a:lstStyle/>
        <a:p>
          <a:endParaRPr lang="fr-FR"/>
        </a:p>
      </dgm:t>
    </dgm:pt>
    <dgm:pt modelId="{EB73362F-B5F5-474D-88FD-F453DE4AC8BF}" type="sibTrans" cxnId="{190CD733-FB25-4FAB-B85E-B07D1EE25684}">
      <dgm:prSet/>
      <dgm:spPr/>
      <dgm:t>
        <a:bodyPr/>
        <a:lstStyle/>
        <a:p>
          <a:endParaRPr lang="fr-FR"/>
        </a:p>
      </dgm:t>
    </dgm:pt>
    <dgm:pt modelId="{A2824DF5-3F75-4852-BB56-C9CF82E82356}" type="pres">
      <dgm:prSet presAssocID="{EC258E62-E16B-4379-BC6B-65390ED244D6}" presName="Name0" presStyleCnt="0">
        <dgm:presLayoutVars>
          <dgm:dir/>
          <dgm:resizeHandles val="exact"/>
        </dgm:presLayoutVars>
      </dgm:prSet>
      <dgm:spPr/>
    </dgm:pt>
    <dgm:pt modelId="{B6D4981D-1A8B-4158-85D0-90110E15D966}" type="pres">
      <dgm:prSet presAssocID="{EDB21439-7326-4248-B778-0E7FD7CDE524}" presName="composite" presStyleCnt="0"/>
      <dgm:spPr/>
    </dgm:pt>
    <dgm:pt modelId="{57AF7490-3B05-4A7A-AAF9-E160286CCF92}" type="pres">
      <dgm:prSet presAssocID="{EDB21439-7326-4248-B778-0E7FD7CDE524}" presName="imagSh" presStyleLbl="bgImgPlace1" presStyleIdx="0" presStyleCnt="3" custScaleX="125758" custScaleY="138607" custLinFactNeighborX="-2635" custLinFactNeighborY="-66105"/>
      <dgm:spPr>
        <a:solidFill>
          <a:srgbClr val="FFC000"/>
        </a:solidFill>
        <a:effectLst>
          <a:outerShdw blurRad="50800" dist="50800" dir="5400000" algn="ctr" rotWithShape="0">
            <a:schemeClr val="bg1"/>
          </a:outerShdw>
        </a:effectLst>
      </dgm:spPr>
    </dgm:pt>
    <dgm:pt modelId="{2FFFAC5D-D260-480B-896D-865989053CBD}" type="pres">
      <dgm:prSet presAssocID="{EDB21439-7326-4248-B778-0E7FD7CDE524}" presName="txNode" presStyleLbl="node1" presStyleIdx="0" presStyleCnt="3" custScaleX="137527" custScaleY="232298">
        <dgm:presLayoutVars>
          <dgm:bulletEnabled val="1"/>
        </dgm:presLayoutVars>
      </dgm:prSet>
      <dgm:spPr/>
    </dgm:pt>
    <dgm:pt modelId="{237BD375-A58E-4044-AFF5-B0219AC72EF9}" type="pres">
      <dgm:prSet presAssocID="{AD74F586-C696-4B50-AA13-DD812A965BF6}" presName="sibTrans" presStyleLbl="sibTrans2D1" presStyleIdx="0" presStyleCnt="2"/>
      <dgm:spPr/>
    </dgm:pt>
    <dgm:pt modelId="{FFD70C8D-7690-4F25-AB8A-0129F0BDFFA3}" type="pres">
      <dgm:prSet presAssocID="{AD74F586-C696-4B50-AA13-DD812A965BF6}" presName="connTx" presStyleLbl="sibTrans2D1" presStyleIdx="0" presStyleCnt="2"/>
      <dgm:spPr/>
    </dgm:pt>
    <dgm:pt modelId="{C2466F4F-636C-4936-8433-D210FD111543}" type="pres">
      <dgm:prSet presAssocID="{4601967C-FAFC-42C2-8077-FE4EDDE60A70}" presName="composite" presStyleCnt="0"/>
      <dgm:spPr/>
    </dgm:pt>
    <dgm:pt modelId="{D14B4362-1E23-4D73-AB84-DE7A146D8DB3}" type="pres">
      <dgm:prSet presAssocID="{4601967C-FAFC-42C2-8077-FE4EDDE60A70}" presName="imagSh" presStyleLbl="bgImgPlace1" presStyleIdx="1" presStyleCnt="3" custScaleX="125758" custScaleY="138607" custLinFactNeighborX="-3532" custLinFactNeighborY="-66105"/>
      <dgm:spPr>
        <a:solidFill>
          <a:srgbClr val="FFC000"/>
        </a:solidFill>
      </dgm:spPr>
    </dgm:pt>
    <dgm:pt modelId="{EDCC3E94-DA6B-4BCD-B6DB-14A04058F9D7}" type="pres">
      <dgm:prSet presAssocID="{4601967C-FAFC-42C2-8077-FE4EDDE60A70}" presName="txNode" presStyleLbl="node1" presStyleIdx="1" presStyleCnt="3" custScaleX="153787" custScaleY="232298">
        <dgm:presLayoutVars>
          <dgm:bulletEnabled val="1"/>
        </dgm:presLayoutVars>
      </dgm:prSet>
      <dgm:spPr/>
    </dgm:pt>
    <dgm:pt modelId="{4198105E-0853-481E-8DED-8E16EBA17391}" type="pres">
      <dgm:prSet presAssocID="{17A665ED-5BA8-47D2-B726-371377803EFB}" presName="sibTrans" presStyleLbl="sibTrans2D1" presStyleIdx="1" presStyleCnt="2"/>
      <dgm:spPr/>
    </dgm:pt>
    <dgm:pt modelId="{21D3BD89-EF9C-487C-88A2-FBD11891BC9A}" type="pres">
      <dgm:prSet presAssocID="{17A665ED-5BA8-47D2-B726-371377803EFB}" presName="connTx" presStyleLbl="sibTrans2D1" presStyleIdx="1" presStyleCnt="2"/>
      <dgm:spPr/>
    </dgm:pt>
    <dgm:pt modelId="{6B9A9948-48A2-42CF-813F-D044E9CF470C}" type="pres">
      <dgm:prSet presAssocID="{6FA2435D-35AF-4C42-A3A5-EBD5200D0018}" presName="composite" presStyleCnt="0"/>
      <dgm:spPr/>
    </dgm:pt>
    <dgm:pt modelId="{407BD2C5-4302-4988-BF3C-C5CEB67CAE86}" type="pres">
      <dgm:prSet presAssocID="{6FA2435D-35AF-4C42-A3A5-EBD5200D0018}" presName="imagSh" presStyleLbl="bgImgPlace1" presStyleIdx="2" presStyleCnt="3" custScaleX="140212" custScaleY="138607" custLinFactNeighborX="-23535" custLinFactNeighborY="-62967"/>
      <dgm:spPr>
        <a:solidFill>
          <a:srgbClr val="FFC000"/>
        </a:solidFill>
      </dgm:spPr>
    </dgm:pt>
    <dgm:pt modelId="{D03AF889-6104-4E6F-9FAE-B95B7086131A}" type="pres">
      <dgm:prSet presAssocID="{6FA2435D-35AF-4C42-A3A5-EBD5200D0018}" presName="txNode" presStyleLbl="node1" presStyleIdx="2" presStyleCnt="3" custScaleX="175192" custScaleY="232298" custLinFactNeighborX="-15126" custLinFactNeighborY="1454">
        <dgm:presLayoutVars>
          <dgm:bulletEnabled val="1"/>
        </dgm:presLayoutVars>
      </dgm:prSet>
      <dgm:spPr/>
    </dgm:pt>
  </dgm:ptLst>
  <dgm:cxnLst>
    <dgm:cxn modelId="{E4087C13-FB5C-4FA4-ADDA-B426C4D71FF5}" type="presOf" srcId="{17A665ED-5BA8-47D2-B726-371377803EFB}" destId="{21D3BD89-EF9C-487C-88A2-FBD11891BC9A}" srcOrd="1" destOrd="0" presId="urn:microsoft.com/office/officeart/2005/8/layout/hProcess10"/>
    <dgm:cxn modelId="{9BBC8D13-E5E3-4C11-8A6E-FC3D7FFDBC67}" type="presOf" srcId="{B63285F4-E6BF-42A5-8263-CA9D15F3C2CA}" destId="{2FFFAC5D-D260-480B-896D-865989053CBD}" srcOrd="0" destOrd="1" presId="urn:microsoft.com/office/officeart/2005/8/layout/hProcess10"/>
    <dgm:cxn modelId="{6CD2391B-F0EF-41DA-810D-06A94ECAC09A}" srcId="{4601967C-FAFC-42C2-8077-FE4EDDE60A70}" destId="{05FFCA29-C8AF-46EE-A6EB-2D2B7B9448FC}" srcOrd="1" destOrd="0" parTransId="{95D5726B-D43C-405B-80DF-3E0D2EEA8730}" sibTransId="{52FB3BE0-405B-4E0B-8956-B08287D90B7E}"/>
    <dgm:cxn modelId="{AC693821-F1AE-48F4-9BF2-59E5BDD63952}" type="presOf" srcId="{4601967C-FAFC-42C2-8077-FE4EDDE60A70}" destId="{EDCC3E94-DA6B-4BCD-B6DB-14A04058F9D7}" srcOrd="0" destOrd="0" presId="urn:microsoft.com/office/officeart/2005/8/layout/hProcess10"/>
    <dgm:cxn modelId="{762B3723-1CDD-4DBD-9395-D43FF1EF984A}" type="presOf" srcId="{05FFCA29-C8AF-46EE-A6EB-2D2B7B9448FC}" destId="{EDCC3E94-DA6B-4BCD-B6DB-14A04058F9D7}" srcOrd="0" destOrd="2" presId="urn:microsoft.com/office/officeart/2005/8/layout/hProcess10"/>
    <dgm:cxn modelId="{85001C29-E421-4FCA-8764-29245607150E}" srcId="{6FA2435D-35AF-4C42-A3A5-EBD5200D0018}" destId="{27E2D2E5-858E-4E0D-9740-9277E23158B8}" srcOrd="2" destOrd="0" parTransId="{D54AD5AF-1F18-4929-95A0-B8FACA159B75}" sibTransId="{EE5EA20D-CD30-407E-A379-5DB2D336D1DC}"/>
    <dgm:cxn modelId="{B0E9E229-06F2-4674-8733-A725D0CB4910}" type="presOf" srcId="{AD74F586-C696-4B50-AA13-DD812A965BF6}" destId="{FFD70C8D-7690-4F25-AB8A-0129F0BDFFA3}" srcOrd="1" destOrd="0" presId="urn:microsoft.com/office/officeart/2005/8/layout/hProcess10"/>
    <dgm:cxn modelId="{714D6B2E-83B0-4EBE-9811-CFDC5D1A7738}" type="presOf" srcId="{EC258E62-E16B-4379-BC6B-65390ED244D6}" destId="{A2824DF5-3F75-4852-BB56-C9CF82E82356}" srcOrd="0" destOrd="0" presId="urn:microsoft.com/office/officeart/2005/8/layout/hProcess10"/>
    <dgm:cxn modelId="{190CD733-FB25-4FAB-B85E-B07D1EE25684}" srcId="{4601967C-FAFC-42C2-8077-FE4EDDE60A70}" destId="{54F37964-66E2-4FEA-AF36-2C8C0AD92481}" srcOrd="0" destOrd="0" parTransId="{D9235BB7-7401-4069-B314-76C8819695CF}" sibTransId="{EB73362F-B5F5-474D-88FD-F453DE4AC8BF}"/>
    <dgm:cxn modelId="{F8F5065B-A7CF-4584-8830-32791612C2E3}" type="presOf" srcId="{EDB21439-7326-4248-B778-0E7FD7CDE524}" destId="{2FFFAC5D-D260-480B-896D-865989053CBD}" srcOrd="0" destOrd="0" presId="urn:microsoft.com/office/officeart/2005/8/layout/hProcess10"/>
    <dgm:cxn modelId="{824E4549-8C35-4184-B12B-DE83B9060D39}" srcId="{EC258E62-E16B-4379-BC6B-65390ED244D6}" destId="{4601967C-FAFC-42C2-8077-FE4EDDE60A70}" srcOrd="1" destOrd="0" parTransId="{85114A5E-79D0-46C7-8560-DE9A6BBC22BC}" sibTransId="{17A665ED-5BA8-47D2-B726-371377803EFB}"/>
    <dgm:cxn modelId="{9650706C-CA05-469D-B2A6-99E3E5E7D8D4}" srcId="{EDB21439-7326-4248-B778-0E7FD7CDE524}" destId="{B63285F4-E6BF-42A5-8263-CA9D15F3C2CA}" srcOrd="0" destOrd="0" parTransId="{65588546-1FE4-4E44-BA0F-1023C4CA1DA0}" sibTransId="{D56E130F-88C7-4C89-BF50-894D41F27946}"/>
    <dgm:cxn modelId="{E248BC4D-CDDE-4620-B162-3CB00B59FB7A}" type="presOf" srcId="{AD74F586-C696-4B50-AA13-DD812A965BF6}" destId="{237BD375-A58E-4044-AFF5-B0219AC72EF9}" srcOrd="0" destOrd="0" presId="urn:microsoft.com/office/officeart/2005/8/layout/hProcess10"/>
    <dgm:cxn modelId="{FBBE0E4E-B0A3-4DF3-8BAF-659D33278863}" srcId="{4601967C-FAFC-42C2-8077-FE4EDDE60A70}" destId="{594CD521-C469-47B1-8952-884C55CB57BB}" srcOrd="3" destOrd="0" parTransId="{A281E759-8064-41C6-9E39-B1798B625EE5}" sibTransId="{FDA50DDA-3C5D-4708-89DD-23413AFD7008}"/>
    <dgm:cxn modelId="{014E2D86-C3F9-45B9-88A6-42F97C171D2B}" type="presOf" srcId="{0288DDE9-4F2C-4C8D-A517-B3C1134706E1}" destId="{D03AF889-6104-4E6F-9FAE-B95B7086131A}" srcOrd="0" destOrd="1" presId="urn:microsoft.com/office/officeart/2005/8/layout/hProcess10"/>
    <dgm:cxn modelId="{B9A07592-B763-416E-A75E-4D501D03CA84}" type="presOf" srcId="{1CA1AB47-5652-4F45-8935-BBC3EB788A12}" destId="{D03AF889-6104-4E6F-9FAE-B95B7086131A}" srcOrd="0" destOrd="2" presId="urn:microsoft.com/office/officeart/2005/8/layout/hProcess10"/>
    <dgm:cxn modelId="{BD8E4498-CCF2-4E52-8E27-9CAB40F1A2C1}" srcId="{6FA2435D-35AF-4C42-A3A5-EBD5200D0018}" destId="{0288DDE9-4F2C-4C8D-A517-B3C1134706E1}" srcOrd="0" destOrd="0" parTransId="{9EE64C90-55D2-4B37-BCC8-84FBCDD2CCAE}" sibTransId="{663123F6-9336-4D95-B3BC-B9D96F3A24D9}"/>
    <dgm:cxn modelId="{A51FA9D1-C21C-474B-900F-1872DB575D0F}" type="presOf" srcId="{17A665ED-5BA8-47D2-B726-371377803EFB}" destId="{4198105E-0853-481E-8DED-8E16EBA17391}" srcOrd="0" destOrd="0" presId="urn:microsoft.com/office/officeart/2005/8/layout/hProcess10"/>
    <dgm:cxn modelId="{357AA3DB-6DA0-40A2-BEC9-1880D691F611}" srcId="{6FA2435D-35AF-4C42-A3A5-EBD5200D0018}" destId="{1CA1AB47-5652-4F45-8935-BBC3EB788A12}" srcOrd="1" destOrd="0" parTransId="{B49FD290-B675-4C3A-8CE2-B925C52238EA}" sibTransId="{1A3C548C-B1AE-42B2-8AD3-A1337900DDDE}"/>
    <dgm:cxn modelId="{EFC62FDC-8DC2-4639-B961-4F57F874DB55}" srcId="{EC258E62-E16B-4379-BC6B-65390ED244D6}" destId="{EDB21439-7326-4248-B778-0E7FD7CDE524}" srcOrd="0" destOrd="0" parTransId="{96C85C42-CC68-4114-ABC4-7B8BB80EA0EE}" sibTransId="{AD74F586-C696-4B50-AA13-DD812A965BF6}"/>
    <dgm:cxn modelId="{AB3B75DF-944A-4061-9CF3-4D0063E697F9}" type="presOf" srcId="{94FC52DC-0F58-41B0-9B5B-3EB8AB300170}" destId="{EDCC3E94-DA6B-4BCD-B6DB-14A04058F9D7}" srcOrd="0" destOrd="3" presId="urn:microsoft.com/office/officeart/2005/8/layout/hProcess10"/>
    <dgm:cxn modelId="{8CAF8BE0-2CB6-4FAE-8FF5-3E2FAE0D713D}" type="presOf" srcId="{594CD521-C469-47B1-8952-884C55CB57BB}" destId="{EDCC3E94-DA6B-4BCD-B6DB-14A04058F9D7}" srcOrd="0" destOrd="4" presId="urn:microsoft.com/office/officeart/2005/8/layout/hProcess10"/>
    <dgm:cxn modelId="{644A75E4-DFC2-4BFF-A5F5-3A881B904335}" type="presOf" srcId="{6FA2435D-35AF-4C42-A3A5-EBD5200D0018}" destId="{D03AF889-6104-4E6F-9FAE-B95B7086131A}" srcOrd="0" destOrd="0" presId="urn:microsoft.com/office/officeart/2005/8/layout/hProcess10"/>
    <dgm:cxn modelId="{675DCAE5-8965-4689-A197-F7DE55363343}" srcId="{EC258E62-E16B-4379-BC6B-65390ED244D6}" destId="{6FA2435D-35AF-4C42-A3A5-EBD5200D0018}" srcOrd="2" destOrd="0" parTransId="{6D0DA01F-3416-415F-AA06-B1062C655B8C}" sibTransId="{4D9FC36F-CAB8-425C-9740-1A7A63FD6BC0}"/>
    <dgm:cxn modelId="{83F8E9E6-56CD-4280-8C0C-06842ABEDD42}" srcId="{4601967C-FAFC-42C2-8077-FE4EDDE60A70}" destId="{94FC52DC-0F58-41B0-9B5B-3EB8AB300170}" srcOrd="2" destOrd="0" parTransId="{4C75C2CD-1501-4CC5-B046-1A0F56C80451}" sibTransId="{D7A40496-42CA-4BB5-B8E9-19146A051151}"/>
    <dgm:cxn modelId="{0DCD6EF8-069E-49E9-B08B-8810F0A7AC63}" type="presOf" srcId="{27E2D2E5-858E-4E0D-9740-9277E23158B8}" destId="{D03AF889-6104-4E6F-9FAE-B95B7086131A}" srcOrd="0" destOrd="3" presId="urn:microsoft.com/office/officeart/2005/8/layout/hProcess10"/>
    <dgm:cxn modelId="{36C335FA-3F9F-4FBD-B193-2A0A44F77C15}" type="presOf" srcId="{54F37964-66E2-4FEA-AF36-2C8C0AD92481}" destId="{EDCC3E94-DA6B-4BCD-B6DB-14A04058F9D7}" srcOrd="0" destOrd="1" presId="urn:microsoft.com/office/officeart/2005/8/layout/hProcess10"/>
    <dgm:cxn modelId="{DC42A503-AB70-4F42-BF53-6DAC25EFAE31}" type="presParOf" srcId="{A2824DF5-3F75-4852-BB56-C9CF82E82356}" destId="{B6D4981D-1A8B-4158-85D0-90110E15D966}" srcOrd="0" destOrd="0" presId="urn:microsoft.com/office/officeart/2005/8/layout/hProcess10"/>
    <dgm:cxn modelId="{FC5927CE-2DB6-4082-A377-C917072F5581}" type="presParOf" srcId="{B6D4981D-1A8B-4158-85D0-90110E15D966}" destId="{57AF7490-3B05-4A7A-AAF9-E160286CCF92}" srcOrd="0" destOrd="0" presId="urn:microsoft.com/office/officeart/2005/8/layout/hProcess10"/>
    <dgm:cxn modelId="{F6B8925F-FE16-4432-AFE0-883AEF7E44EE}" type="presParOf" srcId="{B6D4981D-1A8B-4158-85D0-90110E15D966}" destId="{2FFFAC5D-D260-480B-896D-865989053CBD}" srcOrd="1" destOrd="0" presId="urn:microsoft.com/office/officeart/2005/8/layout/hProcess10"/>
    <dgm:cxn modelId="{1DA95232-873A-4E55-88D2-8C5059D3F6A3}" type="presParOf" srcId="{A2824DF5-3F75-4852-BB56-C9CF82E82356}" destId="{237BD375-A58E-4044-AFF5-B0219AC72EF9}" srcOrd="1" destOrd="0" presId="urn:microsoft.com/office/officeart/2005/8/layout/hProcess10"/>
    <dgm:cxn modelId="{5C5A04E5-C1FD-4E61-B20D-D59D18F8DABD}" type="presParOf" srcId="{237BD375-A58E-4044-AFF5-B0219AC72EF9}" destId="{FFD70C8D-7690-4F25-AB8A-0129F0BDFFA3}" srcOrd="0" destOrd="0" presId="urn:microsoft.com/office/officeart/2005/8/layout/hProcess10"/>
    <dgm:cxn modelId="{033E6ACC-5E9A-4145-A651-2087A6462365}" type="presParOf" srcId="{A2824DF5-3F75-4852-BB56-C9CF82E82356}" destId="{C2466F4F-636C-4936-8433-D210FD111543}" srcOrd="2" destOrd="0" presId="urn:microsoft.com/office/officeart/2005/8/layout/hProcess10"/>
    <dgm:cxn modelId="{05D1858C-D226-4C31-9672-DA14B6121FFB}" type="presParOf" srcId="{C2466F4F-636C-4936-8433-D210FD111543}" destId="{D14B4362-1E23-4D73-AB84-DE7A146D8DB3}" srcOrd="0" destOrd="0" presId="urn:microsoft.com/office/officeart/2005/8/layout/hProcess10"/>
    <dgm:cxn modelId="{D9331ECD-0CC7-425C-80B8-E58652535089}" type="presParOf" srcId="{C2466F4F-636C-4936-8433-D210FD111543}" destId="{EDCC3E94-DA6B-4BCD-B6DB-14A04058F9D7}" srcOrd="1" destOrd="0" presId="urn:microsoft.com/office/officeart/2005/8/layout/hProcess10"/>
    <dgm:cxn modelId="{D7A80426-ECD3-44DE-8BA4-8D95524A15B5}" type="presParOf" srcId="{A2824DF5-3F75-4852-BB56-C9CF82E82356}" destId="{4198105E-0853-481E-8DED-8E16EBA17391}" srcOrd="3" destOrd="0" presId="urn:microsoft.com/office/officeart/2005/8/layout/hProcess10"/>
    <dgm:cxn modelId="{F1F92467-B321-4266-B174-62B3D99D769E}" type="presParOf" srcId="{4198105E-0853-481E-8DED-8E16EBA17391}" destId="{21D3BD89-EF9C-487C-88A2-FBD11891BC9A}" srcOrd="0" destOrd="0" presId="urn:microsoft.com/office/officeart/2005/8/layout/hProcess10"/>
    <dgm:cxn modelId="{963B0C2B-A95C-4643-B43A-6E178455AFEF}" type="presParOf" srcId="{A2824DF5-3F75-4852-BB56-C9CF82E82356}" destId="{6B9A9948-48A2-42CF-813F-D044E9CF470C}" srcOrd="4" destOrd="0" presId="urn:microsoft.com/office/officeart/2005/8/layout/hProcess10"/>
    <dgm:cxn modelId="{9F8C42E9-F521-420E-9247-7BE6717BB25A}" type="presParOf" srcId="{6B9A9948-48A2-42CF-813F-D044E9CF470C}" destId="{407BD2C5-4302-4988-BF3C-C5CEB67CAE86}" srcOrd="0" destOrd="0" presId="urn:microsoft.com/office/officeart/2005/8/layout/hProcess10"/>
    <dgm:cxn modelId="{57C6B09E-E9A2-4008-BDB9-FC7EF8C74BA8}" type="presParOf" srcId="{6B9A9948-48A2-42CF-813F-D044E9CF470C}" destId="{D03AF889-6104-4E6F-9FAE-B95B7086131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7490-3B05-4A7A-AAF9-E160286CCF92}">
      <dsp:nvSpPr>
        <dsp:cNvPr id="0" name=""/>
        <dsp:cNvSpPr/>
      </dsp:nvSpPr>
      <dsp:spPr>
        <a:xfrm>
          <a:off x="0" y="686717"/>
          <a:ext cx="1511715" cy="166617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FAC5D-D260-480B-896D-865989053CBD}">
      <dsp:nvSpPr>
        <dsp:cNvPr id="0" name=""/>
        <dsp:cNvSpPr/>
      </dsp:nvSpPr>
      <dsp:spPr>
        <a:xfrm>
          <a:off x="127203" y="1639482"/>
          <a:ext cx="1653188" cy="2792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COMMANDE DE L’ARS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Améliorer la participation sociale des PSH </a:t>
          </a:r>
        </a:p>
      </dsp:txBody>
      <dsp:txXfrm>
        <a:off x="175623" y="1687902"/>
        <a:ext cx="1556348" cy="2695574"/>
      </dsp:txXfrm>
    </dsp:sp>
    <dsp:sp modelId="{237BD375-A58E-4044-AFF5-B0219AC72EF9}">
      <dsp:nvSpPr>
        <dsp:cNvPr id="0" name=""/>
        <dsp:cNvSpPr/>
      </dsp:nvSpPr>
      <dsp:spPr>
        <a:xfrm>
          <a:off x="1753949" y="1375380"/>
          <a:ext cx="242233" cy="288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753949" y="1433149"/>
        <a:ext cx="169563" cy="173305"/>
      </dsp:txXfrm>
    </dsp:sp>
    <dsp:sp modelId="{D14B4362-1E23-4D73-AB84-DE7A146D8DB3}">
      <dsp:nvSpPr>
        <dsp:cNvPr id="0" name=""/>
        <dsp:cNvSpPr/>
      </dsp:nvSpPr>
      <dsp:spPr>
        <a:xfrm>
          <a:off x="2203812" y="686717"/>
          <a:ext cx="1511715" cy="166617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3E94-DA6B-4BCD-B6DB-14A04058F9D7}">
      <dsp:nvSpPr>
        <dsp:cNvPr id="0" name=""/>
        <dsp:cNvSpPr/>
      </dsp:nvSpPr>
      <dsp:spPr>
        <a:xfrm>
          <a:off x="2273491" y="1639482"/>
          <a:ext cx="1848647" cy="2792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ORGANISATION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Questionnaires en ligne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4 ateliers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84 participants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Méthode mobilisant l’intelligence collective</a:t>
          </a:r>
        </a:p>
      </dsp:txBody>
      <dsp:txXfrm>
        <a:off x="2327636" y="1693627"/>
        <a:ext cx="1740357" cy="2684124"/>
      </dsp:txXfrm>
    </dsp:sp>
    <dsp:sp modelId="{4198105E-0853-481E-8DED-8E16EBA17391}">
      <dsp:nvSpPr>
        <dsp:cNvPr id="0" name=""/>
        <dsp:cNvSpPr/>
      </dsp:nvSpPr>
      <dsp:spPr>
        <a:xfrm rot="58865">
          <a:off x="3926959" y="1393756"/>
          <a:ext cx="211478" cy="288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3926964" y="1450982"/>
        <a:ext cx="148035" cy="173305"/>
      </dsp:txXfrm>
    </dsp:sp>
    <dsp:sp modelId="{407BD2C5-4302-4988-BF3C-C5CEB67CAE86}">
      <dsp:nvSpPr>
        <dsp:cNvPr id="0" name=""/>
        <dsp:cNvSpPr/>
      </dsp:nvSpPr>
      <dsp:spPr>
        <a:xfrm>
          <a:off x="4319662" y="724438"/>
          <a:ext cx="1685464" cy="166617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F889-6104-4E6F-9FAE-B95B7086131A}">
      <dsp:nvSpPr>
        <dsp:cNvPr id="0" name=""/>
        <dsp:cNvSpPr/>
      </dsp:nvSpPr>
      <dsp:spPr>
        <a:xfrm>
          <a:off x="4406189" y="1656960"/>
          <a:ext cx="2105953" cy="2792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RESTITUTION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hlinkClick xmlns:r="http://schemas.openxmlformats.org/officeDocument/2006/relationships" r:id="rId1"/>
            </a:rPr>
            <a:t>Une cartographie des acteurs 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hlinkClick xmlns:r="http://schemas.openxmlformats.org/officeDocument/2006/relationships" r:id="rId2"/>
            </a:rPr>
            <a:t>Une vidéo You tube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Prototype de guide à partir de la modélisation de parcours type </a:t>
          </a:r>
        </a:p>
      </dsp:txBody>
      <dsp:txXfrm>
        <a:off x="4467870" y="1718641"/>
        <a:ext cx="1982591" cy="266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6EF0-8A0F-442A-BB31-170CD3796E2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A3D9-9332-4B0D-BC77-CEC9AB0AC4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6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AE9E-3E02-4211-B57A-BE10D71279AB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023A3-116F-4598-B490-6A7D2A1B43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9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023A3-116F-4598-B490-6A7D2A1B439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2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5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73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0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9" name="Shape 1029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70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sp>
        <p:nvSpPr>
          <p:cNvPr id="2051" name="Rectangle 7"/>
          <p:cNvSpPr>
            <a:spLocks noGrp="1" noChangeShapeType="1"/>
          </p:cNvSpPr>
          <p:nvPr/>
        </p:nvSpPr>
        <p:spPr bwMode="auto">
          <a:xfrm>
            <a:off x="2847975" y="3514725"/>
            <a:ext cx="6496050" cy="76200"/>
          </a:xfrm>
          <a:prstGeom prst="rect">
            <a:avLst/>
          </a:prstGeom>
          <a:solidFill>
            <a:srgbClr val="4A9536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2052" name="Image 9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716462" y="5418137"/>
            <a:ext cx="2759075" cy="1303337"/>
          </a:xfrm>
          <a:prstGeom prst="rect">
            <a:avLst/>
          </a:prstGeom>
          <a:noFill/>
        </p:spPr>
      </p:pic>
      <p:sp>
        <p:nvSpPr>
          <p:cNvPr id="2053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4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5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  <a:ea typeface="Verdana"/>
              </a:rPr>
              <a:t>*</a:t>
            </a:r>
            <a:endParaRPr/>
          </a:p>
        </p:txBody>
      </p:sp>
      <p:sp>
        <p:nvSpPr>
          <p:cNvPr id="2056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  <a:ea typeface="Verdana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28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307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307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7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7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3079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3080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373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409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089650"/>
            <a:ext cx="10515600" cy="63500"/>
          </a:xfrm>
          <a:prstGeom prst="rect">
            <a:avLst/>
          </a:prstGeom>
          <a:noFill/>
        </p:spPr>
      </p:pic>
      <p:sp>
        <p:nvSpPr>
          <p:cNvPr id="410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0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02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4103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4104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</p:spTree>
    <p:extLst>
      <p:ext uri="{BB962C8B-B14F-4D97-AF65-F5344CB8AC3E}">
        <p14:creationId xmlns:p14="http://schemas.microsoft.com/office/powerpoint/2010/main" val="393229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512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512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12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2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512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512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0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6147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6148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49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150" name="Espace réservé de la date 6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6151" name="Espace réservé du pied de page 7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6152" name="Espace réservé du numéro de diapositive 8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4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7171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7172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73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74" name="Espace réservé de la date 2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7175" name="Espace réservé du pied de page 3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7176" name="Espace réservé du numéro de diapositive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95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819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819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9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198" name="Espace réservé de la date 1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8199" name="Espace réservé du pied de page 2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8200" name="Espace réservé du numéro de diapositive 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56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062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921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922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22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22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9223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9224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70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9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1024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1024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4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4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4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4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94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8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2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1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BDC-452F-484E-B0D8-4AC5B7796B94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25DA-6645-4769-B8F8-84AA5914B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9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1030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pic>
        <p:nvPicPr>
          <p:cNvPr id="1031" name="Image 7"/>
          <p:cNvPicPr>
            <a:picLocks noGrp="1" noChangeAspect="1"/>
          </p:cNvPicPr>
          <p:nvPr/>
        </p:nvPicPr>
        <p:blipFill>
          <a:blip r:embed="rId1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1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rgbClr val="222A35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14/relationships/chartEx" Target="../charts/chartEx1.xml"/><Relationship Id="rId7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20.png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C9E0677-2030-400F-BEC1-697874C0BD45}"/>
              </a:ext>
            </a:extLst>
          </p:cNvPr>
          <p:cNvSpPr txBox="1">
            <a:spLocks/>
          </p:cNvSpPr>
          <p:nvPr/>
        </p:nvSpPr>
        <p:spPr bwMode="auto">
          <a:xfrm>
            <a:off x="683740" y="470803"/>
            <a:ext cx="10824519" cy="238760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5pPr>
            <a:lvl6pPr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6pPr>
            <a:lvl7pPr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7pPr>
            <a:lvl8pPr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8pPr>
            <a:lvl9pPr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sng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Atelier :</a:t>
            </a:r>
            <a:br>
              <a:rPr kumimoji="0" lang="fr-FR" sz="6000" b="1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</a:b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Ressourcez-vous !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9CCA98-F928-4329-ADB4-57F24F60AC04}"/>
              </a:ext>
            </a:extLst>
          </p:cNvPr>
          <p:cNvSpPr txBox="1">
            <a:spLocks/>
          </p:cNvSpPr>
          <p:nvPr/>
        </p:nvSpPr>
        <p:spPr>
          <a:xfrm>
            <a:off x="914398" y="3574872"/>
            <a:ext cx="1702191" cy="43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4A953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Intervenants :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A9536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59C30416-FED6-4FAE-815E-158A0036F343}"/>
              </a:ext>
            </a:extLst>
          </p:cNvPr>
          <p:cNvSpPr txBox="1">
            <a:spLocks/>
          </p:cNvSpPr>
          <p:nvPr/>
        </p:nvSpPr>
        <p:spPr bwMode="auto">
          <a:xfrm>
            <a:off x="890954" y="4061229"/>
            <a:ext cx="8618806" cy="1319944"/>
          </a:xfrm>
          <a:prstGeom prst="rect">
            <a:avLst/>
          </a:prstGeom>
          <a:noFill/>
        </p:spPr>
        <p:txBody>
          <a:bodyPr lIns="91440" tIns="45720" rIns="91440" bIns="45720">
            <a:normAutofit/>
          </a:bodyPr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2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Laura LATOUR,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Psychologue du PCPE IRSAM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Hélène LEFEBVRE,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Coordinatrice du PCPE de la RSVA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Stéphanie EGRET,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Psychologue au PCPE de la RSVA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Geneviève CHANE FAT, 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Verdana"/>
                <a:cs typeface="Arial"/>
              </a:rPr>
              <a:t>Chef de service du PCPE ALEFPA Réunion</a:t>
            </a:r>
            <a:endParaRPr kumimoji="0" lang="fr-FR" sz="3200" i="1" u="none" strike="noStrike" kern="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18868" y="1540136"/>
            <a:ext cx="6311705" cy="1772529"/>
          </a:xfrm>
        </p:spPr>
        <p:txBody>
          <a:bodyPr>
            <a:norm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PCPE Réunion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434" y="3481476"/>
            <a:ext cx="5960012" cy="1139484"/>
          </a:xfrm>
        </p:spPr>
        <p:txBody>
          <a:bodyPr/>
          <a:lstStyle/>
          <a:p>
            <a:r>
              <a:rPr lang="fr-FR" sz="3200" dirty="0">
                <a:solidFill>
                  <a:schemeClr val="bg1"/>
                </a:solidFill>
              </a:rPr>
              <a:t>Pôle De Compétences et Prestations Externalisées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929256"/>
            <a:ext cx="2678430" cy="9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>
          <a:xfrm>
            <a:off x="1306078" y="2585280"/>
            <a:ext cx="3486189" cy="4082806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7104184" y="2982351"/>
            <a:ext cx="4726745" cy="31946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Tout âge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Tout type de handicap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Autorisation : 80 personnes en file active par antenne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Ouverture : Mai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2 PCPE réunifiés pour l île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19229" y="3123028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Antenne </a:t>
            </a:r>
            <a:r>
              <a:rPr lang="fr-FR" dirty="0">
                <a:solidFill>
                  <a:schemeClr val="bg1"/>
                </a:solidFill>
              </a:rPr>
              <a:t>Nord Est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19229" y="5992296"/>
            <a:ext cx="199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Antenne </a:t>
            </a:r>
            <a:r>
              <a:rPr lang="fr-FR" dirty="0">
                <a:solidFill>
                  <a:schemeClr val="bg1"/>
                </a:solidFill>
              </a:rPr>
              <a:t>Sud Ouest</a:t>
            </a:r>
          </a:p>
        </p:txBody>
      </p:sp>
      <p:cxnSp>
        <p:nvCxnSpPr>
          <p:cNvPr id="11" name="Connecteur droit avec flèche 10"/>
          <p:cNvCxnSpPr>
            <a:stCxn id="8" idx="2"/>
          </p:cNvCxnSpPr>
          <p:nvPr/>
        </p:nvCxnSpPr>
        <p:spPr>
          <a:xfrm flipH="1">
            <a:off x="3770142" y="3492360"/>
            <a:ext cx="1094667" cy="137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1"/>
          </p:cNvCxnSpPr>
          <p:nvPr/>
        </p:nvCxnSpPr>
        <p:spPr>
          <a:xfrm flipH="1" flipV="1">
            <a:off x="3530991" y="5992296"/>
            <a:ext cx="388238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83826" y="3590834"/>
            <a:ext cx="11222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860 000 habitants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51 265 PSH (Environ 6%)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" y="6004894"/>
            <a:ext cx="853106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5486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Organisation administrative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91752" y="4141971"/>
            <a:ext cx="2073812" cy="1494351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+mj-lt"/>
              </a:rPr>
              <a:t>PCPE Nord Est : Rattaché au SESSAD</a:t>
            </a:r>
          </a:p>
          <a:p>
            <a:r>
              <a:rPr lang="fr-FR" sz="1600" dirty="0">
                <a:latin typeface="+mj-lt"/>
              </a:rPr>
              <a:t>PCPE Sud Ouest : Rattaché au SAMSAH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019799" y="365124"/>
            <a:ext cx="5459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Pôle Médico-Social Est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065563" y="4141971"/>
            <a:ext cx="1954235" cy="2034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+mj-lt"/>
              </a:rPr>
              <a:t>Communauté 360</a:t>
            </a:r>
          </a:p>
          <a:p>
            <a:r>
              <a:rPr lang="fr-FR" sz="1600" dirty="0">
                <a:latin typeface="+mj-lt"/>
              </a:rPr>
              <a:t>EMAS</a:t>
            </a:r>
          </a:p>
          <a:p>
            <a:r>
              <a:rPr lang="fr-FR" sz="1600" dirty="0">
                <a:latin typeface="+mj-lt"/>
              </a:rPr>
              <a:t>Pôle ressources Handicap 974</a:t>
            </a:r>
          </a:p>
          <a:p>
            <a:r>
              <a:rPr lang="fr-FR" sz="1600" dirty="0">
                <a:latin typeface="+mj-lt"/>
              </a:rPr>
              <a:t>Plateforme des aidants</a:t>
            </a:r>
          </a:p>
          <a:p>
            <a:r>
              <a:rPr lang="fr-FR" sz="1600" dirty="0">
                <a:latin typeface="+mj-lt"/>
              </a:rPr>
              <a:t>Site internet </a:t>
            </a:r>
            <a:r>
              <a:rPr lang="fr-FR" sz="1600" dirty="0" err="1">
                <a:latin typeface="+mj-lt"/>
              </a:rPr>
              <a:t>Handisoutien</a:t>
            </a:r>
            <a:r>
              <a:rPr lang="fr-FR" sz="1600" dirty="0">
                <a:latin typeface="+mj-lt"/>
              </a:rPr>
              <a:t> 974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72200" y="4141971"/>
            <a:ext cx="2073812" cy="203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+mj-lt"/>
              </a:rPr>
              <a:t>SESSAD (DI – TSA – ASE)</a:t>
            </a:r>
          </a:p>
          <a:p>
            <a:r>
              <a:rPr lang="fr-FR" sz="1600" dirty="0">
                <a:latin typeface="+mj-lt"/>
              </a:rPr>
              <a:t>IME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246012" y="4141971"/>
            <a:ext cx="2073812" cy="203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+mj-lt"/>
              </a:rPr>
              <a:t>SAVS</a:t>
            </a:r>
          </a:p>
          <a:p>
            <a:r>
              <a:rPr lang="fr-FR" sz="1600" dirty="0">
                <a:latin typeface="+mj-lt"/>
              </a:rPr>
              <a:t>EANM (FAO – FH)</a:t>
            </a:r>
          </a:p>
          <a:p>
            <a:r>
              <a:rPr lang="fr-FR" sz="1600" dirty="0">
                <a:latin typeface="+mj-lt"/>
              </a:rPr>
              <a:t>2 ESAT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894"/>
            <a:ext cx="853106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9" y="18224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Ressources humaines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3622" y="2163249"/>
            <a:ext cx="3227363" cy="236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Arial Black" panose="020B0A04020102020204" pitchFamily="34" charset="0"/>
              </a:rPr>
              <a:t>4</a:t>
            </a:r>
            <a:r>
              <a:rPr lang="fr-FR" sz="1800" b="1" dirty="0">
                <a:latin typeface="+mj-lt"/>
              </a:rPr>
              <a:t> ETP Coordinateurs de parcours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Mise en relation et adhésion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Evaluation des besoins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Agencement des réponses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Suivi de la mise en œuvre du plan d’intervention</a:t>
            </a:r>
          </a:p>
          <a:p>
            <a:pPr marL="0" indent="0">
              <a:buNone/>
            </a:pPr>
            <a:endParaRPr lang="fr-FR" sz="1800" dirty="0">
              <a:latin typeface="+mj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822" y="2163249"/>
            <a:ext cx="3112477" cy="3224677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+mj-lt"/>
              </a:rPr>
              <a:t>ETP Equipe mobile situation complexe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Appui à l’environnement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Mise en lien avec l’environnement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Soutien aux aidants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888460" y="2261723"/>
            <a:ext cx="3227363" cy="23665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latin typeface="Arial Black" panose="020B0A04020102020204" pitchFamily="34" charset="0"/>
              </a:rPr>
              <a:t>2</a:t>
            </a:r>
            <a:r>
              <a:rPr lang="fr-FR" sz="1800" b="1" dirty="0">
                <a:latin typeface="+mj-lt"/>
              </a:rPr>
              <a:t> ETP Pilotes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Animation du territoire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Veille territoriale (ressources, évènements)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1800" dirty="0">
                <a:latin typeface="+mj-lt"/>
              </a:rPr>
              <a:t>Diagnostic territorial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+mj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590843" y="3938173"/>
            <a:ext cx="2559440" cy="239150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Black" panose="020B0A04020102020204" pitchFamily="34" charset="0"/>
            </a:endParaRPr>
          </a:p>
          <a:p>
            <a:pPr algn="ctr"/>
            <a:endParaRPr lang="fr-FR" dirty="0">
              <a:latin typeface="Arial Black" panose="020B0A04020102020204" pitchFamily="34" charset="0"/>
            </a:endParaRPr>
          </a:p>
          <a:p>
            <a:pPr algn="ctr"/>
            <a:r>
              <a:rPr lang="fr-FR" dirty="0">
                <a:latin typeface="Arial Black" panose="020B0A04020102020204" pitchFamily="34" charset="0"/>
              </a:rPr>
              <a:t>1</a:t>
            </a:r>
            <a:r>
              <a:rPr lang="fr-FR" sz="1600" dirty="0">
                <a:latin typeface="+mj-lt"/>
              </a:rPr>
              <a:t> ETP Chef de service</a:t>
            </a:r>
          </a:p>
          <a:p>
            <a:pPr algn="ctr"/>
            <a:r>
              <a:rPr lang="fr-FR" dirty="0">
                <a:latin typeface="Arial Black" panose="020B0A04020102020204" pitchFamily="34" charset="0"/>
              </a:rPr>
              <a:t>1</a:t>
            </a:r>
            <a:r>
              <a:rPr lang="fr-FR" sz="1600" dirty="0">
                <a:latin typeface="+mj-lt"/>
              </a:rPr>
              <a:t> ETP Psychologue</a:t>
            </a:r>
          </a:p>
          <a:p>
            <a:pPr algn="ctr"/>
            <a:r>
              <a:rPr lang="fr-FR" dirty="0">
                <a:latin typeface="Arial Black" panose="020B0A04020102020204" pitchFamily="34" charset="0"/>
              </a:rPr>
              <a:t>0,5</a:t>
            </a:r>
            <a:r>
              <a:rPr lang="fr-FR" sz="1600" dirty="0">
                <a:latin typeface="+mj-lt"/>
              </a:rPr>
              <a:t> ETP agent administratif</a:t>
            </a:r>
          </a:p>
        </p:txBody>
      </p:sp>
      <p:sp>
        <p:nvSpPr>
          <p:cNvPr id="8" name="Ellipse 7"/>
          <p:cNvSpPr/>
          <p:nvPr/>
        </p:nvSpPr>
        <p:spPr>
          <a:xfrm>
            <a:off x="7719647" y="4763196"/>
            <a:ext cx="2175218" cy="1980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Mutualisation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Service RH,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Service financier,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Logistique, maintenance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76246" y="5683348"/>
            <a:ext cx="304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Eviter les ruptures de parcours</a:t>
            </a:r>
          </a:p>
          <a:p>
            <a:r>
              <a:rPr lang="fr-FR" dirty="0"/>
              <a:t>Maintien en milieu ordinaire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263705" y="5683348"/>
            <a:ext cx="14067" cy="646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165231" y="4009293"/>
            <a:ext cx="1954969" cy="174439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+mj-lt"/>
            </a:endParaRPr>
          </a:p>
          <a:p>
            <a:pPr algn="ctr"/>
            <a:r>
              <a:rPr lang="fr-FR" b="1" dirty="0">
                <a:latin typeface="+mj-lt"/>
              </a:rPr>
              <a:t>Prestations externalisées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81000" l="10000" r="92500">
                        <a14:foregroundMark x1="35000" y1="23000" x2="35000" y2="23000"/>
                        <a14:foregroundMark x1="34000" y1="31000" x2="34000" y2="31000"/>
                        <a14:foregroundMark x1="21000" y1="39000" x2="21000" y2="39000"/>
                        <a14:foregroundMark x1="35000" y1="49500" x2="35000" y2="49500"/>
                        <a14:foregroundMark x1="65500" y1="54000" x2="65500" y2="54000"/>
                        <a14:foregroundMark x1="66500" y1="46000" x2="66500" y2="46000"/>
                        <a14:foregroundMark x1="64500" y1="22000" x2="64500" y2="22000"/>
                        <a14:foregroundMark x1="54000" y1="61500" x2="54000" y2="61500"/>
                        <a14:foregroundMark x1="53500" y1="69500" x2="53500" y2="695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/>
        </p:blipFill>
        <p:spPr>
          <a:xfrm>
            <a:off x="10332371" y="3889719"/>
            <a:ext cx="1076384" cy="8581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765" y1="61438" x2="61765" y2="61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90" y="5177302"/>
            <a:ext cx="1012092" cy="10120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12" y="4100732"/>
            <a:ext cx="612730" cy="612730"/>
          </a:xfrm>
          <a:prstGeom prst="rect">
            <a:avLst/>
          </a:prstGeom>
        </p:spPr>
      </p:pic>
      <p:sp>
        <p:nvSpPr>
          <p:cNvPr id="18" name="Légende encadrée avec une bordure 1 17"/>
          <p:cNvSpPr/>
          <p:nvPr/>
        </p:nvSpPr>
        <p:spPr>
          <a:xfrm>
            <a:off x="10332371" y="612116"/>
            <a:ext cx="1817912" cy="753915"/>
          </a:xfrm>
          <a:prstGeom prst="accentBorderCallout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Expérimentation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190"/>
            <a:ext cx="853106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83771"/>
            <a:ext cx="4164037" cy="20810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Activité 2022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Graphique 8"/>
              <p:cNvGraphicFramePr/>
              <p:nvPr>
                <p:extLst>
                  <p:ext uri="{D42A27DB-BD31-4B8C-83A1-F6EECF244321}">
                    <p14:modId xmlns:p14="http://schemas.microsoft.com/office/powerpoint/2010/main" val="361336529"/>
                  </p:ext>
                </p:extLst>
              </p:nvPr>
            </p:nvGraphicFramePr>
            <p:xfrm>
              <a:off x="-154745" y="2391508"/>
              <a:ext cx="3727939" cy="2169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Graphique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4745" y="2391508"/>
                <a:ext cx="3727939" cy="21699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08137"/>
              </p:ext>
            </p:extLst>
          </p:nvPr>
        </p:nvGraphicFramePr>
        <p:xfrm>
          <a:off x="-154745" y="66980"/>
          <a:ext cx="2371579" cy="221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695028" y="83770"/>
            <a:ext cx="4496972" cy="20810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7142"/>
              </p:ext>
            </p:extLst>
          </p:nvPr>
        </p:nvGraphicFramePr>
        <p:xfrm>
          <a:off x="2056668" y="11224"/>
          <a:ext cx="2262112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226786942"/>
              </p:ext>
            </p:extLst>
          </p:nvPr>
        </p:nvGraphicFramePr>
        <p:xfrm>
          <a:off x="8356209" y="2391508"/>
          <a:ext cx="3835791" cy="216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3621859286"/>
              </p:ext>
            </p:extLst>
          </p:nvPr>
        </p:nvGraphicFramePr>
        <p:xfrm>
          <a:off x="4164036" y="4735830"/>
          <a:ext cx="3756075" cy="212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828829"/>
              </p:ext>
            </p:extLst>
          </p:nvPr>
        </p:nvGraphicFramePr>
        <p:xfrm>
          <a:off x="7695028" y="44692"/>
          <a:ext cx="2419643" cy="220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5690"/>
              </p:ext>
            </p:extLst>
          </p:nvPr>
        </p:nvGraphicFramePr>
        <p:xfrm>
          <a:off x="10002130" y="66980"/>
          <a:ext cx="2231854" cy="209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0859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29268" y="955967"/>
            <a:ext cx="46704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solidFill>
                  <a:srgbClr val="FFC000"/>
                </a:solidFill>
              </a:rPr>
              <a:t>PCPE</a:t>
            </a:r>
            <a:r>
              <a:rPr lang="fr-FR" dirty="0"/>
              <a:t> Ressource pour le Droit Commun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11680" y="4206239"/>
            <a:ext cx="3249637" cy="1970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+mj-lt"/>
              </a:rPr>
              <a:t>FAIRE EVOLUER LES POSTURES</a:t>
            </a:r>
          </a:p>
          <a:p>
            <a:pPr marL="0" indent="0" algn="just">
              <a:buNone/>
            </a:pPr>
            <a:r>
              <a:rPr lang="fr-FR" sz="1600" dirty="0">
                <a:latin typeface="+mj-lt"/>
              </a:rPr>
              <a:t>En s’appuyant sur ses compétences en matière de handicap, en mobilisant des experts, le PCPE vient en appui du droit commun en proposant des sensibilisations, des aides à la compréhension des situations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74737" y="4206239"/>
            <a:ext cx="3207434" cy="21254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+mj-lt"/>
              </a:rPr>
              <a:t>FAIRE COOPERER</a:t>
            </a:r>
          </a:p>
          <a:p>
            <a:pPr marL="0" indent="0" algn="just">
              <a:buNone/>
            </a:pPr>
            <a:r>
              <a:rPr lang="fr-FR" sz="1600" dirty="0">
                <a:latin typeface="+mj-lt"/>
              </a:rPr>
              <a:t>En s’appuyant sur sa connaissance de l’écosystème, et sur des méthodes facilitant l’interconnaissance et les synergies productives entre les acteurs, le PCPE contribue à créer une dynamique d’acteurs autour des situations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8695592" y="4206239"/>
            <a:ext cx="3434276" cy="2125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>
                <a:latin typeface="+mj-lt"/>
              </a:rPr>
              <a:t>FAIRE EMERGER DE NOUVELLES REPONSES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>
                <a:latin typeface="+mj-lt"/>
              </a:rPr>
              <a:t>En s’appuyant sur sa connaissance de l’environnement et des enjeux des acteurs, sur sa capacité à faire collaborer des acteurs, le PCPE contribue au repérage des points de blocage et à l’élaboration de réponses innovantes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894"/>
            <a:ext cx="853106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7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2031"/>
            <a:ext cx="6696222" cy="64359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Y:\PCPE\Commun\PILOTES\1 - Actions réalisées\4.Tables de concertation la participation sociale Mai 2022\BILAN\OUEST\dessine moi mon parcours ouest 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5053" r="22831" b="22640"/>
          <a:stretch/>
        </p:blipFill>
        <p:spPr bwMode="auto">
          <a:xfrm>
            <a:off x="7329206" y="944749"/>
            <a:ext cx="4403920" cy="2567206"/>
          </a:xfrm>
          <a:prstGeom prst="rect">
            <a:avLst/>
          </a:prstGeom>
          <a:noFill/>
          <a:ln>
            <a:noFill/>
          </a:ln>
          <a:effectLst>
            <a:outerShdw blurRad="50800" dist="114300" dir="8100000" algn="tr" rotWithShape="0">
              <a:srgbClr val="FFC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 descr="Y:\PCPE\Commun\PILOTES\1 - Actions réalisées\4.Tables de concertation la participation sociale Mai 2022\BILAN\OUEST\dessine moi mon parcours ouest 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5053" r="22831" b="22640"/>
          <a:stretch/>
        </p:blipFill>
        <p:spPr bwMode="auto">
          <a:xfrm>
            <a:off x="7329206" y="3901374"/>
            <a:ext cx="4403920" cy="2299921"/>
          </a:xfrm>
          <a:prstGeom prst="rect">
            <a:avLst/>
          </a:prstGeom>
          <a:noFill/>
          <a:ln>
            <a:noFill/>
          </a:ln>
          <a:effectLst>
            <a:outerShdw blurRad="50800" dist="114300" dir="8100000" algn="tr" rotWithShape="0">
              <a:srgbClr val="FFC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2125" y="615452"/>
            <a:ext cx="3905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Table de concertation :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La participation sociale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des personnes en situation de handicap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03192372"/>
              </p:ext>
            </p:extLst>
          </p:nvPr>
        </p:nvGraphicFramePr>
        <p:xfrm>
          <a:off x="0" y="1215207"/>
          <a:ext cx="6696222" cy="59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" y="0"/>
            <a:ext cx="6696222" cy="5627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6" y="2075850"/>
            <a:ext cx="1211969" cy="6968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5739630"/>
            <a:ext cx="658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Finalité pour l’ARS : </a:t>
            </a:r>
            <a:r>
              <a:rPr lang="fr-FR" dirty="0">
                <a:solidFill>
                  <a:schemeClr val="bg1"/>
                </a:solidFill>
              </a:rPr>
              <a:t>produire un guide à destination des personnes en situation de handicap et de leurs aidants pour faciliter l’accès aux sports, loisirs, culture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6458857" y="4847771"/>
            <a:ext cx="508000" cy="246743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95" y="6201295"/>
            <a:ext cx="656705" cy="6567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53" y="1996515"/>
            <a:ext cx="1252019" cy="8346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51617" r="3995" b="17260"/>
          <a:stretch/>
        </p:blipFill>
        <p:spPr>
          <a:xfrm>
            <a:off x="4396731" y="2105787"/>
            <a:ext cx="1608394" cy="7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453598" y="2064775"/>
            <a:ext cx="4451251" cy="3140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sz="3600" dirty="0">
                <a:solidFill>
                  <a:srgbClr val="002060"/>
                </a:solidFill>
              </a:rPr>
              <a:t>PCPE Réunion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</a:rPr>
              <a:t>407 rue de la communauté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</a:rPr>
              <a:t>97 400 SAINT ANDRE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909624" y="4093699"/>
            <a:ext cx="2954215" cy="1742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2060"/>
                </a:solidFill>
              </a:rPr>
              <a:t>02 62 58 85 05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2060"/>
                </a:solidFill>
              </a:rPr>
              <a:t>contact.pcpe-oi@alefpa.fr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2060"/>
                </a:solidFill>
              </a:rPr>
              <a:t>http://www.alefpa.asso.fr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4826001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20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harte graphique 2022">
      <a:dk1>
        <a:srgbClr val="595959"/>
      </a:dk1>
      <a:lt1>
        <a:sysClr val="window" lastClr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charte graphique 2022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495</Words>
  <Application>Microsoft Office PowerPoint</Application>
  <PresentationFormat>Grand écran</PresentationFormat>
  <Paragraphs>100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Verdana</vt:lpstr>
      <vt:lpstr>Wingdings</vt:lpstr>
      <vt:lpstr>Thème Office</vt:lpstr>
      <vt:lpstr>1_Thème Office</vt:lpstr>
      <vt:lpstr>Présentation PowerPoint</vt:lpstr>
      <vt:lpstr>PCPE Réunion</vt:lpstr>
      <vt:lpstr>Présentation PowerPoint</vt:lpstr>
      <vt:lpstr>Organisation administrative</vt:lpstr>
      <vt:lpstr>Ressources humaines</vt:lpstr>
      <vt:lpstr>Activité 2022</vt:lpstr>
      <vt:lpstr>PCPE Ressource pour le Droit Commun</vt:lpstr>
      <vt:lpstr>Présentation PowerPoint</vt:lpstr>
      <vt:lpstr>Présentation PowerPoint</vt:lpstr>
    </vt:vector>
  </TitlesOfParts>
  <Company>ALEFPA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LEFEVRE</dc:creator>
  <cp:lastModifiedBy>BLEMOU Lucien</cp:lastModifiedBy>
  <cp:revision>89</cp:revision>
  <cp:lastPrinted>2023-04-28T05:10:23Z</cp:lastPrinted>
  <dcterms:created xsi:type="dcterms:W3CDTF">2023-04-21T06:43:27Z</dcterms:created>
  <dcterms:modified xsi:type="dcterms:W3CDTF">2023-05-02T15:37:07Z</dcterms:modified>
</cp:coreProperties>
</file>