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467" r:id="rId3"/>
    <p:sldId id="468" r:id="rId4"/>
    <p:sldId id="472" r:id="rId5"/>
    <p:sldId id="469" r:id="rId6"/>
    <p:sldId id="473" r:id="rId7"/>
    <p:sldId id="471" r:id="rId8"/>
    <p:sldId id="474" r:id="rId9"/>
    <p:sldId id="470" r:id="rId10"/>
    <p:sldId id="475" r:id="rId11"/>
    <p:sldId id="476" r:id="rId12"/>
    <p:sldId id="385" r:id="rId13"/>
    <p:sldId id="477" r:id="rId14"/>
    <p:sldId id="478" r:id="rId15"/>
    <p:sldId id="479" r:id="rId16"/>
    <p:sldId id="480" r:id="rId17"/>
    <p:sldId id="481" r:id="rId18"/>
    <p:sldId id="482" r:id="rId19"/>
    <p:sldId id="458" r:id="rId20"/>
    <p:sldId id="483" r:id="rId21"/>
    <p:sldId id="484" r:id="rId22"/>
    <p:sldId id="487" r:id="rId23"/>
    <p:sldId id="488" r:id="rId24"/>
    <p:sldId id="489" r:id="rId25"/>
    <p:sldId id="485" r:id="rId26"/>
    <p:sldId id="486" r:id="rId27"/>
  </p:sldIdLst>
  <p:sldSz cx="12192000" cy="685800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0" autoAdjust="0"/>
    <p:restoredTop sz="92706" autoAdjust="0"/>
  </p:normalViewPr>
  <p:slideViewPr>
    <p:cSldViewPr snapToGrid="0">
      <p:cViewPr varScale="1">
        <p:scale>
          <a:sx n="63" d="100"/>
          <a:sy n="63" d="100"/>
        </p:scale>
        <p:origin x="8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>
                <a:solidFill>
                  <a:sysClr val="windowText" lastClr="000000"/>
                </a:solidFill>
              </a:rPr>
              <a:t>Répartition des PCPE par</a:t>
            </a:r>
            <a:r>
              <a:rPr lang="fr-FR" baseline="0">
                <a:solidFill>
                  <a:sysClr val="windowText" lastClr="000000"/>
                </a:solidFill>
              </a:rPr>
              <a:t> année de création et par </a:t>
            </a:r>
            <a:r>
              <a:rPr lang="fr-FR"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Région</a:t>
            </a:r>
            <a:endParaRPr lang="fr-FR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4051005885844652E-2"/>
          <c:y val="9.1857506361323157E-2"/>
          <c:w val="0.93596715941842423"/>
          <c:h val="0.760281501071907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Année!$A$2</c:f>
              <c:strCache>
                <c:ptCount val="1"/>
                <c:pt idx="0">
                  <c:v>N.C.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Année!$B$1:$R$1</c:f>
              <c:strCache>
                <c:ptCount val="17"/>
                <c:pt idx="0">
                  <c:v>ARA</c:v>
                </c:pt>
                <c:pt idx="1">
                  <c:v>BFC</c:v>
                </c:pt>
                <c:pt idx="2">
                  <c:v>BZH</c:v>
                </c:pt>
                <c:pt idx="3">
                  <c:v>Corse</c:v>
                </c:pt>
                <c:pt idx="4">
                  <c:v>CVL</c:v>
                </c:pt>
                <c:pt idx="5">
                  <c:v>G.E.</c:v>
                </c:pt>
                <c:pt idx="6">
                  <c:v>Guad.</c:v>
                </c:pt>
                <c:pt idx="7">
                  <c:v>Guyane</c:v>
                </c:pt>
                <c:pt idx="8">
                  <c:v>HdF</c:v>
                </c:pt>
                <c:pt idx="9">
                  <c:v>IdF</c:v>
                </c:pt>
                <c:pt idx="10">
                  <c:v>Mayotte</c:v>
                </c:pt>
                <c:pt idx="11">
                  <c:v>N.A.</c:v>
                </c:pt>
                <c:pt idx="12">
                  <c:v>Normandie</c:v>
                </c:pt>
                <c:pt idx="13">
                  <c:v>Occitanie</c:v>
                </c:pt>
                <c:pt idx="14">
                  <c:v>PACA</c:v>
                </c:pt>
                <c:pt idx="15">
                  <c:v>PdL</c:v>
                </c:pt>
                <c:pt idx="16">
                  <c:v>Réunion</c:v>
                </c:pt>
              </c:strCache>
            </c:strRef>
          </c:cat>
          <c:val>
            <c:numRef>
              <c:f>Année!$B$2:$R$2</c:f>
              <c:numCache>
                <c:formatCode>General</c:formatCode>
                <c:ptCount val="17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FC-469B-9A8E-4BECE0694C2E}"/>
            </c:ext>
          </c:extLst>
        </c:ser>
        <c:ser>
          <c:idx val="1"/>
          <c:order val="1"/>
          <c:tx>
            <c:strRef>
              <c:f>Année!$A$3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Année!$B$1:$R$1</c:f>
              <c:strCache>
                <c:ptCount val="17"/>
                <c:pt idx="0">
                  <c:v>ARA</c:v>
                </c:pt>
                <c:pt idx="1">
                  <c:v>BFC</c:v>
                </c:pt>
                <c:pt idx="2">
                  <c:v>BZH</c:v>
                </c:pt>
                <c:pt idx="3">
                  <c:v>Corse</c:v>
                </c:pt>
                <c:pt idx="4">
                  <c:v>CVL</c:v>
                </c:pt>
                <c:pt idx="5">
                  <c:v>G.E.</c:v>
                </c:pt>
                <c:pt idx="6">
                  <c:v>Guad.</c:v>
                </c:pt>
                <c:pt idx="7">
                  <c:v>Guyane</c:v>
                </c:pt>
                <c:pt idx="8">
                  <c:v>HdF</c:v>
                </c:pt>
                <c:pt idx="9">
                  <c:v>IdF</c:v>
                </c:pt>
                <c:pt idx="10">
                  <c:v>Mayotte</c:v>
                </c:pt>
                <c:pt idx="11">
                  <c:v>N.A.</c:v>
                </c:pt>
                <c:pt idx="12">
                  <c:v>Normandie</c:v>
                </c:pt>
                <c:pt idx="13">
                  <c:v>Occitanie</c:v>
                </c:pt>
                <c:pt idx="14">
                  <c:v>PACA</c:v>
                </c:pt>
                <c:pt idx="15">
                  <c:v>PdL</c:v>
                </c:pt>
                <c:pt idx="16">
                  <c:v>Réunion</c:v>
                </c:pt>
              </c:strCache>
            </c:strRef>
          </c:cat>
          <c:val>
            <c:numRef>
              <c:f>Année!$B$3:$R$3</c:f>
              <c:numCache>
                <c:formatCode>General</c:formatCode>
                <c:ptCount val="17"/>
                <c:pt idx="0">
                  <c:v>6</c:v>
                </c:pt>
                <c:pt idx="8">
                  <c:v>1</c:v>
                </c:pt>
                <c:pt idx="11" formatCode="0">
                  <c:v>1</c:v>
                </c:pt>
                <c:pt idx="13" formatCode="0">
                  <c:v>1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FC-469B-9A8E-4BECE0694C2E}"/>
            </c:ext>
          </c:extLst>
        </c:ser>
        <c:ser>
          <c:idx val="2"/>
          <c:order val="2"/>
          <c:tx>
            <c:strRef>
              <c:f>Année!$A$4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Année!$B$1:$R$1</c:f>
              <c:strCache>
                <c:ptCount val="17"/>
                <c:pt idx="0">
                  <c:v>ARA</c:v>
                </c:pt>
                <c:pt idx="1">
                  <c:v>BFC</c:v>
                </c:pt>
                <c:pt idx="2">
                  <c:v>BZH</c:v>
                </c:pt>
                <c:pt idx="3">
                  <c:v>Corse</c:v>
                </c:pt>
                <c:pt idx="4">
                  <c:v>CVL</c:v>
                </c:pt>
                <c:pt idx="5">
                  <c:v>G.E.</c:v>
                </c:pt>
                <c:pt idx="6">
                  <c:v>Guad.</c:v>
                </c:pt>
                <c:pt idx="7">
                  <c:v>Guyane</c:v>
                </c:pt>
                <c:pt idx="8">
                  <c:v>HdF</c:v>
                </c:pt>
                <c:pt idx="9">
                  <c:v>IdF</c:v>
                </c:pt>
                <c:pt idx="10">
                  <c:v>Mayotte</c:v>
                </c:pt>
                <c:pt idx="11">
                  <c:v>N.A.</c:v>
                </c:pt>
                <c:pt idx="12">
                  <c:v>Normandie</c:v>
                </c:pt>
                <c:pt idx="13">
                  <c:v>Occitanie</c:v>
                </c:pt>
                <c:pt idx="14">
                  <c:v>PACA</c:v>
                </c:pt>
                <c:pt idx="15">
                  <c:v>PdL</c:v>
                </c:pt>
                <c:pt idx="16">
                  <c:v>Réunion</c:v>
                </c:pt>
              </c:strCache>
            </c:strRef>
          </c:cat>
          <c:val>
            <c:numRef>
              <c:f>Année!$B$4:$R$4</c:f>
              <c:numCache>
                <c:formatCode>General</c:formatCode>
                <c:ptCount val="17"/>
                <c:pt idx="0">
                  <c:v>12</c:v>
                </c:pt>
                <c:pt idx="1">
                  <c:v>1</c:v>
                </c:pt>
                <c:pt idx="2" formatCode="0">
                  <c:v>3</c:v>
                </c:pt>
                <c:pt idx="4">
                  <c:v>4</c:v>
                </c:pt>
                <c:pt idx="5">
                  <c:v>7</c:v>
                </c:pt>
                <c:pt idx="7">
                  <c:v>1</c:v>
                </c:pt>
                <c:pt idx="8">
                  <c:v>5</c:v>
                </c:pt>
                <c:pt idx="9">
                  <c:v>1</c:v>
                </c:pt>
                <c:pt idx="11" formatCode="0">
                  <c:v>5</c:v>
                </c:pt>
                <c:pt idx="12">
                  <c:v>1</c:v>
                </c:pt>
                <c:pt idx="13" formatCode="0">
                  <c:v>5</c:v>
                </c:pt>
                <c:pt idx="14">
                  <c:v>2</c:v>
                </c:pt>
                <c:pt idx="1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FC-469B-9A8E-4BECE0694C2E}"/>
            </c:ext>
          </c:extLst>
        </c:ser>
        <c:ser>
          <c:idx val="3"/>
          <c:order val="3"/>
          <c:tx>
            <c:strRef>
              <c:f>Année!$A$5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Année!$B$1:$R$1</c:f>
              <c:strCache>
                <c:ptCount val="17"/>
                <c:pt idx="0">
                  <c:v>ARA</c:v>
                </c:pt>
                <c:pt idx="1">
                  <c:v>BFC</c:v>
                </c:pt>
                <c:pt idx="2">
                  <c:v>BZH</c:v>
                </c:pt>
                <c:pt idx="3">
                  <c:v>Corse</c:v>
                </c:pt>
                <c:pt idx="4">
                  <c:v>CVL</c:v>
                </c:pt>
                <c:pt idx="5">
                  <c:v>G.E.</c:v>
                </c:pt>
                <c:pt idx="6">
                  <c:v>Guad.</c:v>
                </c:pt>
                <c:pt idx="7">
                  <c:v>Guyane</c:v>
                </c:pt>
                <c:pt idx="8">
                  <c:v>HdF</c:v>
                </c:pt>
                <c:pt idx="9">
                  <c:v>IdF</c:v>
                </c:pt>
                <c:pt idx="10">
                  <c:v>Mayotte</c:v>
                </c:pt>
                <c:pt idx="11">
                  <c:v>N.A.</c:v>
                </c:pt>
                <c:pt idx="12">
                  <c:v>Normandie</c:v>
                </c:pt>
                <c:pt idx="13">
                  <c:v>Occitanie</c:v>
                </c:pt>
                <c:pt idx="14">
                  <c:v>PACA</c:v>
                </c:pt>
                <c:pt idx="15">
                  <c:v>PdL</c:v>
                </c:pt>
                <c:pt idx="16">
                  <c:v>Réunion</c:v>
                </c:pt>
              </c:strCache>
            </c:strRef>
          </c:cat>
          <c:val>
            <c:numRef>
              <c:f>Année!$B$5:$R$5</c:f>
              <c:numCache>
                <c:formatCode>General</c:formatCode>
                <c:ptCount val="17"/>
                <c:pt idx="0">
                  <c:v>17</c:v>
                </c:pt>
                <c:pt idx="2" formatCode="0">
                  <c:v>1</c:v>
                </c:pt>
                <c:pt idx="3">
                  <c:v>1</c:v>
                </c:pt>
                <c:pt idx="5">
                  <c:v>1</c:v>
                </c:pt>
                <c:pt idx="9">
                  <c:v>8</c:v>
                </c:pt>
                <c:pt idx="11" formatCode="0">
                  <c:v>7</c:v>
                </c:pt>
                <c:pt idx="12">
                  <c:v>1</c:v>
                </c:pt>
                <c:pt idx="13" formatCode="0">
                  <c:v>1</c:v>
                </c:pt>
                <c:pt idx="14">
                  <c:v>2</c:v>
                </c:pt>
                <c:pt idx="1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FC-469B-9A8E-4BECE0694C2E}"/>
            </c:ext>
          </c:extLst>
        </c:ser>
        <c:ser>
          <c:idx val="4"/>
          <c:order val="4"/>
          <c:tx>
            <c:strRef>
              <c:f>Année!$A$6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Année!$B$1:$R$1</c:f>
              <c:strCache>
                <c:ptCount val="17"/>
                <c:pt idx="0">
                  <c:v>ARA</c:v>
                </c:pt>
                <c:pt idx="1">
                  <c:v>BFC</c:v>
                </c:pt>
                <c:pt idx="2">
                  <c:v>BZH</c:v>
                </c:pt>
                <c:pt idx="3">
                  <c:v>Corse</c:v>
                </c:pt>
                <c:pt idx="4">
                  <c:v>CVL</c:v>
                </c:pt>
                <c:pt idx="5">
                  <c:v>G.E.</c:v>
                </c:pt>
                <c:pt idx="6">
                  <c:v>Guad.</c:v>
                </c:pt>
                <c:pt idx="7">
                  <c:v>Guyane</c:v>
                </c:pt>
                <c:pt idx="8">
                  <c:v>HdF</c:v>
                </c:pt>
                <c:pt idx="9">
                  <c:v>IdF</c:v>
                </c:pt>
                <c:pt idx="10">
                  <c:v>Mayotte</c:v>
                </c:pt>
                <c:pt idx="11">
                  <c:v>N.A.</c:v>
                </c:pt>
                <c:pt idx="12">
                  <c:v>Normandie</c:v>
                </c:pt>
                <c:pt idx="13">
                  <c:v>Occitanie</c:v>
                </c:pt>
                <c:pt idx="14">
                  <c:v>PACA</c:v>
                </c:pt>
                <c:pt idx="15">
                  <c:v>PdL</c:v>
                </c:pt>
                <c:pt idx="16">
                  <c:v>Réunion</c:v>
                </c:pt>
              </c:strCache>
            </c:strRef>
          </c:cat>
          <c:val>
            <c:numRef>
              <c:f>Année!$B$6:$R$6</c:f>
              <c:numCache>
                <c:formatCode>General</c:formatCode>
                <c:ptCount val="17"/>
                <c:pt idx="0">
                  <c:v>7</c:v>
                </c:pt>
                <c:pt idx="5">
                  <c:v>3</c:v>
                </c:pt>
                <c:pt idx="6">
                  <c:v>1</c:v>
                </c:pt>
                <c:pt idx="8">
                  <c:v>5</c:v>
                </c:pt>
                <c:pt idx="9">
                  <c:v>1</c:v>
                </c:pt>
                <c:pt idx="11" formatCode="0">
                  <c:v>10</c:v>
                </c:pt>
                <c:pt idx="13" formatCode="0">
                  <c:v>6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FC-469B-9A8E-4BECE0694C2E}"/>
            </c:ext>
          </c:extLst>
        </c:ser>
        <c:ser>
          <c:idx val="5"/>
          <c:order val="5"/>
          <c:tx>
            <c:strRef>
              <c:f>Année!$A$7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Année!$B$1:$R$1</c:f>
              <c:strCache>
                <c:ptCount val="17"/>
                <c:pt idx="0">
                  <c:v>ARA</c:v>
                </c:pt>
                <c:pt idx="1">
                  <c:v>BFC</c:v>
                </c:pt>
                <c:pt idx="2">
                  <c:v>BZH</c:v>
                </c:pt>
                <c:pt idx="3">
                  <c:v>Corse</c:v>
                </c:pt>
                <c:pt idx="4">
                  <c:v>CVL</c:v>
                </c:pt>
                <c:pt idx="5">
                  <c:v>G.E.</c:v>
                </c:pt>
                <c:pt idx="6">
                  <c:v>Guad.</c:v>
                </c:pt>
                <c:pt idx="7">
                  <c:v>Guyane</c:v>
                </c:pt>
                <c:pt idx="8">
                  <c:v>HdF</c:v>
                </c:pt>
                <c:pt idx="9">
                  <c:v>IdF</c:v>
                </c:pt>
                <c:pt idx="10">
                  <c:v>Mayotte</c:v>
                </c:pt>
                <c:pt idx="11">
                  <c:v>N.A.</c:v>
                </c:pt>
                <c:pt idx="12">
                  <c:v>Normandie</c:v>
                </c:pt>
                <c:pt idx="13">
                  <c:v>Occitanie</c:v>
                </c:pt>
                <c:pt idx="14">
                  <c:v>PACA</c:v>
                </c:pt>
                <c:pt idx="15">
                  <c:v>PdL</c:v>
                </c:pt>
                <c:pt idx="16">
                  <c:v>Réunion</c:v>
                </c:pt>
              </c:strCache>
            </c:strRef>
          </c:cat>
          <c:val>
            <c:numRef>
              <c:f>Année!$B$7:$R$7</c:f>
              <c:numCache>
                <c:formatCode>General</c:formatCode>
                <c:ptCount val="17"/>
                <c:pt idx="0">
                  <c:v>2</c:v>
                </c:pt>
                <c:pt idx="1">
                  <c:v>14</c:v>
                </c:pt>
                <c:pt idx="5">
                  <c:v>2</c:v>
                </c:pt>
                <c:pt idx="9">
                  <c:v>3</c:v>
                </c:pt>
                <c:pt idx="11" formatCode="0">
                  <c:v>2</c:v>
                </c:pt>
                <c:pt idx="13" formatCode="0">
                  <c:v>2</c:v>
                </c:pt>
                <c:pt idx="1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9FC-469B-9A8E-4BECE0694C2E}"/>
            </c:ext>
          </c:extLst>
        </c:ser>
        <c:ser>
          <c:idx val="6"/>
          <c:order val="6"/>
          <c:tx>
            <c:strRef>
              <c:f>Année!$A$8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Année!$B$1:$R$1</c:f>
              <c:strCache>
                <c:ptCount val="17"/>
                <c:pt idx="0">
                  <c:v>ARA</c:v>
                </c:pt>
                <c:pt idx="1">
                  <c:v>BFC</c:v>
                </c:pt>
                <c:pt idx="2">
                  <c:v>BZH</c:v>
                </c:pt>
                <c:pt idx="3">
                  <c:v>Corse</c:v>
                </c:pt>
                <c:pt idx="4">
                  <c:v>CVL</c:v>
                </c:pt>
                <c:pt idx="5">
                  <c:v>G.E.</c:v>
                </c:pt>
                <c:pt idx="6">
                  <c:v>Guad.</c:v>
                </c:pt>
                <c:pt idx="7">
                  <c:v>Guyane</c:v>
                </c:pt>
                <c:pt idx="8">
                  <c:v>HdF</c:v>
                </c:pt>
                <c:pt idx="9">
                  <c:v>IdF</c:v>
                </c:pt>
                <c:pt idx="10">
                  <c:v>Mayotte</c:v>
                </c:pt>
                <c:pt idx="11">
                  <c:v>N.A.</c:v>
                </c:pt>
                <c:pt idx="12">
                  <c:v>Normandie</c:v>
                </c:pt>
                <c:pt idx="13">
                  <c:v>Occitanie</c:v>
                </c:pt>
                <c:pt idx="14">
                  <c:v>PACA</c:v>
                </c:pt>
                <c:pt idx="15">
                  <c:v>PdL</c:v>
                </c:pt>
                <c:pt idx="16">
                  <c:v>Réunion</c:v>
                </c:pt>
              </c:strCache>
            </c:strRef>
          </c:cat>
          <c:val>
            <c:numRef>
              <c:f>Année!$B$8:$R$8</c:f>
              <c:numCache>
                <c:formatCode>General</c:formatCode>
                <c:ptCount val="17"/>
                <c:pt idx="0">
                  <c:v>7</c:v>
                </c:pt>
                <c:pt idx="1">
                  <c:v>4</c:v>
                </c:pt>
                <c:pt idx="3">
                  <c:v>1</c:v>
                </c:pt>
                <c:pt idx="13" formatCode="0">
                  <c:v>7</c:v>
                </c:pt>
                <c:pt idx="1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9FC-469B-9A8E-4BECE0694C2E}"/>
            </c:ext>
          </c:extLst>
        </c:ser>
        <c:ser>
          <c:idx val="7"/>
          <c:order val="7"/>
          <c:tx>
            <c:strRef>
              <c:f>Année!$A$9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Année!$B$1:$R$1</c:f>
              <c:strCache>
                <c:ptCount val="17"/>
                <c:pt idx="0">
                  <c:v>ARA</c:v>
                </c:pt>
                <c:pt idx="1">
                  <c:v>BFC</c:v>
                </c:pt>
                <c:pt idx="2">
                  <c:v>BZH</c:v>
                </c:pt>
                <c:pt idx="3">
                  <c:v>Corse</c:v>
                </c:pt>
                <c:pt idx="4">
                  <c:v>CVL</c:v>
                </c:pt>
                <c:pt idx="5">
                  <c:v>G.E.</c:v>
                </c:pt>
                <c:pt idx="6">
                  <c:v>Guad.</c:v>
                </c:pt>
                <c:pt idx="7">
                  <c:v>Guyane</c:v>
                </c:pt>
                <c:pt idx="8">
                  <c:v>HdF</c:v>
                </c:pt>
                <c:pt idx="9">
                  <c:v>IdF</c:v>
                </c:pt>
                <c:pt idx="10">
                  <c:v>Mayotte</c:v>
                </c:pt>
                <c:pt idx="11">
                  <c:v>N.A.</c:v>
                </c:pt>
                <c:pt idx="12">
                  <c:v>Normandie</c:v>
                </c:pt>
                <c:pt idx="13">
                  <c:v>Occitanie</c:v>
                </c:pt>
                <c:pt idx="14">
                  <c:v>PACA</c:v>
                </c:pt>
                <c:pt idx="15">
                  <c:v>PdL</c:v>
                </c:pt>
                <c:pt idx="16">
                  <c:v>Réunion</c:v>
                </c:pt>
              </c:strCache>
            </c:strRef>
          </c:cat>
          <c:val>
            <c:numRef>
              <c:f>Année!$B$9:$R$9</c:f>
              <c:numCache>
                <c:formatCode>General</c:formatCode>
                <c:ptCount val="17"/>
                <c:pt idx="0">
                  <c:v>5</c:v>
                </c:pt>
                <c:pt idx="1">
                  <c:v>1</c:v>
                </c:pt>
                <c:pt idx="3">
                  <c:v>1</c:v>
                </c:pt>
                <c:pt idx="10">
                  <c:v>1</c:v>
                </c:pt>
                <c:pt idx="13" formatCode="0">
                  <c:v>1</c:v>
                </c:pt>
                <c:pt idx="1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9FC-469B-9A8E-4BECE0694C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15449728"/>
        <c:axId val="315451264"/>
      </c:barChart>
      <c:catAx>
        <c:axId val="315449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15451264"/>
        <c:crosses val="autoZero"/>
        <c:auto val="1"/>
        <c:lblAlgn val="ctr"/>
        <c:lblOffset val="100"/>
        <c:noMultiLvlLbl val="0"/>
      </c:catAx>
      <c:valAx>
        <c:axId val="315451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15449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645197128136761"/>
          <c:y val="0.95087301860193252"/>
          <c:w val="0.58709588384785238"/>
          <c:h val="4.912698139806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>
                <a:solidFill>
                  <a:sysClr val="windowText" lastClr="000000"/>
                </a:solidFill>
              </a:rPr>
              <a:t>Nombre</a:t>
            </a:r>
            <a:r>
              <a:rPr lang="fr-FR" baseline="0">
                <a:solidFill>
                  <a:sysClr val="windowText" lastClr="000000"/>
                </a:solidFill>
              </a:rPr>
              <a:t> moyen de PCPE par Département en </a:t>
            </a:r>
            <a:r>
              <a:rPr lang="fr-FR"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Région</a:t>
            </a:r>
            <a:endParaRPr lang="fr-FR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7137192847923511E-2"/>
          <c:y val="0.12845042661555298"/>
          <c:w val="0.9330830827712796"/>
          <c:h val="0.683415509559411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Feuil2!$A$2</c:f>
              <c:strCache>
                <c:ptCount val="1"/>
                <c:pt idx="0">
                  <c:v>ARA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DA9-4127-A2F6-725D0F07A6F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Feuil2!$B$1</c:f>
              <c:strCache>
                <c:ptCount val="1"/>
                <c:pt idx="0">
                  <c:v>Moyenne par Région</c:v>
                </c:pt>
              </c:strCache>
            </c:strRef>
          </c:cat>
          <c:val>
            <c:numRef>
              <c:f>Feuil2!$B$2</c:f>
              <c:numCache>
                <c:formatCode>General</c:formatCode>
                <c:ptCount val="1"/>
                <c:pt idx="0">
                  <c:v>4.75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A9-4127-A2F6-725D0F07A6F6}"/>
            </c:ext>
          </c:extLst>
        </c:ser>
        <c:ser>
          <c:idx val="12"/>
          <c:order val="12"/>
          <c:tx>
            <c:strRef>
              <c:f>Feuil2!$A$14</c:f>
              <c:strCache>
                <c:ptCount val="1"/>
                <c:pt idx="0">
                  <c:v>BFC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Feuil2!$B$1</c:f>
              <c:strCache>
                <c:ptCount val="1"/>
                <c:pt idx="0">
                  <c:v>Moyenne par Région</c:v>
                </c:pt>
              </c:strCache>
            </c:strRef>
          </c:cat>
          <c:val>
            <c:numRef>
              <c:f>Feuil2!$B$14</c:f>
              <c:numCache>
                <c:formatCode>General</c:formatCode>
                <c:ptCount val="1"/>
                <c:pt idx="0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A9-4127-A2F6-725D0F07A6F6}"/>
            </c:ext>
          </c:extLst>
        </c:ser>
        <c:ser>
          <c:idx val="20"/>
          <c:order val="20"/>
          <c:tx>
            <c:strRef>
              <c:f>Feuil2!$A$22</c:f>
              <c:strCache>
                <c:ptCount val="1"/>
                <c:pt idx="0">
                  <c:v>BZH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Feuil2!$B$1</c:f>
              <c:strCache>
                <c:ptCount val="1"/>
                <c:pt idx="0">
                  <c:v>Moyenne par Région</c:v>
                </c:pt>
              </c:strCache>
            </c:strRef>
          </c:cat>
          <c:val>
            <c:numRef>
              <c:f>Feuil2!$B$22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A9-4127-A2F6-725D0F07A6F6}"/>
            </c:ext>
          </c:extLst>
        </c:ser>
        <c:ser>
          <c:idx val="24"/>
          <c:order val="24"/>
          <c:tx>
            <c:strRef>
              <c:f>Feuil2!$A$26</c:f>
              <c:strCache>
                <c:ptCount val="1"/>
                <c:pt idx="0">
                  <c:v>CVL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Feuil2!$B$1</c:f>
              <c:strCache>
                <c:ptCount val="1"/>
                <c:pt idx="0">
                  <c:v>Moyenne par Région</c:v>
                </c:pt>
              </c:strCache>
            </c:strRef>
          </c:cat>
          <c:val>
            <c:numRef>
              <c:f>Feuil2!$B$26</c:f>
              <c:numCache>
                <c:formatCode>General</c:formatCode>
                <c:ptCount val="1"/>
                <c:pt idx="0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DA9-4127-A2F6-725D0F07A6F6}"/>
            </c:ext>
          </c:extLst>
        </c:ser>
        <c:ser>
          <c:idx val="30"/>
          <c:order val="30"/>
          <c:tx>
            <c:strRef>
              <c:f>Feuil2!$A$32</c:f>
              <c:strCache>
                <c:ptCount val="1"/>
                <c:pt idx="0">
                  <c:v>Corse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Feuil2!$B$1</c:f>
              <c:strCache>
                <c:ptCount val="1"/>
                <c:pt idx="0">
                  <c:v>Moyenne par Région</c:v>
                </c:pt>
              </c:strCache>
            </c:strRef>
          </c:cat>
          <c:val>
            <c:numRef>
              <c:f>Feuil2!$B$32</c:f>
              <c:numCache>
                <c:formatCode>General</c:formatCode>
                <c:ptCount val="1"/>
                <c:pt idx="0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DA9-4127-A2F6-725D0F07A6F6}"/>
            </c:ext>
          </c:extLst>
        </c:ser>
        <c:ser>
          <c:idx val="32"/>
          <c:order val="32"/>
          <c:tx>
            <c:strRef>
              <c:f>Feuil2!$A$34</c:f>
              <c:strCache>
                <c:ptCount val="1"/>
                <c:pt idx="0">
                  <c:v>G.E.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Feuil2!$B$1</c:f>
              <c:strCache>
                <c:ptCount val="1"/>
                <c:pt idx="0">
                  <c:v>Moyenne par Région</c:v>
                </c:pt>
              </c:strCache>
            </c:strRef>
          </c:cat>
          <c:val>
            <c:numRef>
              <c:f>Feuil2!$B$34</c:f>
              <c:numCache>
                <c:formatCode>General</c:formatCode>
                <c:ptCount val="1"/>
                <c:pt idx="0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DA9-4127-A2F6-725D0F07A6F6}"/>
            </c:ext>
          </c:extLst>
        </c:ser>
        <c:ser>
          <c:idx val="42"/>
          <c:order val="42"/>
          <c:tx>
            <c:strRef>
              <c:f>Feuil2!$A$44</c:f>
              <c:strCache>
                <c:ptCount val="1"/>
                <c:pt idx="0">
                  <c:v>Guadeloupe</c:v>
                </c:pt>
              </c:strCache>
            </c:strRef>
          </c:tx>
          <c:spPr>
            <a:solidFill>
              <a:schemeClr val="accent1">
                <a:lumMod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Feuil2!$B$1</c:f>
              <c:strCache>
                <c:ptCount val="1"/>
                <c:pt idx="0">
                  <c:v>Moyenne par Région</c:v>
                </c:pt>
              </c:strCache>
            </c:strRef>
          </c:cat>
          <c:val>
            <c:numRef>
              <c:f>Feuil2!$B$44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DA9-4127-A2F6-725D0F07A6F6}"/>
            </c:ext>
          </c:extLst>
        </c:ser>
        <c:ser>
          <c:idx val="43"/>
          <c:order val="43"/>
          <c:tx>
            <c:strRef>
              <c:f>Feuil2!$A$45</c:f>
              <c:strCache>
                <c:ptCount val="1"/>
                <c:pt idx="0">
                  <c:v>Guyane</c:v>
                </c:pt>
              </c:strCache>
            </c:strRef>
          </c:tx>
          <c:spPr>
            <a:solidFill>
              <a:schemeClr val="accent2">
                <a:lumMod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Feuil2!$B$1</c:f>
              <c:strCache>
                <c:ptCount val="1"/>
                <c:pt idx="0">
                  <c:v>Moyenne par Région</c:v>
                </c:pt>
              </c:strCache>
            </c:strRef>
          </c:cat>
          <c:val>
            <c:numRef>
              <c:f>Feuil2!$B$45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DA9-4127-A2F6-725D0F07A6F6}"/>
            </c:ext>
          </c:extLst>
        </c:ser>
        <c:ser>
          <c:idx val="44"/>
          <c:order val="44"/>
          <c:tx>
            <c:strRef>
              <c:f>Feuil2!$A$46</c:f>
              <c:strCache>
                <c:ptCount val="1"/>
                <c:pt idx="0">
                  <c:v>H.D.F.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Feuil2!$B$1</c:f>
              <c:strCache>
                <c:ptCount val="1"/>
                <c:pt idx="0">
                  <c:v>Moyenne par Région</c:v>
                </c:pt>
              </c:strCache>
            </c:strRef>
          </c:cat>
          <c:val>
            <c:numRef>
              <c:f>Feuil2!$B$46</c:f>
              <c:numCache>
                <c:formatCode>0.00</c:formatCode>
                <c:ptCount val="1"/>
                <c:pt idx="0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DA9-4127-A2F6-725D0F07A6F6}"/>
            </c:ext>
          </c:extLst>
        </c:ser>
        <c:ser>
          <c:idx val="49"/>
          <c:order val="49"/>
          <c:tx>
            <c:strRef>
              <c:f>Feuil2!$A$51</c:f>
              <c:strCache>
                <c:ptCount val="1"/>
                <c:pt idx="0">
                  <c:v>IDF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Feuil2!$B$1</c:f>
              <c:strCache>
                <c:ptCount val="1"/>
                <c:pt idx="0">
                  <c:v>Moyenne par Région</c:v>
                </c:pt>
              </c:strCache>
            </c:strRef>
          </c:cat>
          <c:val>
            <c:numRef>
              <c:f>Feuil2!$B$51</c:f>
              <c:numCache>
                <c:formatCode>General</c:formatCode>
                <c:ptCount val="1"/>
                <c:pt idx="0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DA9-4127-A2F6-725D0F07A6F6}"/>
            </c:ext>
          </c:extLst>
        </c:ser>
        <c:ser>
          <c:idx val="57"/>
          <c:order val="57"/>
          <c:tx>
            <c:strRef>
              <c:f>Feuil2!$A$59</c:f>
              <c:strCache>
                <c:ptCount val="1"/>
                <c:pt idx="0">
                  <c:v>Mayotte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Feuil2!$B$1</c:f>
              <c:strCache>
                <c:ptCount val="1"/>
                <c:pt idx="0">
                  <c:v>Moyenne par Région</c:v>
                </c:pt>
              </c:strCache>
            </c:strRef>
          </c:cat>
          <c:val>
            <c:numRef>
              <c:f>Feuil2!$B$59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DA9-4127-A2F6-725D0F07A6F6}"/>
            </c:ext>
          </c:extLst>
        </c:ser>
        <c:ser>
          <c:idx val="58"/>
          <c:order val="58"/>
          <c:tx>
            <c:strRef>
              <c:f>Feuil2!$A$60</c:f>
              <c:strCache>
                <c:ptCount val="1"/>
                <c:pt idx="0">
                  <c:v>NORMANDIE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Feuil2!$B$1</c:f>
              <c:strCache>
                <c:ptCount val="1"/>
                <c:pt idx="0">
                  <c:v>Moyenne par Région</c:v>
                </c:pt>
              </c:strCache>
            </c:strRef>
          </c:cat>
          <c:val>
            <c:numRef>
              <c:f>Feuil2!$B$60</c:f>
              <c:numCache>
                <c:formatCode>General</c:formatCode>
                <c:ptCount val="1"/>
                <c:pt idx="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DA9-4127-A2F6-725D0F07A6F6}"/>
            </c:ext>
          </c:extLst>
        </c:ser>
        <c:ser>
          <c:idx val="63"/>
          <c:order val="63"/>
          <c:tx>
            <c:strRef>
              <c:f>Feuil2!$A$65</c:f>
              <c:strCache>
                <c:ptCount val="1"/>
                <c:pt idx="0">
                  <c:v>N.A.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Feuil2!$B$1</c:f>
              <c:strCache>
                <c:ptCount val="1"/>
                <c:pt idx="0">
                  <c:v>Moyenne par Région</c:v>
                </c:pt>
              </c:strCache>
            </c:strRef>
          </c:cat>
          <c:val>
            <c:numRef>
              <c:f>Feuil2!$B$65</c:f>
              <c:numCache>
                <c:formatCode>General</c:formatCode>
                <c:ptCount val="1"/>
                <c:pt idx="0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DA9-4127-A2F6-725D0F07A6F6}"/>
            </c:ext>
          </c:extLst>
        </c:ser>
        <c:ser>
          <c:idx val="75"/>
          <c:order val="75"/>
          <c:tx>
            <c:strRef>
              <c:f>Feuil2!$A$77</c:f>
              <c:strCache>
                <c:ptCount val="1"/>
                <c:pt idx="0">
                  <c:v>Occitanie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Feuil2!$B$1</c:f>
              <c:strCache>
                <c:ptCount val="1"/>
                <c:pt idx="0">
                  <c:v>Moyenne par Région</c:v>
                </c:pt>
              </c:strCache>
            </c:strRef>
          </c:cat>
          <c:val>
            <c:numRef>
              <c:f>Feuil2!$B$77</c:f>
              <c:numCache>
                <c:formatCode>General</c:formatCode>
                <c:ptCount val="1"/>
                <c:pt idx="0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0DA9-4127-A2F6-725D0F07A6F6}"/>
            </c:ext>
          </c:extLst>
        </c:ser>
        <c:ser>
          <c:idx val="88"/>
          <c:order val="88"/>
          <c:tx>
            <c:strRef>
              <c:f>Feuil2!$A$90</c:f>
              <c:strCache>
                <c:ptCount val="1"/>
                <c:pt idx="0">
                  <c:v>PACA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Feuil2!$B$1</c:f>
              <c:strCache>
                <c:ptCount val="1"/>
                <c:pt idx="0">
                  <c:v>Moyenne par Région</c:v>
                </c:pt>
              </c:strCache>
            </c:strRef>
          </c:cat>
          <c:val>
            <c:numRef>
              <c:f>Feuil2!$B$90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DA9-4127-A2F6-725D0F07A6F6}"/>
            </c:ext>
          </c:extLst>
        </c:ser>
        <c:ser>
          <c:idx val="94"/>
          <c:order val="94"/>
          <c:tx>
            <c:strRef>
              <c:f>Feuil2!$A$96</c:f>
              <c:strCache>
                <c:ptCount val="1"/>
                <c:pt idx="0">
                  <c:v>PdL</c:v>
                </c:pt>
              </c:strCache>
            </c:strRef>
          </c:tx>
          <c:spPr>
            <a:solidFill>
              <a:schemeClr val="accent5">
                <a:lumMod val="70000"/>
                <a:lumOff val="3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Feuil2!$B$1</c:f>
              <c:strCache>
                <c:ptCount val="1"/>
                <c:pt idx="0">
                  <c:v>Moyenne par Région</c:v>
                </c:pt>
              </c:strCache>
            </c:strRef>
          </c:cat>
          <c:val>
            <c:numRef>
              <c:f>Feuil2!$B$96</c:f>
              <c:numCache>
                <c:formatCode>General</c:formatCode>
                <c:ptCount val="1"/>
                <c:pt idx="0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0DA9-4127-A2F6-725D0F07A6F6}"/>
            </c:ext>
          </c:extLst>
        </c:ser>
        <c:ser>
          <c:idx val="99"/>
          <c:order val="99"/>
          <c:tx>
            <c:strRef>
              <c:f>Feuil2!$A$101</c:f>
              <c:strCache>
                <c:ptCount val="1"/>
                <c:pt idx="0">
                  <c:v>Réunion 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Feuil2!$B$1</c:f>
              <c:strCache>
                <c:ptCount val="1"/>
                <c:pt idx="0">
                  <c:v>Moyenne par Région</c:v>
                </c:pt>
              </c:strCache>
            </c:strRef>
          </c:cat>
          <c:val>
            <c:numRef>
              <c:f>Feuil2!$B$101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DA9-4127-A2F6-725D0F07A6F6}"/>
            </c:ext>
          </c:extLst>
        </c:ser>
        <c:ser>
          <c:idx val="100"/>
          <c:order val="100"/>
          <c:tx>
            <c:strRef>
              <c:f>Feuil2!$A$102</c:f>
              <c:strCache>
                <c:ptCount val="1"/>
                <c:pt idx="0">
                  <c:v>National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Feuil2!$B$1</c:f>
              <c:strCache>
                <c:ptCount val="1"/>
                <c:pt idx="0">
                  <c:v>Moyenne par Région</c:v>
                </c:pt>
              </c:strCache>
            </c:strRef>
          </c:cat>
          <c:val>
            <c:numRef>
              <c:f>Feuil2!$B$102</c:f>
              <c:numCache>
                <c:formatCode>General</c:formatCode>
                <c:ptCount val="1"/>
                <c:pt idx="0">
                  <c:v>2.04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0DA9-4127-A2F6-725D0F07A6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5996800"/>
        <c:axId val="31600268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Feuil2!$A$3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Feuil2!$B$3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4-0DA9-4127-A2F6-725D0F07A6F6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Feuil2!$B$4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0DA9-4127-A2F6-725D0F07A6F6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0DA9-4127-A2F6-725D0F07A6F6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Feuil2!$A$6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Feuil2!$B$6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0DA9-4127-A2F6-725D0F07A6F6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Feuil2!$A$7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Feuil2!$B$7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0DA9-4127-A2F6-725D0F07A6F6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Feuil2!$A$8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Feuil2!$B$8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0DA9-4127-A2F6-725D0F07A6F6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Feuil2!$A$9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Feuil2!$B$9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0DA9-4127-A2F6-725D0F07A6F6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Feuil2!$A$10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Feuil2!$B$10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0DA9-4127-A2F6-725D0F07A6F6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Feuil2!$A$11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Feuil2!$B$11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0DA9-4127-A2F6-725D0F07A6F6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Feuil2!$A$12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Feuil2!$B$12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0DA9-4127-A2F6-725D0F07A6F6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Feuil2!$A$13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Feuil2!$B$13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0DA9-4127-A2F6-725D0F07A6F6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Feuil2!$A$15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F-0DA9-4127-A2F6-725D0F07A6F6}"/>
                  </c:ext>
                </c:extLst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Feuil2!$A$16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Feuil2!$B$16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0DA9-4127-A2F6-725D0F07A6F6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Feuil2!$A$17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Feuil2!$B$17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1-0DA9-4127-A2F6-725D0F07A6F6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Feuil2!$A$18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Feuil2!$B$18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0DA9-4127-A2F6-725D0F07A6F6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Feuil2!$A$19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Feuil2!$B$19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3-0DA9-4127-A2F6-725D0F07A6F6}"/>
                  </c:ext>
                </c:extLst>
              </c15:ser>
            </c15:filteredBarSeries>
            <c15:filteredBar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Feuil2!$A$20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Feuil2!$B$20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0DA9-4127-A2F6-725D0F07A6F6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Feuil2!$A$21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Feuil2!$B$21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5-0DA9-4127-A2F6-725D0F07A6F6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Feuil2!$A$23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Feuil2!$B$23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0DA9-4127-A2F6-725D0F07A6F6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Feuil2!$A$24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5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Feuil2!$B$24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7-0DA9-4127-A2F6-725D0F07A6F6}"/>
                  </c:ext>
                </c:extLst>
              </c15:ser>
            </c15:filteredBarSeries>
            <c15:filteredBarSeries>
              <c15:ser>
                <c:idx val="23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Feuil2!$A$25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6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Feuil2!$B$25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8-0DA9-4127-A2F6-725D0F07A6F6}"/>
                  </c:ext>
                </c:extLst>
              </c15:ser>
            </c15:filteredBarSeries>
            <c15:filteredBarSeries>
              <c15:ser>
                <c:idx val="25"/>
                <c:order val="2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Feuil2!$A$27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Feuil2!$B$27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0DA9-4127-A2F6-725D0F07A6F6}"/>
                  </c:ext>
                </c:extLst>
              </c15:ser>
            </c15:filteredBarSeries>
            <c15:filteredBarSeries>
              <c15:ser>
                <c:idx val="26"/>
                <c:order val="2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Feuil2!$A$28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Feuil2!$B$28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A-0DA9-4127-A2F6-725D0F07A6F6}"/>
                  </c:ext>
                </c:extLst>
              </c15:ser>
            </c15:filteredBarSeries>
            <c15:filteredBarSeries>
              <c15:ser>
                <c:idx val="27"/>
                <c:order val="2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Feuil2!$A$29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Feuil2!$B$29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0DA9-4127-A2F6-725D0F07A6F6}"/>
                  </c:ext>
                </c:extLst>
              </c15:ser>
            </c15:filteredBarSeries>
            <c15:filteredBarSeries>
              <c15:ser>
                <c:idx val="28"/>
                <c:order val="2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Feuil2!$A$30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Feuil2!$B$30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C-0DA9-4127-A2F6-725D0F07A6F6}"/>
                  </c:ext>
                </c:extLst>
              </c15:ser>
            </c15:filteredBarSeries>
            <c15:filteredBarSeries>
              <c15:ser>
                <c:idx val="29"/>
                <c:order val="2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Feuil2!$A$31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Feuil2!$B$31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0DA9-4127-A2F6-725D0F07A6F6}"/>
                  </c:ext>
                </c:extLst>
              </c15:ser>
            </c15:filteredBarSeries>
            <c15:filteredBarSeries>
              <c15:ser>
                <c:idx val="31"/>
                <c:order val="3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Feuil2!$A$33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Feuil2!$B$33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E-0DA9-4127-A2F6-725D0F07A6F6}"/>
                  </c:ext>
                </c:extLst>
              </c15:ser>
            </c15:filteredBarSeries>
            <c15:filteredBarSeries>
              <c15:ser>
                <c:idx val="33"/>
                <c:order val="3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Feuil2!$A$35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Feuil2!$B$35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0DA9-4127-A2F6-725D0F07A6F6}"/>
                  </c:ext>
                </c:extLst>
              </c15:ser>
            </c15:filteredBarSeries>
            <c15:filteredBarSeries>
              <c15:ser>
                <c:idx val="34"/>
                <c:order val="3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Feuil2!$A$36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Feuil2!$B$36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0DA9-4127-A2F6-725D0F07A6F6}"/>
                  </c:ext>
                </c:extLst>
              </c15:ser>
            </c15:filteredBarSeries>
            <c15:filteredBarSeries>
              <c15:ser>
                <c:idx val="35"/>
                <c:order val="3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Feuil2!$A$37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6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Feuil2!$B$37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1-0DA9-4127-A2F6-725D0F07A6F6}"/>
                  </c:ext>
                </c:extLst>
              </c15:ser>
            </c15:filteredBarSeries>
            <c15:filteredBarSeries>
              <c15:ser>
                <c:idx val="36"/>
                <c:order val="3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Feuil2!$A$38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Feuil2!$B$38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2-0DA9-4127-A2F6-725D0F07A6F6}"/>
                  </c:ext>
                </c:extLst>
              </c15:ser>
            </c15:filteredBarSeries>
            <c15:filteredBarSeries>
              <c15:ser>
                <c:idx val="37"/>
                <c:order val="3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Feuil2!$A$39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Feuil2!$B$39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3-0DA9-4127-A2F6-725D0F07A6F6}"/>
                  </c:ext>
                </c:extLst>
              </c15:ser>
            </c15:filteredBarSeries>
            <c15:filteredBarSeries>
              <c15:ser>
                <c:idx val="38"/>
                <c:order val="3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Feuil2!$A$40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Feuil2!$B$40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4-0DA9-4127-A2F6-725D0F07A6F6}"/>
                  </c:ext>
                </c:extLst>
              </c15:ser>
            </c15:filteredBarSeries>
            <c15:filteredBarSeries>
              <c15:ser>
                <c:idx val="39"/>
                <c:order val="3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Feuil2!$A$41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Feuil2!$B$41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5-0DA9-4127-A2F6-725D0F07A6F6}"/>
                  </c:ext>
                </c:extLst>
              </c15:ser>
            </c15:filteredBarSeries>
            <c15:filteredBarSeries>
              <c15:ser>
                <c:idx val="40"/>
                <c:order val="4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Feuil2!$A$42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5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Feuil2!$B$42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6-0DA9-4127-A2F6-725D0F07A6F6}"/>
                  </c:ext>
                </c:extLst>
              </c15:ser>
            </c15:filteredBarSeries>
            <c15:filteredBarSeries>
              <c15:ser>
                <c:idx val="41"/>
                <c:order val="4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Feuil2!$A$43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6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Feuil2!$B$43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7-0DA9-4127-A2F6-725D0F07A6F6}"/>
                  </c:ext>
                </c:extLst>
              </c15:ser>
            </c15:filteredBarSeries>
            <c15:filteredBarSeries>
              <c15:ser>
                <c:idx val="45"/>
                <c:order val="4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Feuil2!$A$47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Feuil2!$B$47</c15:sqref>
                        </c15:formulaRef>
                      </c:ext>
                    </c:extLst>
                    <c:numCache>
                      <c:formatCode>0.00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8-0DA9-4127-A2F6-725D0F07A6F6}"/>
                  </c:ext>
                </c:extLst>
              </c15:ser>
            </c15:filteredBarSeries>
            <c15:filteredBarSeries>
              <c15:ser>
                <c:idx val="46"/>
                <c:order val="4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Feuil2!$A$48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5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Feuil2!$B$48</c15:sqref>
                        </c15:formulaRef>
                      </c:ext>
                    </c:extLst>
                    <c:numCache>
                      <c:formatCode>0.00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9-0DA9-4127-A2F6-725D0F07A6F6}"/>
                  </c:ext>
                </c:extLst>
              </c15:ser>
            </c15:filteredBarSeries>
            <c15:filteredBarSeries>
              <c15:ser>
                <c:idx val="47"/>
                <c:order val="4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Feuil2!$A$49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6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Feuil2!$B$49</c15:sqref>
                        </c15:formulaRef>
                      </c:ext>
                    </c:extLst>
                    <c:numCache>
                      <c:formatCode>0.00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A-0DA9-4127-A2F6-725D0F07A6F6}"/>
                  </c:ext>
                </c:extLst>
              </c15:ser>
            </c15:filteredBarSeries>
            <c15:filteredBarSeries>
              <c15:ser>
                <c:idx val="48"/>
                <c:order val="4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Feuil2!$A$50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>
                      <a:lumMod val="50000"/>
                      <a:lumOff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Feuil2!$B$50</c15:sqref>
                        </c15:formulaRef>
                      </c:ext>
                    </c:extLst>
                    <c:numCache>
                      <c:formatCode>0.00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B-0DA9-4127-A2F6-725D0F07A6F6}"/>
                  </c:ext>
                </c:extLst>
              </c15:ser>
            </c15:filteredBarSeries>
            <c15:filteredBarSeries>
              <c15:ser>
                <c:idx val="50"/>
                <c:order val="5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Feuil2!$A$52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>
                      <a:lumMod val="50000"/>
                      <a:lumOff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Feuil2!$B$52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C-0DA9-4127-A2F6-725D0F07A6F6}"/>
                  </c:ext>
                </c:extLst>
              </c15:ser>
            </c15:filteredBarSeries>
            <c15:filteredBarSeries>
              <c15:ser>
                <c:idx val="51"/>
                <c:order val="5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Feuil2!$A$53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>
                      <a:lumMod val="50000"/>
                      <a:lumOff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Feuil2!$B$53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D-0DA9-4127-A2F6-725D0F07A6F6}"/>
                  </c:ext>
                </c:extLst>
              </c15:ser>
            </c15:filteredBarSeries>
            <c15:filteredBarSeries>
              <c15:ser>
                <c:idx val="52"/>
                <c:order val="5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Feuil2!$A$54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5">
                      <a:lumMod val="50000"/>
                      <a:lumOff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Feuil2!$B$54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E-0DA9-4127-A2F6-725D0F07A6F6}"/>
                  </c:ext>
                </c:extLst>
              </c15:ser>
            </c15:filteredBarSeries>
            <c15:filteredBarSeries>
              <c15:ser>
                <c:idx val="53"/>
                <c:order val="5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Feuil2!$A$55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6">
                      <a:lumMod val="50000"/>
                      <a:lumOff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Feuil2!$B$55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F-0DA9-4127-A2F6-725D0F07A6F6}"/>
                  </c:ext>
                </c:extLst>
              </c15:ser>
            </c15:filteredBarSeries>
            <c15:filteredBarSeries>
              <c15:ser>
                <c:idx val="54"/>
                <c:order val="5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Feuil2!$A$56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Feuil2!$B$56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40-0DA9-4127-A2F6-725D0F07A6F6}"/>
                  </c:ext>
                </c:extLst>
              </c15:ser>
            </c15:filteredBarSeries>
            <c15:filteredBarSeries>
              <c15:ser>
                <c:idx val="55"/>
                <c:order val="5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Feuil2!$A$57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Feuil2!$B$57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41-0DA9-4127-A2F6-725D0F07A6F6}"/>
                  </c:ext>
                </c:extLst>
              </c15:ser>
            </c15:filteredBarSeries>
            <c15:filteredBarSeries>
              <c15:ser>
                <c:idx val="56"/>
                <c:order val="5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Feuil2!$A$58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Feuil2!$B$58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42-0DA9-4127-A2F6-725D0F07A6F6}"/>
                  </c:ext>
                </c:extLst>
              </c15:ser>
            </c15:filteredBarSeries>
            <c15:filteredBarSeries>
              <c15:ser>
                <c:idx val="59"/>
                <c:order val="5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Feuil2!$A$61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Feuil2!$B$61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43-0DA9-4127-A2F6-725D0F07A6F6}"/>
                  </c:ext>
                </c:extLst>
              </c15:ser>
            </c15:filteredBarSeries>
            <c15:filteredBarSeries>
              <c15:ser>
                <c:idx val="60"/>
                <c:order val="6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Feuil2!$A$62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Feuil2!$B$62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44-0DA9-4127-A2F6-725D0F07A6F6}"/>
                  </c:ext>
                </c:extLst>
              </c15:ser>
            </c15:filteredBarSeries>
            <c15:filteredBarSeries>
              <c15:ser>
                <c:idx val="61"/>
                <c:order val="6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Feuil2!$A$63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Feuil2!$B$63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45-0DA9-4127-A2F6-725D0F07A6F6}"/>
                  </c:ext>
                </c:extLst>
              </c15:ser>
            </c15:filteredBarSeries>
            <c15:filteredBarSeries>
              <c15:ser>
                <c:idx val="62"/>
                <c:order val="6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Feuil2!$A$64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Feuil2!$B$64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46-0DA9-4127-A2F6-725D0F07A6F6}"/>
                  </c:ext>
                </c:extLst>
              </c15:ser>
            </c15:filteredBarSeries>
            <c15:filteredBarSeries>
              <c15:ser>
                <c:idx val="64"/>
                <c:order val="6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Feuil2!$A$66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Feuil2!$B$66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47-0DA9-4127-A2F6-725D0F07A6F6}"/>
                  </c:ext>
                </c:extLst>
              </c15:ser>
            </c15:filteredBarSeries>
            <c15:filteredBarSeries>
              <c15:ser>
                <c:idx val="65"/>
                <c:order val="6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Feuil2!$A$67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Feuil2!$B$67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48-0DA9-4127-A2F6-725D0F07A6F6}"/>
                  </c:ext>
                </c:extLst>
              </c15:ser>
            </c15:filteredBarSeries>
            <c15:filteredBarSeries>
              <c15:ser>
                <c:idx val="66"/>
                <c:order val="6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Feuil2!$A$68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Feuil2!$B$68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49-0DA9-4127-A2F6-725D0F07A6F6}"/>
                  </c:ext>
                </c:extLst>
              </c15:ser>
            </c15:filteredBarSeries>
            <c15:filteredBarSeries>
              <c15:ser>
                <c:idx val="67"/>
                <c:order val="6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Feuil2!$A$69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Feuil2!$B$69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4A-0DA9-4127-A2F6-725D0F07A6F6}"/>
                  </c:ext>
                </c:extLst>
              </c15:ser>
            </c15:filteredBarSeries>
            <c15:filteredBarSeries>
              <c15:ser>
                <c:idx val="68"/>
                <c:order val="6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Feuil2!$A$70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Feuil2!$B$70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4B-0DA9-4127-A2F6-725D0F07A6F6}"/>
                  </c:ext>
                </c:extLst>
              </c15:ser>
            </c15:filteredBarSeries>
            <c15:filteredBarSeries>
              <c15:ser>
                <c:idx val="69"/>
                <c:order val="6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Feuil2!$A$71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Feuil2!$B$71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4C-0DA9-4127-A2F6-725D0F07A6F6}"/>
                  </c:ext>
                </c:extLst>
              </c15:ser>
            </c15:filteredBarSeries>
            <c15:filteredBarSeries>
              <c15:ser>
                <c:idx val="70"/>
                <c:order val="7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Feuil2!$A$72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Feuil2!$B$72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4D-0DA9-4127-A2F6-725D0F07A6F6}"/>
                  </c:ext>
                </c:extLst>
              </c15:ser>
            </c15:filteredBarSeries>
            <c15:filteredBarSeries>
              <c15:ser>
                <c:idx val="71"/>
                <c:order val="7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Feuil2!$A$73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Feuil2!$B$73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4E-0DA9-4127-A2F6-725D0F07A6F6}"/>
                  </c:ext>
                </c:extLst>
              </c15:ser>
            </c15:filteredBarSeries>
            <c15:filteredBarSeries>
              <c15:ser>
                <c:idx val="72"/>
                <c:order val="7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Feuil2!$A$74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Feuil2!$B$74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4F-0DA9-4127-A2F6-725D0F07A6F6}"/>
                  </c:ext>
                </c:extLst>
              </c15:ser>
            </c15:filteredBarSeries>
            <c15:filteredBarSeries>
              <c15:ser>
                <c:idx val="73"/>
                <c:order val="7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Feuil2!$A$75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Feuil2!$B$75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50-0DA9-4127-A2F6-725D0F07A6F6}"/>
                  </c:ext>
                </c:extLst>
              </c15:ser>
            </c15:filteredBarSeries>
            <c15:filteredBarSeries>
              <c15:ser>
                <c:idx val="74"/>
                <c:order val="7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Feuil2!$A$76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Feuil2!$B$76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51-0DA9-4127-A2F6-725D0F07A6F6}"/>
                  </c:ext>
                </c:extLst>
              </c15:ser>
            </c15:filteredBarSeries>
            <c15:filteredBarSeries>
              <c15:ser>
                <c:idx val="76"/>
                <c:order val="7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Feuil2!$A$78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5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Feuil2!$B$78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52-0DA9-4127-A2F6-725D0F07A6F6}"/>
                  </c:ext>
                </c:extLst>
              </c15:ser>
            </c15:filteredBarSeries>
            <c15:filteredBarSeries>
              <c15:ser>
                <c:idx val="77"/>
                <c:order val="7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Feuil2!$A$79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6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Feuil2!$B$79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53-0DA9-4127-A2F6-725D0F07A6F6}"/>
                  </c:ext>
                </c:extLst>
              </c15:ser>
            </c15:filteredBarSeries>
            <c15:filteredBarSeries>
              <c15:ser>
                <c:idx val="78"/>
                <c:order val="7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Feuil2!$A$80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Feuil2!$B$80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54-0DA9-4127-A2F6-725D0F07A6F6}"/>
                  </c:ext>
                </c:extLst>
              </c15:ser>
            </c15:filteredBarSeries>
            <c15:filteredBarSeries>
              <c15:ser>
                <c:idx val="79"/>
                <c:order val="7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Feuil2!$A$81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Feuil2!$B$81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55-0DA9-4127-A2F6-725D0F07A6F6}"/>
                  </c:ext>
                </c:extLst>
              </c15:ser>
            </c15:filteredBarSeries>
            <c15:filteredBarSeries>
              <c15:ser>
                <c:idx val="80"/>
                <c:order val="8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Feuil2!$A$82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Feuil2!$B$82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56-0DA9-4127-A2F6-725D0F07A6F6}"/>
                  </c:ext>
                </c:extLst>
              </c15:ser>
            </c15:filteredBarSeries>
            <c15:filteredBarSeries>
              <c15:ser>
                <c:idx val="81"/>
                <c:order val="8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Feuil2!$A$83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Feuil2!$B$83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57-0DA9-4127-A2F6-725D0F07A6F6}"/>
                  </c:ext>
                </c:extLst>
              </c15:ser>
            </c15:filteredBarSeries>
            <c15:filteredBarSeries>
              <c15:ser>
                <c:idx val="82"/>
                <c:order val="8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Feuil2!$A$84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Feuil2!$B$84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58-0DA9-4127-A2F6-725D0F07A6F6}"/>
                  </c:ext>
                </c:extLst>
              </c15:ser>
            </c15:filteredBarSeries>
            <c15:filteredBarSeries>
              <c15:ser>
                <c:idx val="83"/>
                <c:order val="8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Feuil2!$A$85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Feuil2!$B$85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59-0DA9-4127-A2F6-725D0F07A6F6}"/>
                  </c:ext>
                </c:extLst>
              </c15:ser>
            </c15:filteredBarSeries>
            <c15:filteredBarSeries>
              <c15:ser>
                <c:idx val="84"/>
                <c:order val="8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Feuil2!$A$86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Feuil2!$B$86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5A-0DA9-4127-A2F6-725D0F07A6F6}"/>
                  </c:ext>
                </c:extLst>
              </c15:ser>
            </c15:filteredBarSeries>
            <c15:filteredBarSeries>
              <c15:ser>
                <c:idx val="85"/>
                <c:order val="8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Feuil2!$A$87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Feuil2!$B$87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5B-0DA9-4127-A2F6-725D0F07A6F6}"/>
                  </c:ext>
                </c:extLst>
              </c15:ser>
            </c15:filteredBarSeries>
            <c15:filteredBarSeries>
              <c15:ser>
                <c:idx val="86"/>
                <c:order val="8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Feuil2!$A$88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Feuil2!$B$88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5C-0DA9-4127-A2F6-725D0F07A6F6}"/>
                  </c:ext>
                </c:extLst>
              </c15:ser>
            </c15:filteredBarSeries>
            <c15:filteredBarSeries>
              <c15:ser>
                <c:idx val="87"/>
                <c:order val="8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Feuil2!$A$89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Feuil2!$B$89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5D-0DA9-4127-A2F6-725D0F07A6F6}"/>
                  </c:ext>
                </c:extLst>
              </c15:ser>
            </c15:filteredBarSeries>
            <c15:filteredBarSeries>
              <c15:ser>
                <c:idx val="89"/>
                <c:order val="8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Feuil2!$A$91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6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Feuil2!$B$91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5E-0DA9-4127-A2F6-725D0F07A6F6}"/>
                  </c:ext>
                </c:extLst>
              </c15:ser>
            </c15:filteredBarSeries>
            <c15:filteredBarSeries>
              <c15:ser>
                <c:idx val="90"/>
                <c:order val="9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Feuil2!$A$92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Feuil2!$B$92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5F-0DA9-4127-A2F6-725D0F07A6F6}"/>
                  </c:ext>
                </c:extLst>
              </c15:ser>
            </c15:filteredBarSeries>
            <c15:filteredBarSeries>
              <c15:ser>
                <c:idx val="91"/>
                <c:order val="9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Feuil2!$A$93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Feuil2!$B$93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60-0DA9-4127-A2F6-725D0F07A6F6}"/>
                  </c:ext>
                </c:extLst>
              </c15:ser>
            </c15:filteredBarSeries>
            <c15:filteredBarSeries>
              <c15:ser>
                <c:idx val="92"/>
                <c:order val="9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Feuil2!$A$94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Feuil2!$B$94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61-0DA9-4127-A2F6-725D0F07A6F6}"/>
                  </c:ext>
                </c:extLst>
              </c15:ser>
            </c15:filteredBarSeries>
            <c15:filteredBarSeries>
              <c15:ser>
                <c:idx val="93"/>
                <c:order val="9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Feuil2!$A$95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Feuil2!$B$95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62-0DA9-4127-A2F6-725D0F07A6F6}"/>
                  </c:ext>
                </c:extLst>
              </c15:ser>
            </c15:filteredBarSeries>
            <c15:filteredBarSeries>
              <c15:ser>
                <c:idx val="95"/>
                <c:order val="9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Feuil2!$A$97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6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Feuil2!$B$97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63-0DA9-4127-A2F6-725D0F07A6F6}"/>
                  </c:ext>
                </c:extLst>
              </c15:ser>
            </c15:filteredBarSeries>
            <c15:filteredBarSeries>
              <c15:ser>
                <c:idx val="96"/>
                <c:order val="9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Feuil2!$A$98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Feuil2!$B$98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64-0DA9-4127-A2F6-725D0F07A6F6}"/>
                  </c:ext>
                </c:extLst>
              </c15:ser>
            </c15:filteredBarSeries>
            <c15:filteredBarSeries>
              <c15:ser>
                <c:idx val="97"/>
                <c:order val="9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Feuil2!$A$99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Feuil2!$B$99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65-0DA9-4127-A2F6-725D0F07A6F6}"/>
                  </c:ext>
                </c:extLst>
              </c15:ser>
            </c15:filteredBarSeries>
            <c15:filteredBarSeries>
              <c15:ser>
                <c:idx val="98"/>
                <c:order val="9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Feuil2!$A$100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</c15:sqref>
                        </c15:formulaRef>
                      </c:ext>
                    </c:extLst>
                    <c:strCache>
                      <c:ptCount val="1"/>
                      <c:pt idx="0">
                        <c:v>Moyenne par Région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Feuil2!$B$100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66-0DA9-4127-A2F6-725D0F07A6F6}"/>
                  </c:ext>
                </c:extLst>
              </c15:ser>
            </c15:filteredBarSeries>
          </c:ext>
        </c:extLst>
      </c:barChart>
      <c:catAx>
        <c:axId val="31599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16002688"/>
        <c:crosses val="autoZero"/>
        <c:auto val="1"/>
        <c:lblAlgn val="ctr"/>
        <c:lblOffset val="100"/>
        <c:noMultiLvlLbl val="0"/>
      </c:catAx>
      <c:valAx>
        <c:axId val="316002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15996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024841748046252E-2"/>
          <c:y val="0.88651520470769163"/>
          <c:w val="0.96154663002768892"/>
          <c:h val="0.11348487608714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>
                <a:solidFill>
                  <a:sysClr val="windowText" lastClr="000000"/>
                </a:solidFill>
              </a:rPr>
              <a:t>Répartition des PCPE selon l'âge des publics en </a:t>
            </a:r>
            <a:r>
              <a:rPr lang="fr-FR"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région</a:t>
            </a:r>
            <a:endParaRPr lang="fr-FR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Age!$A$2</c:f>
              <c:strCache>
                <c:ptCount val="1"/>
                <c:pt idx="0">
                  <c:v>0/25 ans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Age!$B$1:$Q$1</c:f>
              <c:strCache>
                <c:ptCount val="16"/>
                <c:pt idx="0">
                  <c:v>ARA</c:v>
                </c:pt>
                <c:pt idx="1">
                  <c:v>BFC</c:v>
                </c:pt>
                <c:pt idx="2">
                  <c:v>BZH</c:v>
                </c:pt>
                <c:pt idx="3">
                  <c:v>Corse</c:v>
                </c:pt>
                <c:pt idx="4">
                  <c:v>CVL</c:v>
                </c:pt>
                <c:pt idx="5">
                  <c:v>G.E.</c:v>
                </c:pt>
                <c:pt idx="6">
                  <c:v>Guad</c:v>
                </c:pt>
                <c:pt idx="7">
                  <c:v>Guyane</c:v>
                </c:pt>
                <c:pt idx="8">
                  <c:v>HdF</c:v>
                </c:pt>
                <c:pt idx="9">
                  <c:v>IdF</c:v>
                </c:pt>
                <c:pt idx="10">
                  <c:v>Mayotte</c:v>
                </c:pt>
                <c:pt idx="11">
                  <c:v>N.A.</c:v>
                </c:pt>
                <c:pt idx="12">
                  <c:v>Normandie</c:v>
                </c:pt>
                <c:pt idx="13">
                  <c:v>Occitanie</c:v>
                </c:pt>
                <c:pt idx="14">
                  <c:v>PdL</c:v>
                </c:pt>
                <c:pt idx="15">
                  <c:v>Réunion</c:v>
                </c:pt>
              </c:strCache>
            </c:strRef>
          </c:cat>
          <c:val>
            <c:numRef>
              <c:f>Age!$B$2:$Q$2</c:f>
              <c:numCache>
                <c:formatCode>General</c:formatCode>
                <c:ptCount val="16"/>
                <c:pt idx="0">
                  <c:v>44</c:v>
                </c:pt>
                <c:pt idx="1">
                  <c:v>11</c:v>
                </c:pt>
                <c:pt idx="5">
                  <c:v>1</c:v>
                </c:pt>
                <c:pt idx="10">
                  <c:v>1</c:v>
                </c:pt>
                <c:pt idx="13">
                  <c:v>9</c:v>
                </c:pt>
                <c:pt idx="14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91-4212-846C-2841E3AD5B77}"/>
            </c:ext>
          </c:extLst>
        </c:ser>
        <c:ser>
          <c:idx val="1"/>
          <c:order val="1"/>
          <c:tx>
            <c:strRef>
              <c:f>Age!$A$3</c:f>
              <c:strCache>
                <c:ptCount val="1"/>
                <c:pt idx="0">
                  <c:v>Tous âges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Age!$B$1:$Q$1</c:f>
              <c:strCache>
                <c:ptCount val="16"/>
                <c:pt idx="0">
                  <c:v>ARA</c:v>
                </c:pt>
                <c:pt idx="1">
                  <c:v>BFC</c:v>
                </c:pt>
                <c:pt idx="2">
                  <c:v>BZH</c:v>
                </c:pt>
                <c:pt idx="3">
                  <c:v>Corse</c:v>
                </c:pt>
                <c:pt idx="4">
                  <c:v>CVL</c:v>
                </c:pt>
                <c:pt idx="5">
                  <c:v>G.E.</c:v>
                </c:pt>
                <c:pt idx="6">
                  <c:v>Guad</c:v>
                </c:pt>
                <c:pt idx="7">
                  <c:v>Guyane</c:v>
                </c:pt>
                <c:pt idx="8">
                  <c:v>HdF</c:v>
                </c:pt>
                <c:pt idx="9">
                  <c:v>IdF</c:v>
                </c:pt>
                <c:pt idx="10">
                  <c:v>Mayotte</c:v>
                </c:pt>
                <c:pt idx="11">
                  <c:v>N.A.</c:v>
                </c:pt>
                <c:pt idx="12">
                  <c:v>Normandie</c:v>
                </c:pt>
                <c:pt idx="13">
                  <c:v>Occitanie</c:v>
                </c:pt>
                <c:pt idx="14">
                  <c:v>PdL</c:v>
                </c:pt>
                <c:pt idx="15">
                  <c:v>Réunion</c:v>
                </c:pt>
              </c:strCache>
            </c:strRef>
          </c:cat>
          <c:val>
            <c:numRef>
              <c:f>Age!$B$3:$Q$3</c:f>
              <c:numCache>
                <c:formatCode>General</c:formatCode>
                <c:ptCount val="16"/>
                <c:pt idx="0">
                  <c:v>8</c:v>
                </c:pt>
                <c:pt idx="1">
                  <c:v>8</c:v>
                </c:pt>
                <c:pt idx="2">
                  <c:v>4</c:v>
                </c:pt>
                <c:pt idx="3">
                  <c:v>2</c:v>
                </c:pt>
                <c:pt idx="4">
                  <c:v>5</c:v>
                </c:pt>
                <c:pt idx="5">
                  <c:v>12</c:v>
                </c:pt>
                <c:pt idx="6">
                  <c:v>1</c:v>
                </c:pt>
                <c:pt idx="7">
                  <c:v>1</c:v>
                </c:pt>
                <c:pt idx="8">
                  <c:v>11</c:v>
                </c:pt>
                <c:pt idx="9">
                  <c:v>13</c:v>
                </c:pt>
                <c:pt idx="11">
                  <c:v>25</c:v>
                </c:pt>
                <c:pt idx="12">
                  <c:v>2</c:v>
                </c:pt>
                <c:pt idx="13">
                  <c:v>3</c:v>
                </c:pt>
                <c:pt idx="1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91-4212-846C-2841E3AD5B77}"/>
            </c:ext>
          </c:extLst>
        </c:ser>
        <c:ser>
          <c:idx val="2"/>
          <c:order val="2"/>
          <c:tx>
            <c:strRef>
              <c:f>Age!$A$4</c:f>
              <c:strCache>
                <c:ptCount val="1"/>
                <c:pt idx="0">
                  <c:v>18 ans et +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Age!$B$1:$Q$1</c:f>
              <c:strCache>
                <c:ptCount val="16"/>
                <c:pt idx="0">
                  <c:v>ARA</c:v>
                </c:pt>
                <c:pt idx="1">
                  <c:v>BFC</c:v>
                </c:pt>
                <c:pt idx="2">
                  <c:v>BZH</c:v>
                </c:pt>
                <c:pt idx="3">
                  <c:v>Corse</c:v>
                </c:pt>
                <c:pt idx="4">
                  <c:v>CVL</c:v>
                </c:pt>
                <c:pt idx="5">
                  <c:v>G.E.</c:v>
                </c:pt>
                <c:pt idx="6">
                  <c:v>Guad</c:v>
                </c:pt>
                <c:pt idx="7">
                  <c:v>Guyane</c:v>
                </c:pt>
                <c:pt idx="8">
                  <c:v>HdF</c:v>
                </c:pt>
                <c:pt idx="9">
                  <c:v>IdF</c:v>
                </c:pt>
                <c:pt idx="10">
                  <c:v>Mayotte</c:v>
                </c:pt>
                <c:pt idx="11">
                  <c:v>N.A.</c:v>
                </c:pt>
                <c:pt idx="12">
                  <c:v>Normandie</c:v>
                </c:pt>
                <c:pt idx="13">
                  <c:v>Occitanie</c:v>
                </c:pt>
                <c:pt idx="14">
                  <c:v>PdL</c:v>
                </c:pt>
                <c:pt idx="15">
                  <c:v>Réunion</c:v>
                </c:pt>
              </c:strCache>
            </c:strRef>
          </c:cat>
          <c:val>
            <c:numRef>
              <c:f>Age!$B$4:$Q$4</c:f>
              <c:numCache>
                <c:formatCode>General</c:formatCode>
                <c:ptCount val="16"/>
                <c:pt idx="0">
                  <c:v>5</c:v>
                </c:pt>
                <c:pt idx="1">
                  <c:v>3</c:v>
                </c:pt>
                <c:pt idx="3">
                  <c:v>1</c:v>
                </c:pt>
                <c:pt idx="13">
                  <c:v>12</c:v>
                </c:pt>
                <c:pt idx="1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91-4212-846C-2841E3AD5B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17308928"/>
        <c:axId val="317310464"/>
      </c:barChart>
      <c:catAx>
        <c:axId val="317308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17310464"/>
        <c:crosses val="autoZero"/>
        <c:auto val="1"/>
        <c:lblAlgn val="ctr"/>
        <c:lblOffset val="100"/>
        <c:noMultiLvlLbl val="0"/>
      </c:catAx>
      <c:valAx>
        <c:axId val="317310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17308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300">
                <a:solidFill>
                  <a:sysClr val="windowText" lastClr="000000"/>
                </a:solidFill>
              </a:rPr>
              <a:t>Répartition</a:t>
            </a:r>
            <a:r>
              <a:rPr lang="fr-FR" sz="1300" baseline="0">
                <a:solidFill>
                  <a:sysClr val="windowText" lastClr="000000"/>
                </a:solidFill>
              </a:rPr>
              <a:t> des PCPE par type de déficience principale en </a:t>
            </a:r>
            <a:r>
              <a:rPr lang="fr-FR" sz="13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Région</a:t>
            </a:r>
            <a:endParaRPr lang="fr-FR" sz="130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356528350622839"/>
          <c:y val="8.6642512077294689E-2"/>
          <c:w val="0.84213136552375401"/>
          <c:h val="0.7510416904408687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déficience!$A$2</c:f>
              <c:strCache>
                <c:ptCount val="1"/>
                <c:pt idx="0">
                  <c:v>Auditive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déficience!$B$1:$R$1</c:f>
              <c:strCache>
                <c:ptCount val="17"/>
                <c:pt idx="0">
                  <c:v>ARA</c:v>
                </c:pt>
                <c:pt idx="1">
                  <c:v>BFC</c:v>
                </c:pt>
                <c:pt idx="2">
                  <c:v>BZH</c:v>
                </c:pt>
                <c:pt idx="3">
                  <c:v>Corse</c:v>
                </c:pt>
                <c:pt idx="4">
                  <c:v>CVL</c:v>
                </c:pt>
                <c:pt idx="5">
                  <c:v>G.E.</c:v>
                </c:pt>
                <c:pt idx="6">
                  <c:v>Guad</c:v>
                </c:pt>
                <c:pt idx="7">
                  <c:v>Guyane</c:v>
                </c:pt>
                <c:pt idx="8">
                  <c:v>HDF</c:v>
                </c:pt>
                <c:pt idx="9">
                  <c:v>IDF</c:v>
                </c:pt>
                <c:pt idx="10">
                  <c:v>Mayotte</c:v>
                </c:pt>
                <c:pt idx="11">
                  <c:v>N.A.</c:v>
                </c:pt>
                <c:pt idx="12">
                  <c:v>Normandie</c:v>
                </c:pt>
                <c:pt idx="13">
                  <c:v>Occitanie</c:v>
                </c:pt>
                <c:pt idx="14">
                  <c:v>PACA</c:v>
                </c:pt>
                <c:pt idx="15">
                  <c:v>PDL</c:v>
                </c:pt>
                <c:pt idx="16">
                  <c:v>Réunion</c:v>
                </c:pt>
              </c:strCache>
            </c:strRef>
          </c:cat>
          <c:val>
            <c:numRef>
              <c:f>déficience!$B$2:$R$2</c:f>
              <c:numCache>
                <c:formatCode>General</c:formatCode>
                <c:ptCount val="17"/>
                <c:pt idx="0">
                  <c:v>1</c:v>
                </c:pt>
                <c:pt idx="1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24-4470-AA1E-60823FBFD9C5}"/>
            </c:ext>
          </c:extLst>
        </c:ser>
        <c:ser>
          <c:idx val="1"/>
          <c:order val="1"/>
          <c:tx>
            <c:strRef>
              <c:f>déficience!$A$3</c:f>
              <c:strCache>
                <c:ptCount val="1"/>
                <c:pt idx="0">
                  <c:v>Intellectuelle et associés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déficience!$B$1:$R$1</c:f>
              <c:strCache>
                <c:ptCount val="17"/>
                <c:pt idx="0">
                  <c:v>ARA</c:v>
                </c:pt>
                <c:pt idx="1">
                  <c:v>BFC</c:v>
                </c:pt>
                <c:pt idx="2">
                  <c:v>BZH</c:v>
                </c:pt>
                <c:pt idx="3">
                  <c:v>Corse</c:v>
                </c:pt>
                <c:pt idx="4">
                  <c:v>CVL</c:v>
                </c:pt>
                <c:pt idx="5">
                  <c:v>G.E.</c:v>
                </c:pt>
                <c:pt idx="6">
                  <c:v>Guad</c:v>
                </c:pt>
                <c:pt idx="7">
                  <c:v>Guyane</c:v>
                </c:pt>
                <c:pt idx="8">
                  <c:v>HDF</c:v>
                </c:pt>
                <c:pt idx="9">
                  <c:v>IDF</c:v>
                </c:pt>
                <c:pt idx="10">
                  <c:v>Mayotte</c:v>
                </c:pt>
                <c:pt idx="11">
                  <c:v>N.A.</c:v>
                </c:pt>
                <c:pt idx="12">
                  <c:v>Normandie</c:v>
                </c:pt>
                <c:pt idx="13">
                  <c:v>Occitanie</c:v>
                </c:pt>
                <c:pt idx="14">
                  <c:v>PACA</c:v>
                </c:pt>
                <c:pt idx="15">
                  <c:v>PDL</c:v>
                </c:pt>
                <c:pt idx="16">
                  <c:v>Réunion</c:v>
                </c:pt>
              </c:strCache>
            </c:strRef>
          </c:cat>
          <c:val>
            <c:numRef>
              <c:f>déficience!$B$3:$R$3</c:f>
              <c:numCache>
                <c:formatCode>General</c:formatCode>
                <c:ptCount val="17"/>
                <c:pt idx="0">
                  <c:v>7</c:v>
                </c:pt>
                <c:pt idx="1">
                  <c:v>1</c:v>
                </c:pt>
                <c:pt idx="5">
                  <c:v>1</c:v>
                </c:pt>
                <c:pt idx="1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24-4470-AA1E-60823FBFD9C5}"/>
            </c:ext>
          </c:extLst>
        </c:ser>
        <c:ser>
          <c:idx val="2"/>
          <c:order val="2"/>
          <c:tx>
            <c:strRef>
              <c:f>déficience!$A$4</c:f>
              <c:strCache>
                <c:ptCount val="1"/>
                <c:pt idx="0">
                  <c:v>Difficultés psychologiques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déficience!$B$1:$R$1</c:f>
              <c:strCache>
                <c:ptCount val="17"/>
                <c:pt idx="0">
                  <c:v>ARA</c:v>
                </c:pt>
                <c:pt idx="1">
                  <c:v>BFC</c:v>
                </c:pt>
                <c:pt idx="2">
                  <c:v>BZH</c:v>
                </c:pt>
                <c:pt idx="3">
                  <c:v>Corse</c:v>
                </c:pt>
                <c:pt idx="4">
                  <c:v>CVL</c:v>
                </c:pt>
                <c:pt idx="5">
                  <c:v>G.E.</c:v>
                </c:pt>
                <c:pt idx="6">
                  <c:v>Guad</c:v>
                </c:pt>
                <c:pt idx="7">
                  <c:v>Guyane</c:v>
                </c:pt>
                <c:pt idx="8">
                  <c:v>HDF</c:v>
                </c:pt>
                <c:pt idx="9">
                  <c:v>IDF</c:v>
                </c:pt>
                <c:pt idx="10">
                  <c:v>Mayotte</c:v>
                </c:pt>
                <c:pt idx="11">
                  <c:v>N.A.</c:v>
                </c:pt>
                <c:pt idx="12">
                  <c:v>Normandie</c:v>
                </c:pt>
                <c:pt idx="13">
                  <c:v>Occitanie</c:v>
                </c:pt>
                <c:pt idx="14">
                  <c:v>PACA</c:v>
                </c:pt>
                <c:pt idx="15">
                  <c:v>PDL</c:v>
                </c:pt>
                <c:pt idx="16">
                  <c:v>Réunion</c:v>
                </c:pt>
              </c:strCache>
            </c:strRef>
          </c:cat>
          <c:val>
            <c:numRef>
              <c:f>déficience!$B$4:$R$4</c:f>
              <c:numCache>
                <c:formatCode>General</c:formatCode>
                <c:ptCount val="17"/>
                <c:pt idx="0">
                  <c:v>7</c:v>
                </c:pt>
                <c:pt idx="1">
                  <c:v>1</c:v>
                </c:pt>
                <c:pt idx="1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24-4470-AA1E-60823FBFD9C5}"/>
            </c:ext>
          </c:extLst>
        </c:ser>
        <c:ser>
          <c:idx val="3"/>
          <c:order val="3"/>
          <c:tx>
            <c:strRef>
              <c:f>déficience!$A$5</c:f>
              <c:strCache>
                <c:ptCount val="1"/>
                <c:pt idx="0">
                  <c:v>Handicap psychique et associés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déficience!$B$1:$R$1</c:f>
              <c:strCache>
                <c:ptCount val="17"/>
                <c:pt idx="0">
                  <c:v>ARA</c:v>
                </c:pt>
                <c:pt idx="1">
                  <c:v>BFC</c:v>
                </c:pt>
                <c:pt idx="2">
                  <c:v>BZH</c:v>
                </c:pt>
                <c:pt idx="3">
                  <c:v>Corse</c:v>
                </c:pt>
                <c:pt idx="4">
                  <c:v>CVL</c:v>
                </c:pt>
                <c:pt idx="5">
                  <c:v>G.E.</c:v>
                </c:pt>
                <c:pt idx="6">
                  <c:v>Guad</c:v>
                </c:pt>
                <c:pt idx="7">
                  <c:v>Guyane</c:v>
                </c:pt>
                <c:pt idx="8">
                  <c:v>HDF</c:v>
                </c:pt>
                <c:pt idx="9">
                  <c:v>IDF</c:v>
                </c:pt>
                <c:pt idx="10">
                  <c:v>Mayotte</c:v>
                </c:pt>
                <c:pt idx="11">
                  <c:v>N.A.</c:v>
                </c:pt>
                <c:pt idx="12">
                  <c:v>Normandie</c:v>
                </c:pt>
                <c:pt idx="13">
                  <c:v>Occitanie</c:v>
                </c:pt>
                <c:pt idx="14">
                  <c:v>PACA</c:v>
                </c:pt>
                <c:pt idx="15">
                  <c:v>PDL</c:v>
                </c:pt>
                <c:pt idx="16">
                  <c:v>Réunion</c:v>
                </c:pt>
              </c:strCache>
            </c:strRef>
          </c:cat>
          <c:val>
            <c:numRef>
              <c:f>déficience!$B$5:$R$5</c:f>
              <c:numCache>
                <c:formatCode>General</c:formatCode>
                <c:ptCount val="17"/>
                <c:pt idx="0">
                  <c:v>3</c:v>
                </c:pt>
                <c:pt idx="1">
                  <c:v>1</c:v>
                </c:pt>
                <c:pt idx="1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24-4470-AA1E-60823FBFD9C5}"/>
            </c:ext>
          </c:extLst>
        </c:ser>
        <c:ser>
          <c:idx val="4"/>
          <c:order val="4"/>
          <c:tx>
            <c:strRef>
              <c:f>déficience!$A$6</c:f>
              <c:strCache>
                <c:ptCount val="1"/>
                <c:pt idx="0">
                  <c:v>Prader Willi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déficience!$B$1:$R$1</c:f>
              <c:strCache>
                <c:ptCount val="17"/>
                <c:pt idx="0">
                  <c:v>ARA</c:v>
                </c:pt>
                <c:pt idx="1">
                  <c:v>BFC</c:v>
                </c:pt>
                <c:pt idx="2">
                  <c:v>BZH</c:v>
                </c:pt>
                <c:pt idx="3">
                  <c:v>Corse</c:v>
                </c:pt>
                <c:pt idx="4">
                  <c:v>CVL</c:v>
                </c:pt>
                <c:pt idx="5">
                  <c:v>G.E.</c:v>
                </c:pt>
                <c:pt idx="6">
                  <c:v>Guad</c:v>
                </c:pt>
                <c:pt idx="7">
                  <c:v>Guyane</c:v>
                </c:pt>
                <c:pt idx="8">
                  <c:v>HDF</c:v>
                </c:pt>
                <c:pt idx="9">
                  <c:v>IDF</c:v>
                </c:pt>
                <c:pt idx="10">
                  <c:v>Mayotte</c:v>
                </c:pt>
                <c:pt idx="11">
                  <c:v>N.A.</c:v>
                </c:pt>
                <c:pt idx="12">
                  <c:v>Normandie</c:v>
                </c:pt>
                <c:pt idx="13">
                  <c:v>Occitanie</c:v>
                </c:pt>
                <c:pt idx="14">
                  <c:v>PACA</c:v>
                </c:pt>
                <c:pt idx="15">
                  <c:v>PDL</c:v>
                </c:pt>
                <c:pt idx="16">
                  <c:v>Réunion</c:v>
                </c:pt>
              </c:strCache>
            </c:strRef>
          </c:cat>
          <c:val>
            <c:numRef>
              <c:f>déficience!$B$6:$R$6</c:f>
              <c:numCache>
                <c:formatCode>General</c:formatCode>
                <c:ptCount val="17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24-4470-AA1E-60823FBFD9C5}"/>
            </c:ext>
          </c:extLst>
        </c:ser>
        <c:ser>
          <c:idx val="5"/>
          <c:order val="5"/>
          <c:tx>
            <c:strRef>
              <c:f>déficience!$A$7</c:f>
              <c:strCache>
                <c:ptCount val="1"/>
                <c:pt idx="0">
                  <c:v>Tout type de handicap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déficience!$B$1:$R$1</c:f>
              <c:strCache>
                <c:ptCount val="17"/>
                <c:pt idx="0">
                  <c:v>ARA</c:v>
                </c:pt>
                <c:pt idx="1">
                  <c:v>BFC</c:v>
                </c:pt>
                <c:pt idx="2">
                  <c:v>BZH</c:v>
                </c:pt>
                <c:pt idx="3">
                  <c:v>Corse</c:v>
                </c:pt>
                <c:pt idx="4">
                  <c:v>CVL</c:v>
                </c:pt>
                <c:pt idx="5">
                  <c:v>G.E.</c:v>
                </c:pt>
                <c:pt idx="6">
                  <c:v>Guad</c:v>
                </c:pt>
                <c:pt idx="7">
                  <c:v>Guyane</c:v>
                </c:pt>
                <c:pt idx="8">
                  <c:v>HDF</c:v>
                </c:pt>
                <c:pt idx="9">
                  <c:v>IDF</c:v>
                </c:pt>
                <c:pt idx="10">
                  <c:v>Mayotte</c:v>
                </c:pt>
                <c:pt idx="11">
                  <c:v>N.A.</c:v>
                </c:pt>
                <c:pt idx="12">
                  <c:v>Normandie</c:v>
                </c:pt>
                <c:pt idx="13">
                  <c:v>Occitanie</c:v>
                </c:pt>
                <c:pt idx="14">
                  <c:v>PACA</c:v>
                </c:pt>
                <c:pt idx="15">
                  <c:v>PDL</c:v>
                </c:pt>
                <c:pt idx="16">
                  <c:v>Réunion</c:v>
                </c:pt>
              </c:strCache>
            </c:strRef>
          </c:cat>
          <c:val>
            <c:numRef>
              <c:f>déficience!$B$7:$R$7</c:f>
              <c:numCache>
                <c:formatCode>General</c:formatCode>
                <c:ptCount val="17"/>
                <c:pt idx="0">
                  <c:v>15</c:v>
                </c:pt>
                <c:pt idx="1">
                  <c:v>2</c:v>
                </c:pt>
                <c:pt idx="2">
                  <c:v>4</c:v>
                </c:pt>
                <c:pt idx="3">
                  <c:v>2</c:v>
                </c:pt>
                <c:pt idx="4">
                  <c:v>4</c:v>
                </c:pt>
                <c:pt idx="5">
                  <c:v>10</c:v>
                </c:pt>
                <c:pt idx="6">
                  <c:v>1</c:v>
                </c:pt>
                <c:pt idx="7">
                  <c:v>1</c:v>
                </c:pt>
                <c:pt idx="8">
                  <c:v>11</c:v>
                </c:pt>
                <c:pt idx="9">
                  <c:v>12</c:v>
                </c:pt>
                <c:pt idx="12">
                  <c:v>2</c:v>
                </c:pt>
                <c:pt idx="13">
                  <c:v>9</c:v>
                </c:pt>
                <c:pt idx="14">
                  <c:v>5</c:v>
                </c:pt>
                <c:pt idx="15">
                  <c:v>3</c:v>
                </c:pt>
                <c:pt idx="1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B24-4470-AA1E-60823FBFD9C5}"/>
            </c:ext>
          </c:extLst>
        </c:ser>
        <c:ser>
          <c:idx val="6"/>
          <c:order val="6"/>
          <c:tx>
            <c:strRef>
              <c:f>déficience!$A$8</c:f>
              <c:strCache>
                <c:ptCount val="1"/>
                <c:pt idx="0">
                  <c:v>Tout type de handicap sauf TSA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déficience!$B$1:$R$1</c:f>
              <c:strCache>
                <c:ptCount val="17"/>
                <c:pt idx="0">
                  <c:v>ARA</c:v>
                </c:pt>
                <c:pt idx="1">
                  <c:v>BFC</c:v>
                </c:pt>
                <c:pt idx="2">
                  <c:v>BZH</c:v>
                </c:pt>
                <c:pt idx="3">
                  <c:v>Corse</c:v>
                </c:pt>
                <c:pt idx="4">
                  <c:v>CVL</c:v>
                </c:pt>
                <c:pt idx="5">
                  <c:v>G.E.</c:v>
                </c:pt>
                <c:pt idx="6">
                  <c:v>Guad</c:v>
                </c:pt>
                <c:pt idx="7">
                  <c:v>Guyane</c:v>
                </c:pt>
                <c:pt idx="8">
                  <c:v>HDF</c:v>
                </c:pt>
                <c:pt idx="9">
                  <c:v>IDF</c:v>
                </c:pt>
                <c:pt idx="10">
                  <c:v>Mayotte</c:v>
                </c:pt>
                <c:pt idx="11">
                  <c:v>N.A.</c:v>
                </c:pt>
                <c:pt idx="12">
                  <c:v>Normandie</c:v>
                </c:pt>
                <c:pt idx="13">
                  <c:v>Occitanie</c:v>
                </c:pt>
                <c:pt idx="14">
                  <c:v>PACA</c:v>
                </c:pt>
                <c:pt idx="15">
                  <c:v>PDL</c:v>
                </c:pt>
                <c:pt idx="16">
                  <c:v>Réunion</c:v>
                </c:pt>
              </c:strCache>
            </c:strRef>
          </c:cat>
          <c:val>
            <c:numRef>
              <c:f>déficience!$B$8:$R$8</c:f>
              <c:numCache>
                <c:formatCode>General</c:formatCode>
                <c:ptCount val="17"/>
                <c:pt idx="1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B24-4470-AA1E-60823FBFD9C5}"/>
            </c:ext>
          </c:extLst>
        </c:ser>
        <c:ser>
          <c:idx val="7"/>
          <c:order val="7"/>
          <c:tx>
            <c:strRef>
              <c:f>déficience!$A$9</c:f>
              <c:strCache>
                <c:ptCount val="1"/>
                <c:pt idx="0">
                  <c:v>Troubles Cognitifs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déficience!$B$1:$R$1</c:f>
              <c:strCache>
                <c:ptCount val="17"/>
                <c:pt idx="0">
                  <c:v>ARA</c:v>
                </c:pt>
                <c:pt idx="1">
                  <c:v>BFC</c:v>
                </c:pt>
                <c:pt idx="2">
                  <c:v>BZH</c:v>
                </c:pt>
                <c:pt idx="3">
                  <c:v>Corse</c:v>
                </c:pt>
                <c:pt idx="4">
                  <c:v>CVL</c:v>
                </c:pt>
                <c:pt idx="5">
                  <c:v>G.E.</c:v>
                </c:pt>
                <c:pt idx="6">
                  <c:v>Guad</c:v>
                </c:pt>
                <c:pt idx="7">
                  <c:v>Guyane</c:v>
                </c:pt>
                <c:pt idx="8">
                  <c:v>HDF</c:v>
                </c:pt>
                <c:pt idx="9">
                  <c:v>IDF</c:v>
                </c:pt>
                <c:pt idx="10">
                  <c:v>Mayotte</c:v>
                </c:pt>
                <c:pt idx="11">
                  <c:v>N.A.</c:v>
                </c:pt>
                <c:pt idx="12">
                  <c:v>Normandie</c:v>
                </c:pt>
                <c:pt idx="13">
                  <c:v>Occitanie</c:v>
                </c:pt>
                <c:pt idx="14">
                  <c:v>PACA</c:v>
                </c:pt>
                <c:pt idx="15">
                  <c:v>PDL</c:v>
                </c:pt>
                <c:pt idx="16">
                  <c:v>Réunion</c:v>
                </c:pt>
              </c:strCache>
            </c:strRef>
          </c:cat>
          <c:val>
            <c:numRef>
              <c:f>déficience!$B$9:$R$9</c:f>
              <c:numCache>
                <c:formatCode>General</c:formatCode>
                <c:ptCount val="17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B24-4470-AA1E-60823FBFD9C5}"/>
            </c:ext>
          </c:extLst>
        </c:ser>
        <c:ser>
          <c:idx val="8"/>
          <c:order val="8"/>
          <c:tx>
            <c:strRef>
              <c:f>déficience!$A$10</c:f>
              <c:strCache>
                <c:ptCount val="1"/>
                <c:pt idx="0">
                  <c:v>TSA et associés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déficience!$B$1:$R$1</c:f>
              <c:strCache>
                <c:ptCount val="17"/>
                <c:pt idx="0">
                  <c:v>ARA</c:v>
                </c:pt>
                <c:pt idx="1">
                  <c:v>BFC</c:v>
                </c:pt>
                <c:pt idx="2">
                  <c:v>BZH</c:v>
                </c:pt>
                <c:pt idx="3">
                  <c:v>Corse</c:v>
                </c:pt>
                <c:pt idx="4">
                  <c:v>CVL</c:v>
                </c:pt>
                <c:pt idx="5">
                  <c:v>G.E.</c:v>
                </c:pt>
                <c:pt idx="6">
                  <c:v>Guad</c:v>
                </c:pt>
                <c:pt idx="7">
                  <c:v>Guyane</c:v>
                </c:pt>
                <c:pt idx="8">
                  <c:v>HDF</c:v>
                </c:pt>
                <c:pt idx="9">
                  <c:v>IDF</c:v>
                </c:pt>
                <c:pt idx="10">
                  <c:v>Mayotte</c:v>
                </c:pt>
                <c:pt idx="11">
                  <c:v>N.A.</c:v>
                </c:pt>
                <c:pt idx="12">
                  <c:v>Normandie</c:v>
                </c:pt>
                <c:pt idx="13">
                  <c:v>Occitanie</c:v>
                </c:pt>
                <c:pt idx="14">
                  <c:v>PACA</c:v>
                </c:pt>
                <c:pt idx="15">
                  <c:v>PDL</c:v>
                </c:pt>
                <c:pt idx="16">
                  <c:v>Réunion</c:v>
                </c:pt>
              </c:strCache>
            </c:strRef>
          </c:cat>
          <c:val>
            <c:numRef>
              <c:f>déficience!$B$10:$R$10</c:f>
              <c:numCache>
                <c:formatCode>General</c:formatCode>
                <c:ptCount val="17"/>
                <c:pt idx="0">
                  <c:v>22</c:v>
                </c:pt>
                <c:pt idx="1">
                  <c:v>9</c:v>
                </c:pt>
                <c:pt idx="3">
                  <c:v>1</c:v>
                </c:pt>
                <c:pt idx="5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15</c:v>
                </c:pt>
                <c:pt idx="13">
                  <c:v>14</c:v>
                </c:pt>
                <c:pt idx="1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B24-4470-AA1E-60823FBFD9C5}"/>
            </c:ext>
          </c:extLst>
        </c:ser>
        <c:ser>
          <c:idx val="9"/>
          <c:order val="9"/>
          <c:tx>
            <c:strRef>
              <c:f>déficience!$A$11</c:f>
              <c:strCache>
                <c:ptCount val="1"/>
                <c:pt idx="0">
                  <c:v>Cérébrolésé et associés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déficience!$B$1:$R$1</c:f>
              <c:strCache>
                <c:ptCount val="17"/>
                <c:pt idx="0">
                  <c:v>ARA</c:v>
                </c:pt>
                <c:pt idx="1">
                  <c:v>BFC</c:v>
                </c:pt>
                <c:pt idx="2">
                  <c:v>BZH</c:v>
                </c:pt>
                <c:pt idx="3">
                  <c:v>Corse</c:v>
                </c:pt>
                <c:pt idx="4">
                  <c:v>CVL</c:v>
                </c:pt>
                <c:pt idx="5">
                  <c:v>G.E.</c:v>
                </c:pt>
                <c:pt idx="6">
                  <c:v>Guad</c:v>
                </c:pt>
                <c:pt idx="7">
                  <c:v>Guyane</c:v>
                </c:pt>
                <c:pt idx="8">
                  <c:v>HDF</c:v>
                </c:pt>
                <c:pt idx="9">
                  <c:v>IDF</c:v>
                </c:pt>
                <c:pt idx="10">
                  <c:v>Mayotte</c:v>
                </c:pt>
                <c:pt idx="11">
                  <c:v>N.A.</c:v>
                </c:pt>
                <c:pt idx="12">
                  <c:v>Normandie</c:v>
                </c:pt>
                <c:pt idx="13">
                  <c:v>Occitanie</c:v>
                </c:pt>
                <c:pt idx="14">
                  <c:v>PACA</c:v>
                </c:pt>
                <c:pt idx="15">
                  <c:v>PDL</c:v>
                </c:pt>
                <c:pt idx="16">
                  <c:v>Réunion</c:v>
                </c:pt>
              </c:strCache>
            </c:strRef>
          </c:cat>
          <c:val>
            <c:numRef>
              <c:f>déficience!$B$11:$R$11</c:f>
              <c:numCache>
                <c:formatCode>General</c:formatCode>
                <c:ptCount val="17"/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B24-4470-AA1E-60823FBFD9C5}"/>
            </c:ext>
          </c:extLst>
        </c:ser>
        <c:ser>
          <c:idx val="10"/>
          <c:order val="10"/>
          <c:tx>
            <c:strRef>
              <c:f>déficience!$A$12</c:f>
              <c:strCache>
                <c:ptCount val="1"/>
                <c:pt idx="0">
                  <c:v>Visuelle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déficience!$B$1:$R$1</c:f>
              <c:strCache>
                <c:ptCount val="17"/>
                <c:pt idx="0">
                  <c:v>ARA</c:v>
                </c:pt>
                <c:pt idx="1">
                  <c:v>BFC</c:v>
                </c:pt>
                <c:pt idx="2">
                  <c:v>BZH</c:v>
                </c:pt>
                <c:pt idx="3">
                  <c:v>Corse</c:v>
                </c:pt>
                <c:pt idx="4">
                  <c:v>CVL</c:v>
                </c:pt>
                <c:pt idx="5">
                  <c:v>G.E.</c:v>
                </c:pt>
                <c:pt idx="6">
                  <c:v>Guad</c:v>
                </c:pt>
                <c:pt idx="7">
                  <c:v>Guyane</c:v>
                </c:pt>
                <c:pt idx="8">
                  <c:v>HDF</c:v>
                </c:pt>
                <c:pt idx="9">
                  <c:v>IDF</c:v>
                </c:pt>
                <c:pt idx="10">
                  <c:v>Mayotte</c:v>
                </c:pt>
                <c:pt idx="11">
                  <c:v>N.A.</c:v>
                </c:pt>
                <c:pt idx="12">
                  <c:v>Normandie</c:v>
                </c:pt>
                <c:pt idx="13">
                  <c:v>Occitanie</c:v>
                </c:pt>
                <c:pt idx="14">
                  <c:v>PACA</c:v>
                </c:pt>
                <c:pt idx="15">
                  <c:v>PDL</c:v>
                </c:pt>
                <c:pt idx="16">
                  <c:v>Réunion</c:v>
                </c:pt>
              </c:strCache>
            </c:strRef>
          </c:cat>
          <c:val>
            <c:numRef>
              <c:f>déficience!$B$12:$R$12</c:f>
              <c:numCache>
                <c:formatCode>General</c:formatCode>
                <c:ptCount val="17"/>
                <c:pt idx="1">
                  <c:v>2</c:v>
                </c:pt>
                <c:pt idx="1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B24-4470-AA1E-60823FBFD9C5}"/>
            </c:ext>
          </c:extLst>
        </c:ser>
        <c:ser>
          <c:idx val="11"/>
          <c:order val="11"/>
          <c:tx>
            <c:strRef>
              <c:f>déficience!$A$13</c:f>
              <c:strCache>
                <c:ptCount val="1"/>
                <c:pt idx="0">
                  <c:v>Moteur, Cérébrolésé et polyH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déficience!$B$1:$R$1</c:f>
              <c:strCache>
                <c:ptCount val="17"/>
                <c:pt idx="0">
                  <c:v>ARA</c:v>
                </c:pt>
                <c:pt idx="1">
                  <c:v>BFC</c:v>
                </c:pt>
                <c:pt idx="2">
                  <c:v>BZH</c:v>
                </c:pt>
                <c:pt idx="3">
                  <c:v>Corse</c:v>
                </c:pt>
                <c:pt idx="4">
                  <c:v>CVL</c:v>
                </c:pt>
                <c:pt idx="5">
                  <c:v>G.E.</c:v>
                </c:pt>
                <c:pt idx="6">
                  <c:v>Guad</c:v>
                </c:pt>
                <c:pt idx="7">
                  <c:v>Guyane</c:v>
                </c:pt>
                <c:pt idx="8">
                  <c:v>HDF</c:v>
                </c:pt>
                <c:pt idx="9">
                  <c:v>IDF</c:v>
                </c:pt>
                <c:pt idx="10">
                  <c:v>Mayotte</c:v>
                </c:pt>
                <c:pt idx="11">
                  <c:v>N.A.</c:v>
                </c:pt>
                <c:pt idx="12">
                  <c:v>Normandie</c:v>
                </c:pt>
                <c:pt idx="13">
                  <c:v>Occitanie</c:v>
                </c:pt>
                <c:pt idx="14">
                  <c:v>PACA</c:v>
                </c:pt>
                <c:pt idx="15">
                  <c:v>PDL</c:v>
                </c:pt>
                <c:pt idx="16">
                  <c:v>Réunion</c:v>
                </c:pt>
              </c:strCache>
            </c:strRef>
          </c:cat>
          <c:val>
            <c:numRef>
              <c:f>déficience!$B$13:$R$13</c:f>
              <c:numCache>
                <c:formatCode>General</c:formatCode>
                <c:ptCount val="17"/>
                <c:pt idx="1">
                  <c:v>1</c:v>
                </c:pt>
                <c:pt idx="14">
                  <c:v>1</c:v>
                </c:pt>
                <c:pt idx="1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B24-4470-AA1E-60823FBFD9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0239488"/>
        <c:axId val="320241024"/>
      </c:barChart>
      <c:catAx>
        <c:axId val="320239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20241024"/>
        <c:crosses val="autoZero"/>
        <c:auto val="1"/>
        <c:lblAlgn val="ctr"/>
        <c:lblOffset val="100"/>
        <c:noMultiLvlLbl val="0"/>
      </c:catAx>
      <c:valAx>
        <c:axId val="320241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20239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012136635955321E-2"/>
          <c:y val="0.89327504366828703"/>
          <c:w val="0.90251854885831106"/>
          <c:h val="9.44925384658974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fr-FR">
                <a:solidFill>
                  <a:sysClr val="windowText" lastClr="000000"/>
                </a:solidFill>
              </a:rPr>
              <a:t>Nb de personnes accompagnées par les PCPE en 2021 par </a:t>
            </a:r>
            <a:r>
              <a:rPr lang="fr-FR"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Région</a:t>
            </a:r>
            <a:endParaRPr lang="fr-FR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'Nb de pers'!$A$2</c:f>
              <c:strCache>
                <c:ptCount val="1"/>
                <c:pt idx="0">
                  <c:v>Nb de personnes accompagnées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'Nb de pers'!$B$1:$Q$1</c:f>
              <c:strCache>
                <c:ptCount val="16"/>
                <c:pt idx="0">
                  <c:v>ARA</c:v>
                </c:pt>
                <c:pt idx="1">
                  <c:v>BFC</c:v>
                </c:pt>
                <c:pt idx="2">
                  <c:v>BZH</c:v>
                </c:pt>
                <c:pt idx="3">
                  <c:v>Corse</c:v>
                </c:pt>
                <c:pt idx="4">
                  <c:v>CVL</c:v>
                </c:pt>
                <c:pt idx="5">
                  <c:v>G.E.</c:v>
                </c:pt>
                <c:pt idx="6">
                  <c:v>Guad.</c:v>
                </c:pt>
                <c:pt idx="7">
                  <c:v>Guyane</c:v>
                </c:pt>
                <c:pt idx="8">
                  <c:v>HdF</c:v>
                </c:pt>
                <c:pt idx="9">
                  <c:v>IdF</c:v>
                </c:pt>
                <c:pt idx="10">
                  <c:v>N.A.</c:v>
                </c:pt>
                <c:pt idx="11">
                  <c:v>Normandie</c:v>
                </c:pt>
                <c:pt idx="12">
                  <c:v>Occitanie</c:v>
                </c:pt>
                <c:pt idx="13">
                  <c:v>PACA</c:v>
                </c:pt>
                <c:pt idx="14">
                  <c:v>PdL</c:v>
                </c:pt>
                <c:pt idx="15">
                  <c:v>Réunion</c:v>
                </c:pt>
              </c:strCache>
            </c:strRef>
          </c:cat>
          <c:val>
            <c:numRef>
              <c:f>'Nb de pers'!$B$2:$Q$2</c:f>
              <c:numCache>
                <c:formatCode>General</c:formatCode>
                <c:ptCount val="16"/>
                <c:pt idx="0">
                  <c:v>2128</c:v>
                </c:pt>
                <c:pt idx="1">
                  <c:v>511</c:v>
                </c:pt>
                <c:pt idx="2">
                  <c:v>848</c:v>
                </c:pt>
                <c:pt idx="3">
                  <c:v>19</c:v>
                </c:pt>
                <c:pt idx="4">
                  <c:v>179</c:v>
                </c:pt>
                <c:pt idx="5">
                  <c:v>357</c:v>
                </c:pt>
                <c:pt idx="6">
                  <c:v>19</c:v>
                </c:pt>
                <c:pt idx="7">
                  <c:v>126</c:v>
                </c:pt>
                <c:pt idx="8">
                  <c:v>573</c:v>
                </c:pt>
                <c:pt idx="9">
                  <c:v>753</c:v>
                </c:pt>
                <c:pt idx="10">
                  <c:v>857</c:v>
                </c:pt>
                <c:pt idx="11">
                  <c:v>308</c:v>
                </c:pt>
                <c:pt idx="12">
                  <c:v>629</c:v>
                </c:pt>
                <c:pt idx="13">
                  <c:v>199</c:v>
                </c:pt>
                <c:pt idx="14">
                  <c:v>512</c:v>
                </c:pt>
                <c:pt idx="15">
                  <c:v>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CD-4153-BF1B-396BC0B935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0402560"/>
        <c:axId val="320404096"/>
      </c:barChart>
      <c:catAx>
        <c:axId val="320402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20404096"/>
        <c:crosses val="autoZero"/>
        <c:auto val="1"/>
        <c:lblAlgn val="ctr"/>
        <c:lblOffset val="100"/>
        <c:noMultiLvlLbl val="0"/>
      </c:catAx>
      <c:valAx>
        <c:axId val="320404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20402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>
                <a:solidFill>
                  <a:sysClr val="windowText" lastClr="000000"/>
                </a:solidFill>
              </a:rPr>
              <a:t>Composition moyenne</a:t>
            </a:r>
            <a:r>
              <a:rPr lang="fr-FR" baseline="0">
                <a:solidFill>
                  <a:sysClr val="windowText" lastClr="000000"/>
                </a:solidFill>
              </a:rPr>
              <a:t> des équipes des PCPE en Région et au plan national</a:t>
            </a:r>
            <a:endParaRPr lang="fr-FR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Feuil1!$B$21</c:f>
              <c:strCache>
                <c:ptCount val="1"/>
                <c:pt idx="0">
                  <c:v>Directeur/ Chef de Service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Feuil1!$A$22:$A$38</c:f>
              <c:strCache>
                <c:ptCount val="17"/>
                <c:pt idx="0">
                  <c:v>National</c:v>
                </c:pt>
                <c:pt idx="1">
                  <c:v>ARA</c:v>
                </c:pt>
                <c:pt idx="2">
                  <c:v>BFC</c:v>
                </c:pt>
                <c:pt idx="3">
                  <c:v>BZH</c:v>
                </c:pt>
                <c:pt idx="4">
                  <c:v>Corse</c:v>
                </c:pt>
                <c:pt idx="5">
                  <c:v>CVL</c:v>
                </c:pt>
                <c:pt idx="6">
                  <c:v>G.E.</c:v>
                </c:pt>
                <c:pt idx="7">
                  <c:v>Guad.</c:v>
                </c:pt>
                <c:pt idx="8">
                  <c:v>Guyane</c:v>
                </c:pt>
                <c:pt idx="9">
                  <c:v>HdF</c:v>
                </c:pt>
                <c:pt idx="10">
                  <c:v>IdF</c:v>
                </c:pt>
                <c:pt idx="11">
                  <c:v>N.A.</c:v>
                </c:pt>
                <c:pt idx="12">
                  <c:v>Normandie</c:v>
                </c:pt>
                <c:pt idx="13">
                  <c:v>Occitanie</c:v>
                </c:pt>
                <c:pt idx="14">
                  <c:v>PACA</c:v>
                </c:pt>
                <c:pt idx="15">
                  <c:v>PdL</c:v>
                </c:pt>
                <c:pt idx="16">
                  <c:v>Réunion</c:v>
                </c:pt>
              </c:strCache>
            </c:strRef>
          </c:cat>
          <c:val>
            <c:numRef>
              <c:f>Feuil1!$B$22:$B$38</c:f>
              <c:numCache>
                <c:formatCode>0.00</c:formatCode>
                <c:ptCount val="17"/>
                <c:pt idx="0">
                  <c:v>0.15604347826086953</c:v>
                </c:pt>
                <c:pt idx="1">
                  <c:v>0.11718867924528299</c:v>
                </c:pt>
                <c:pt idx="2">
                  <c:v>5.2500000000000005E-2</c:v>
                </c:pt>
                <c:pt idx="3">
                  <c:v>0.6</c:v>
                </c:pt>
                <c:pt idx="4">
                  <c:v>0.11666666666666665</c:v>
                </c:pt>
                <c:pt idx="5">
                  <c:v>0.2</c:v>
                </c:pt>
                <c:pt idx="6">
                  <c:v>0.15416666666666667</c:v>
                </c:pt>
                <c:pt idx="7">
                  <c:v>0.02</c:v>
                </c:pt>
                <c:pt idx="8">
                  <c:v>0.25</c:v>
                </c:pt>
                <c:pt idx="9">
                  <c:v>0.40454545454545454</c:v>
                </c:pt>
                <c:pt idx="10">
                  <c:v>0.45000000000000007</c:v>
                </c:pt>
                <c:pt idx="11">
                  <c:v>0.1288</c:v>
                </c:pt>
                <c:pt idx="12">
                  <c:v>0.1</c:v>
                </c:pt>
                <c:pt idx="13">
                  <c:v>9.9090909090909104E-2</c:v>
                </c:pt>
                <c:pt idx="14">
                  <c:v>6.9999999999999993E-2</c:v>
                </c:pt>
                <c:pt idx="15">
                  <c:v>8.8636363636363624E-2</c:v>
                </c:pt>
                <c:pt idx="16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26-4406-8355-61EAAC8B72B6}"/>
            </c:ext>
          </c:extLst>
        </c:ser>
        <c:ser>
          <c:idx val="1"/>
          <c:order val="1"/>
          <c:tx>
            <c:strRef>
              <c:f>Feuil1!$C$21</c:f>
              <c:strCache>
                <c:ptCount val="1"/>
                <c:pt idx="0">
                  <c:v>Administratif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Feuil1!$A$22:$A$38</c:f>
              <c:strCache>
                <c:ptCount val="17"/>
                <c:pt idx="0">
                  <c:v>National</c:v>
                </c:pt>
                <c:pt idx="1">
                  <c:v>ARA</c:v>
                </c:pt>
                <c:pt idx="2">
                  <c:v>BFC</c:v>
                </c:pt>
                <c:pt idx="3">
                  <c:v>BZH</c:v>
                </c:pt>
                <c:pt idx="4">
                  <c:v>Corse</c:v>
                </c:pt>
                <c:pt idx="5">
                  <c:v>CVL</c:v>
                </c:pt>
                <c:pt idx="6">
                  <c:v>G.E.</c:v>
                </c:pt>
                <c:pt idx="7">
                  <c:v>Guad.</c:v>
                </c:pt>
                <c:pt idx="8">
                  <c:v>Guyane</c:v>
                </c:pt>
                <c:pt idx="9">
                  <c:v>HdF</c:v>
                </c:pt>
                <c:pt idx="10">
                  <c:v>IdF</c:v>
                </c:pt>
                <c:pt idx="11">
                  <c:v>N.A.</c:v>
                </c:pt>
                <c:pt idx="12">
                  <c:v>Normandie</c:v>
                </c:pt>
                <c:pt idx="13">
                  <c:v>Occitanie</c:v>
                </c:pt>
                <c:pt idx="14">
                  <c:v>PACA</c:v>
                </c:pt>
                <c:pt idx="15">
                  <c:v>PdL</c:v>
                </c:pt>
                <c:pt idx="16">
                  <c:v>Réunion</c:v>
                </c:pt>
              </c:strCache>
            </c:strRef>
          </c:cat>
          <c:val>
            <c:numRef>
              <c:f>Feuil1!$C$22:$C$38</c:f>
              <c:numCache>
                <c:formatCode>0.00</c:formatCode>
                <c:ptCount val="17"/>
                <c:pt idx="0">
                  <c:v>0.23156521739130434</c:v>
                </c:pt>
                <c:pt idx="1">
                  <c:v>0.12101886792452832</c:v>
                </c:pt>
                <c:pt idx="2">
                  <c:v>0.1275</c:v>
                </c:pt>
                <c:pt idx="3">
                  <c:v>0.3</c:v>
                </c:pt>
                <c:pt idx="4">
                  <c:v>0.23333333333333331</c:v>
                </c:pt>
                <c:pt idx="5">
                  <c:v>0.18</c:v>
                </c:pt>
                <c:pt idx="6">
                  <c:v>0.22846153846153847</c:v>
                </c:pt>
                <c:pt idx="7">
                  <c:v>0.5</c:v>
                </c:pt>
                <c:pt idx="8">
                  <c:v>0.56000000000000005</c:v>
                </c:pt>
                <c:pt idx="9">
                  <c:v>0.4990909090909092</c:v>
                </c:pt>
                <c:pt idx="10">
                  <c:v>0.54153846153846152</c:v>
                </c:pt>
                <c:pt idx="11">
                  <c:v>0.27439999999999992</c:v>
                </c:pt>
                <c:pt idx="12">
                  <c:v>0.9</c:v>
                </c:pt>
                <c:pt idx="13">
                  <c:v>0.21272727272727276</c:v>
                </c:pt>
                <c:pt idx="14">
                  <c:v>0.48333333333333334</c:v>
                </c:pt>
                <c:pt idx="15">
                  <c:v>0.13409090909090907</c:v>
                </c:pt>
                <c:pt idx="16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26-4406-8355-61EAAC8B72B6}"/>
            </c:ext>
          </c:extLst>
        </c:ser>
        <c:ser>
          <c:idx val="2"/>
          <c:order val="2"/>
          <c:tx>
            <c:strRef>
              <c:f>Feuil1!$D$21</c:f>
              <c:strCache>
                <c:ptCount val="1"/>
                <c:pt idx="0">
                  <c:v>Médical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Feuil1!$A$22:$A$38</c:f>
              <c:strCache>
                <c:ptCount val="17"/>
                <c:pt idx="0">
                  <c:v>National</c:v>
                </c:pt>
                <c:pt idx="1">
                  <c:v>ARA</c:v>
                </c:pt>
                <c:pt idx="2">
                  <c:v>BFC</c:v>
                </c:pt>
                <c:pt idx="3">
                  <c:v>BZH</c:v>
                </c:pt>
                <c:pt idx="4">
                  <c:v>Corse</c:v>
                </c:pt>
                <c:pt idx="5">
                  <c:v>CVL</c:v>
                </c:pt>
                <c:pt idx="6">
                  <c:v>G.E.</c:v>
                </c:pt>
                <c:pt idx="7">
                  <c:v>Guad.</c:v>
                </c:pt>
                <c:pt idx="8">
                  <c:v>Guyane</c:v>
                </c:pt>
                <c:pt idx="9">
                  <c:v>HdF</c:v>
                </c:pt>
                <c:pt idx="10">
                  <c:v>IdF</c:v>
                </c:pt>
                <c:pt idx="11">
                  <c:v>N.A.</c:v>
                </c:pt>
                <c:pt idx="12">
                  <c:v>Normandie</c:v>
                </c:pt>
                <c:pt idx="13">
                  <c:v>Occitanie</c:v>
                </c:pt>
                <c:pt idx="14">
                  <c:v>PACA</c:v>
                </c:pt>
                <c:pt idx="15">
                  <c:v>PdL</c:v>
                </c:pt>
                <c:pt idx="16">
                  <c:v>Réunion</c:v>
                </c:pt>
              </c:strCache>
            </c:strRef>
          </c:cat>
          <c:val>
            <c:numRef>
              <c:f>Feuil1!$D$22:$D$38</c:f>
              <c:numCache>
                <c:formatCode>0.00</c:formatCode>
                <c:ptCount val="17"/>
                <c:pt idx="0">
                  <c:v>3.6555555555555556E-2</c:v>
                </c:pt>
                <c:pt idx="1">
                  <c:v>4.2773584905660383E-2</c:v>
                </c:pt>
                <c:pt idx="2">
                  <c:v>2.6000000000000002E-2</c:v>
                </c:pt>
                <c:pt idx="3">
                  <c:v>0</c:v>
                </c:pt>
                <c:pt idx="4">
                  <c:v>0</c:v>
                </c:pt>
                <c:pt idx="5">
                  <c:v>1.2500000000000001E-2</c:v>
                </c:pt>
                <c:pt idx="6">
                  <c:v>1.2307692307692308E-2</c:v>
                </c:pt>
                <c:pt idx="7">
                  <c:v>0</c:v>
                </c:pt>
                <c:pt idx="8">
                  <c:v>0.05</c:v>
                </c:pt>
                <c:pt idx="9">
                  <c:v>0.14818181818181819</c:v>
                </c:pt>
                <c:pt idx="10">
                  <c:v>2.4615384615384615E-2</c:v>
                </c:pt>
                <c:pt idx="11">
                  <c:v>6.8000000000000005E-3</c:v>
                </c:pt>
                <c:pt idx="12">
                  <c:v>0</c:v>
                </c:pt>
                <c:pt idx="13">
                  <c:v>5.1363636363636368E-2</c:v>
                </c:pt>
                <c:pt idx="14">
                  <c:v>8.666666666666667E-2</c:v>
                </c:pt>
                <c:pt idx="15">
                  <c:v>3.4090909090909088E-2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26-4406-8355-61EAAC8B72B6}"/>
            </c:ext>
          </c:extLst>
        </c:ser>
        <c:ser>
          <c:idx val="3"/>
          <c:order val="3"/>
          <c:tx>
            <c:strRef>
              <c:f>Feuil1!$E$21</c:f>
              <c:strCache>
                <c:ptCount val="1"/>
                <c:pt idx="0">
                  <c:v>Paramed. (dont Psycho)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Feuil1!$A$22:$A$38</c:f>
              <c:strCache>
                <c:ptCount val="17"/>
                <c:pt idx="0">
                  <c:v>National</c:v>
                </c:pt>
                <c:pt idx="1">
                  <c:v>ARA</c:v>
                </c:pt>
                <c:pt idx="2">
                  <c:v>BFC</c:v>
                </c:pt>
                <c:pt idx="3">
                  <c:v>BZH</c:v>
                </c:pt>
                <c:pt idx="4">
                  <c:v>Corse</c:v>
                </c:pt>
                <c:pt idx="5">
                  <c:v>CVL</c:v>
                </c:pt>
                <c:pt idx="6">
                  <c:v>G.E.</c:v>
                </c:pt>
                <c:pt idx="7">
                  <c:v>Guad.</c:v>
                </c:pt>
                <c:pt idx="8">
                  <c:v>Guyane</c:v>
                </c:pt>
                <c:pt idx="9">
                  <c:v>HdF</c:v>
                </c:pt>
                <c:pt idx="10">
                  <c:v>IdF</c:v>
                </c:pt>
                <c:pt idx="11">
                  <c:v>N.A.</c:v>
                </c:pt>
                <c:pt idx="12">
                  <c:v>Normandie</c:v>
                </c:pt>
                <c:pt idx="13">
                  <c:v>Occitanie</c:v>
                </c:pt>
                <c:pt idx="14">
                  <c:v>PACA</c:v>
                </c:pt>
                <c:pt idx="15">
                  <c:v>PdL</c:v>
                </c:pt>
                <c:pt idx="16">
                  <c:v>Réunion</c:v>
                </c:pt>
              </c:strCache>
            </c:strRef>
          </c:cat>
          <c:val>
            <c:numRef>
              <c:f>Feuil1!$E$22:$E$38</c:f>
              <c:numCache>
                <c:formatCode>0.00</c:formatCode>
                <c:ptCount val="17"/>
                <c:pt idx="0">
                  <c:v>0.33243478260869569</c:v>
                </c:pt>
                <c:pt idx="1">
                  <c:v>0.19809433962264153</c:v>
                </c:pt>
                <c:pt idx="2">
                  <c:v>0.37299999999999994</c:v>
                </c:pt>
                <c:pt idx="3">
                  <c:v>0.32500000000000001</c:v>
                </c:pt>
                <c:pt idx="4">
                  <c:v>0</c:v>
                </c:pt>
                <c:pt idx="5">
                  <c:v>0.25</c:v>
                </c:pt>
                <c:pt idx="6">
                  <c:v>0.23846153846153845</c:v>
                </c:pt>
                <c:pt idx="7">
                  <c:v>0</c:v>
                </c:pt>
                <c:pt idx="8">
                  <c:v>1.5</c:v>
                </c:pt>
                <c:pt idx="9">
                  <c:v>0.91363636363636369</c:v>
                </c:pt>
                <c:pt idx="10">
                  <c:v>0.50384615384615394</c:v>
                </c:pt>
                <c:pt idx="11">
                  <c:v>0.27679999999999999</c:v>
                </c:pt>
                <c:pt idx="12">
                  <c:v>0.5625</c:v>
                </c:pt>
                <c:pt idx="13">
                  <c:v>0.39363636363636362</c:v>
                </c:pt>
                <c:pt idx="14">
                  <c:v>0.54166666666666663</c:v>
                </c:pt>
                <c:pt idx="15">
                  <c:v>0.29090909090909095</c:v>
                </c:pt>
                <c:pt idx="1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26-4406-8355-61EAAC8B72B6}"/>
            </c:ext>
          </c:extLst>
        </c:ser>
        <c:ser>
          <c:idx val="4"/>
          <c:order val="4"/>
          <c:tx>
            <c:strRef>
              <c:f>Feuil1!$F$21</c:f>
              <c:strCache>
                <c:ptCount val="1"/>
                <c:pt idx="0">
                  <c:v>Socio-éducatif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Feuil1!$A$22:$A$38</c:f>
              <c:strCache>
                <c:ptCount val="17"/>
                <c:pt idx="0">
                  <c:v>National</c:v>
                </c:pt>
                <c:pt idx="1">
                  <c:v>ARA</c:v>
                </c:pt>
                <c:pt idx="2">
                  <c:v>BFC</c:v>
                </c:pt>
                <c:pt idx="3">
                  <c:v>BZH</c:v>
                </c:pt>
                <c:pt idx="4">
                  <c:v>Corse</c:v>
                </c:pt>
                <c:pt idx="5">
                  <c:v>CVL</c:v>
                </c:pt>
                <c:pt idx="6">
                  <c:v>G.E.</c:v>
                </c:pt>
                <c:pt idx="7">
                  <c:v>Guad.</c:v>
                </c:pt>
                <c:pt idx="8">
                  <c:v>Guyane</c:v>
                </c:pt>
                <c:pt idx="9">
                  <c:v>HdF</c:v>
                </c:pt>
                <c:pt idx="10">
                  <c:v>IdF</c:v>
                </c:pt>
                <c:pt idx="11">
                  <c:v>N.A.</c:v>
                </c:pt>
                <c:pt idx="12">
                  <c:v>Normandie</c:v>
                </c:pt>
                <c:pt idx="13">
                  <c:v>Occitanie</c:v>
                </c:pt>
                <c:pt idx="14">
                  <c:v>PACA</c:v>
                </c:pt>
                <c:pt idx="15">
                  <c:v>PdL</c:v>
                </c:pt>
                <c:pt idx="16">
                  <c:v>Réunion</c:v>
                </c:pt>
              </c:strCache>
            </c:strRef>
          </c:cat>
          <c:val>
            <c:numRef>
              <c:f>Feuil1!$F$22:$F$38</c:f>
              <c:numCache>
                <c:formatCode>0.00</c:formatCode>
                <c:ptCount val="17"/>
                <c:pt idx="0">
                  <c:v>1.3800676328502415</c:v>
                </c:pt>
                <c:pt idx="1">
                  <c:v>1.3677169811320753</c:v>
                </c:pt>
                <c:pt idx="2">
                  <c:v>0.90850000000000009</c:v>
                </c:pt>
                <c:pt idx="3">
                  <c:v>1.0249999999999999</c:v>
                </c:pt>
                <c:pt idx="4">
                  <c:v>3.3333333333333333E-2</c:v>
                </c:pt>
                <c:pt idx="5">
                  <c:v>1.35</c:v>
                </c:pt>
                <c:pt idx="6">
                  <c:v>1.2307692307692308</c:v>
                </c:pt>
                <c:pt idx="7">
                  <c:v>1</c:v>
                </c:pt>
                <c:pt idx="8">
                  <c:v>2.5</c:v>
                </c:pt>
                <c:pt idx="9">
                  <c:v>2.3045454545454547</c:v>
                </c:pt>
                <c:pt idx="10">
                  <c:v>2.1338461538461537</c:v>
                </c:pt>
                <c:pt idx="11">
                  <c:v>1.0448</c:v>
                </c:pt>
                <c:pt idx="12">
                  <c:v>1.5374999999999999</c:v>
                </c:pt>
                <c:pt idx="13">
                  <c:v>1.7636363636363634</c:v>
                </c:pt>
                <c:pt idx="14">
                  <c:v>1.6516666666666666</c:v>
                </c:pt>
                <c:pt idx="15">
                  <c:v>1.2236363636363636</c:v>
                </c:pt>
                <c:pt idx="16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26-4406-8355-61EAAC8B72B6}"/>
            </c:ext>
          </c:extLst>
        </c:ser>
        <c:ser>
          <c:idx val="5"/>
          <c:order val="5"/>
          <c:tx>
            <c:strRef>
              <c:f>Feuil1!$G$21</c:f>
              <c:strCache>
                <c:ptCount val="1"/>
                <c:pt idx="0">
                  <c:v>Autres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Feuil1!$A$22:$A$38</c:f>
              <c:strCache>
                <c:ptCount val="17"/>
                <c:pt idx="0">
                  <c:v>National</c:v>
                </c:pt>
                <c:pt idx="1">
                  <c:v>ARA</c:v>
                </c:pt>
                <c:pt idx="2">
                  <c:v>BFC</c:v>
                </c:pt>
                <c:pt idx="3">
                  <c:v>BZH</c:v>
                </c:pt>
                <c:pt idx="4">
                  <c:v>Corse</c:v>
                </c:pt>
                <c:pt idx="5">
                  <c:v>CVL</c:v>
                </c:pt>
                <c:pt idx="6">
                  <c:v>G.E.</c:v>
                </c:pt>
                <c:pt idx="7">
                  <c:v>Guad.</c:v>
                </c:pt>
                <c:pt idx="8">
                  <c:v>Guyane</c:v>
                </c:pt>
                <c:pt idx="9">
                  <c:v>HdF</c:v>
                </c:pt>
                <c:pt idx="10">
                  <c:v>IdF</c:v>
                </c:pt>
                <c:pt idx="11">
                  <c:v>N.A.</c:v>
                </c:pt>
                <c:pt idx="12">
                  <c:v>Normandie</c:v>
                </c:pt>
                <c:pt idx="13">
                  <c:v>Occitanie</c:v>
                </c:pt>
                <c:pt idx="14">
                  <c:v>PACA</c:v>
                </c:pt>
                <c:pt idx="15">
                  <c:v>PdL</c:v>
                </c:pt>
                <c:pt idx="16">
                  <c:v>Réunion</c:v>
                </c:pt>
              </c:strCache>
            </c:strRef>
          </c:cat>
          <c:val>
            <c:numRef>
              <c:f>Feuil1!$G$22:$G$38</c:f>
              <c:numCache>
                <c:formatCode>0.00</c:formatCode>
                <c:ptCount val="17"/>
                <c:pt idx="0">
                  <c:v>0.19893719806763288</c:v>
                </c:pt>
                <c:pt idx="1">
                  <c:v>0.10076923076923078</c:v>
                </c:pt>
                <c:pt idx="2">
                  <c:v>0.192</c:v>
                </c:pt>
                <c:pt idx="3">
                  <c:v>0.61250000000000004</c:v>
                </c:pt>
                <c:pt idx="4">
                  <c:v>0</c:v>
                </c:pt>
                <c:pt idx="5">
                  <c:v>0.375</c:v>
                </c:pt>
                <c:pt idx="6">
                  <c:v>0.24615384615384614</c:v>
                </c:pt>
                <c:pt idx="7">
                  <c:v>1</c:v>
                </c:pt>
                <c:pt idx="8">
                  <c:v>0</c:v>
                </c:pt>
                <c:pt idx="9">
                  <c:v>0.2818181818181818</c:v>
                </c:pt>
                <c:pt idx="10">
                  <c:v>0.65384615384615385</c:v>
                </c:pt>
                <c:pt idx="11">
                  <c:v>8.4000000000000005E-2</c:v>
                </c:pt>
                <c:pt idx="12">
                  <c:v>0.22500000000000001</c:v>
                </c:pt>
                <c:pt idx="13">
                  <c:v>0.11818181818181818</c:v>
                </c:pt>
                <c:pt idx="14">
                  <c:v>0.28333333333333333</c:v>
                </c:pt>
                <c:pt idx="15">
                  <c:v>0.11363636363636363</c:v>
                </c:pt>
                <c:pt idx="1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826-4406-8355-61EAAC8B72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0268544"/>
        <c:axId val="340270080"/>
      </c:barChart>
      <c:catAx>
        <c:axId val="340268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40270080"/>
        <c:crosses val="autoZero"/>
        <c:auto val="1"/>
        <c:lblAlgn val="ctr"/>
        <c:lblOffset val="100"/>
        <c:noMultiLvlLbl val="0"/>
      </c:catAx>
      <c:valAx>
        <c:axId val="3402700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40268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2FE22F1-B098-448D-95D6-F40A79445216}" type="datetimeFigureOut">
              <a:rPr lang="fr-FR"/>
              <a:pPr>
                <a:defRPr/>
              </a:pPr>
              <a:t>03/05/2023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015BB2D-7F34-4A78-BF3C-739150C0A27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24597D-C8CF-4F77-A462-53AA9972628A}"/>
              </a:ext>
            </a:extLst>
          </p:cNvPr>
          <p:cNvSpPr/>
          <p:nvPr/>
        </p:nvSpPr>
        <p:spPr>
          <a:xfrm>
            <a:off x="2847975" y="3514725"/>
            <a:ext cx="6496050" cy="76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5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5418138"/>
            <a:ext cx="2759075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600E014F-1C3A-4292-96F1-D3E916CADCFE}" type="datetime1">
              <a:rPr lang="fr-FR"/>
              <a:pPr>
                <a:defRPr/>
              </a:pPr>
              <a:t>03/05/2023</a:t>
            </a:fld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92A1C772-F42D-47F1-A3B4-9A6EA2878C6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8435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176963"/>
            <a:ext cx="105156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9FA94D-5605-4148-8FBB-86F086C53091}" type="datetime1">
              <a:rPr lang="fr-FR"/>
              <a:pPr>
                <a:defRPr/>
              </a:pPr>
              <a:t>03/05/2023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Fédération des CREAI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A0324-3662-42C1-B088-E3E1E5606EC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1622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89650"/>
            <a:ext cx="105156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AB0673-6DC4-4D5E-8605-CED3F2FF8F70}" type="datetime1">
              <a:rPr lang="fr-FR"/>
              <a:pPr>
                <a:defRPr/>
              </a:pPr>
              <a:t>03/05/2023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C15B6-452C-4308-BD6E-C3B17DC43B2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Fédération des CREAI</a:t>
            </a:r>
          </a:p>
        </p:txBody>
      </p:sp>
    </p:spTree>
    <p:extLst>
      <p:ext uri="{BB962C8B-B14F-4D97-AF65-F5344CB8AC3E}">
        <p14:creationId xmlns:p14="http://schemas.microsoft.com/office/powerpoint/2010/main" val="998950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176963"/>
            <a:ext cx="105156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0D86EB-F91D-49C2-8CAB-D1BD30EEBA47}" type="datetime1">
              <a:rPr lang="fr-FR"/>
              <a:pPr>
                <a:defRPr/>
              </a:pPr>
              <a:t>03/05/2023</a:t>
            </a:fld>
            <a:endParaRPr lang="fr-FR"/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Fédération des CREAI</a:t>
            </a: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9CE8E-EFBB-43F9-8DE6-598BEC515F3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7591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176963"/>
            <a:ext cx="105156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6DD5E0-E7F0-4E83-8038-9A5AA37EC47E}" type="datetime1">
              <a:rPr lang="fr-FR"/>
              <a:pPr>
                <a:defRPr/>
              </a:pPr>
              <a:t>03/05/2023</a:t>
            </a:fld>
            <a:endParaRPr lang="fr-FR"/>
          </a:p>
        </p:txBody>
      </p:sp>
      <p:sp>
        <p:nvSpPr>
          <p:cNvPr id="9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Fédération des CREAI</a:t>
            </a:r>
          </a:p>
        </p:txBody>
      </p:sp>
      <p:sp>
        <p:nvSpPr>
          <p:cNvPr id="10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90167-7E1C-441A-A11E-BF516678F8B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1860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176963"/>
            <a:ext cx="105156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507034-2D66-46D6-89B0-9CD62E4FF8ED}" type="datetime1">
              <a:rPr lang="fr-FR"/>
              <a:pPr>
                <a:defRPr/>
              </a:pPr>
              <a:t>03/05/2023</a:t>
            </a:fld>
            <a:endParaRPr lang="fr-FR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FR"/>
              <a:t>Fédération des CREAI</a:t>
            </a: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4DF86-36F8-4227-BBB4-DB28CA310C6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5001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176963"/>
            <a:ext cx="105156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F7DFB3-0336-4F40-9AA0-F53C38EBFA4C}" type="datetime1">
              <a:rPr lang="fr-FR"/>
              <a:pPr>
                <a:defRPr/>
              </a:pPr>
              <a:t>03/05/2023</a:t>
            </a:fld>
            <a:endParaRPr lang="fr-FR"/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FR"/>
              <a:t>Fédération des CREAI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659FC-C42A-46D6-A900-8F20F8D4E39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7827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176963"/>
            <a:ext cx="105156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D7003A-982E-4C8A-9A99-1D9FC397BA02}" type="datetime1">
              <a:rPr lang="fr-FR"/>
              <a:pPr>
                <a:defRPr/>
              </a:pPr>
              <a:t>03/05/2023</a:t>
            </a:fld>
            <a:endParaRPr lang="fr-FR"/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Fédération des CREAI</a:t>
            </a: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253D5-BC8A-41C0-8898-58FBAC0FF80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4072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176963"/>
            <a:ext cx="105156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12CFF3-9C1F-4C0E-9134-595A561DC5E6}" type="datetime1">
              <a:rPr lang="fr-FR"/>
              <a:pPr>
                <a:defRPr/>
              </a:pPr>
              <a:t>03/05/2023</a:t>
            </a:fld>
            <a:endParaRPr lang="fr-FR"/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Fédération des CREAI</a:t>
            </a: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87A0C-FA4E-44A6-AE1B-CF57E2A8757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0609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293938" y="6356350"/>
            <a:ext cx="1287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EF35786-C879-460F-A0B0-D4FAEED7790F}" type="datetime1">
              <a:rPr lang="fr-FR"/>
              <a:pPr>
                <a:defRPr/>
              </a:pPr>
              <a:t>03/05/2023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2DE1F8-8B11-4DE2-A2A6-5F0192BE8B8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/>
              <a:t>Fédération des CREAI</a:t>
            </a:r>
          </a:p>
        </p:txBody>
      </p:sp>
      <p:pic>
        <p:nvPicPr>
          <p:cNvPr id="1031" name="Imag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6176963"/>
            <a:ext cx="11271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222A35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22A35"/>
          </a:solidFill>
          <a:latin typeface="Verdana" panose="020B060403050404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22A35"/>
          </a:solidFill>
          <a:latin typeface="Verdana" panose="020B060403050404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22A35"/>
          </a:solidFill>
          <a:latin typeface="Verdana" panose="020B060403050404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22A35"/>
          </a:solidFill>
          <a:latin typeface="Verdana" panose="020B060403050404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22A35"/>
          </a:solidFill>
          <a:latin typeface="Verdana" panose="020B060403050404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22A35"/>
          </a:solidFill>
          <a:latin typeface="Verdana" panose="020B060403050404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22A35"/>
          </a:solidFill>
          <a:latin typeface="Verdana" panose="020B060403050404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22A35"/>
          </a:solidFill>
          <a:latin typeface="Verdana" panose="020B060403050404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222A35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222A35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222A35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22A35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22A3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Ht4j9qNPw3o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ctrTitle"/>
          </p:nvPr>
        </p:nvSpPr>
        <p:spPr>
          <a:xfrm>
            <a:off x="1403131" y="1122363"/>
            <a:ext cx="9427779" cy="2387600"/>
          </a:xfrm>
        </p:spPr>
        <p:txBody>
          <a:bodyPr/>
          <a:lstStyle/>
          <a:p>
            <a:r>
              <a:rPr lang="fr-FR" altLang="fr-FR" sz="4000" dirty="0"/>
              <a:t>Journée nationale PCPE</a:t>
            </a:r>
            <a:br>
              <a:rPr lang="fr-FR" altLang="fr-FR" sz="4000" dirty="0"/>
            </a:br>
            <a:r>
              <a:rPr lang="fr-FR" altLang="fr-FR" sz="3200" i="1" dirty="0"/>
              <a:t>Evaluation, coordination et prestations :</a:t>
            </a:r>
            <a:br>
              <a:rPr lang="fr-FR" altLang="fr-FR" sz="3200" i="1" dirty="0"/>
            </a:br>
            <a:r>
              <a:rPr lang="fr-FR" altLang="fr-FR" sz="3200" i="1" dirty="0"/>
              <a:t>les PCPE dans la réponse aux besoins des personnes sur un territoire</a:t>
            </a:r>
            <a:endParaRPr lang="fr-FR" altLang="fr-FR" sz="4000" dirty="0"/>
          </a:p>
        </p:txBody>
      </p:sp>
      <p:sp>
        <p:nvSpPr>
          <p:cNvPr id="12291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4 mai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ctrTitle"/>
          </p:nvPr>
        </p:nvSpPr>
        <p:spPr>
          <a:xfrm>
            <a:off x="0" y="1122363"/>
            <a:ext cx="12298679" cy="2387600"/>
          </a:xfrm>
        </p:spPr>
        <p:txBody>
          <a:bodyPr/>
          <a:lstStyle/>
          <a:p>
            <a:r>
              <a:rPr lang="fr-FR" altLang="fr-FR" sz="3600" dirty="0"/>
              <a:t>Quels regards sur les PCPE par les dispositifs de</a:t>
            </a:r>
            <a:br>
              <a:rPr lang="fr-FR" altLang="fr-FR" sz="3600" dirty="0"/>
            </a:br>
            <a:r>
              <a:rPr lang="fr-FR" altLang="fr-FR" sz="3600" dirty="0"/>
              <a:t>coordination et de coopération territoriale ?</a:t>
            </a:r>
            <a:endParaRPr lang="fr-FR" altLang="fr-FR" sz="4000" dirty="0"/>
          </a:p>
        </p:txBody>
      </p:sp>
      <p:sp>
        <p:nvSpPr>
          <p:cNvPr id="12291" name="Sous-titre 2"/>
          <p:cNvSpPr>
            <a:spLocks noGrp="1"/>
          </p:cNvSpPr>
          <p:nvPr>
            <p:ph type="subTitle" idx="1"/>
          </p:nvPr>
        </p:nvSpPr>
        <p:spPr>
          <a:xfrm>
            <a:off x="0" y="3602038"/>
            <a:ext cx="12192000" cy="1655762"/>
          </a:xfrm>
        </p:spPr>
        <p:txBody>
          <a:bodyPr/>
          <a:lstStyle/>
          <a:p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2021922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ctrTitle"/>
          </p:nvPr>
        </p:nvSpPr>
        <p:spPr>
          <a:xfrm>
            <a:off x="1403131" y="1122363"/>
            <a:ext cx="9427779" cy="2387600"/>
          </a:xfrm>
        </p:spPr>
        <p:txBody>
          <a:bodyPr/>
          <a:lstStyle/>
          <a:p>
            <a:r>
              <a:rPr lang="fr-FR" altLang="fr-FR" sz="4000" dirty="0"/>
              <a:t>Portrait national des PCPE</a:t>
            </a:r>
          </a:p>
        </p:txBody>
      </p:sp>
      <p:sp>
        <p:nvSpPr>
          <p:cNvPr id="12291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sz="2200" b="1" dirty="0"/>
              <a:t>Antoine FRAYSSE</a:t>
            </a:r>
            <a:r>
              <a:rPr lang="fr-FR" sz="2200" dirty="0"/>
              <a:t>, Délégué Fédéral</a:t>
            </a:r>
          </a:p>
        </p:txBody>
      </p:sp>
    </p:spTree>
    <p:extLst>
      <p:ext uri="{BB962C8B-B14F-4D97-AF65-F5344CB8AC3E}">
        <p14:creationId xmlns:p14="http://schemas.microsoft.com/office/powerpoint/2010/main" val="1013868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1087" y="9916"/>
            <a:ext cx="11806472" cy="704020"/>
          </a:xfrm>
        </p:spPr>
        <p:txBody>
          <a:bodyPr/>
          <a:lstStyle/>
          <a:p>
            <a:r>
              <a:rPr lang="fr-FR" sz="4000" dirty="0">
                <a:solidFill>
                  <a:schemeClr val="accent3"/>
                </a:solidFill>
              </a:rPr>
              <a:t>Portrait des PCPE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9FA94D-5605-4148-8FBB-86F086C53091}" type="datetime1">
              <a:rPr lang="fr-FR" smtClean="0"/>
              <a:pPr>
                <a:defRPr/>
              </a:pPr>
              <a:t>03/05/2023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Fédération des CREAI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A0324-3662-42C1-B088-E3E1E5606EC0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8BCD4B53-09A4-4CDA-84B0-8249802C4A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9970427"/>
              </p:ext>
            </p:extLst>
          </p:nvPr>
        </p:nvGraphicFramePr>
        <p:xfrm>
          <a:off x="1828800" y="713936"/>
          <a:ext cx="8183880" cy="6007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6987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1087" y="9916"/>
            <a:ext cx="11806472" cy="704020"/>
          </a:xfrm>
        </p:spPr>
        <p:txBody>
          <a:bodyPr/>
          <a:lstStyle/>
          <a:p>
            <a:r>
              <a:rPr lang="fr-FR" sz="4000" dirty="0">
                <a:solidFill>
                  <a:schemeClr val="accent3"/>
                </a:solidFill>
              </a:rPr>
              <a:t>Portrait des PCPE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9FA94D-5605-4148-8FBB-86F086C53091}" type="datetime1">
              <a:rPr lang="fr-FR" smtClean="0"/>
              <a:pPr>
                <a:defRPr/>
              </a:pPr>
              <a:t>03/05/2023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Fédération des CREAI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A0324-3662-42C1-B088-E3E1E5606EC0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B7AD0CC0-E7C7-4BED-9C45-D95D77E5C4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9463716"/>
              </p:ext>
            </p:extLst>
          </p:nvPr>
        </p:nvGraphicFramePr>
        <p:xfrm>
          <a:off x="1203960" y="713937"/>
          <a:ext cx="10149840" cy="6007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9297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1087" y="9916"/>
            <a:ext cx="11806472" cy="704020"/>
          </a:xfrm>
        </p:spPr>
        <p:txBody>
          <a:bodyPr/>
          <a:lstStyle/>
          <a:p>
            <a:r>
              <a:rPr lang="fr-FR" sz="4000" dirty="0">
                <a:solidFill>
                  <a:schemeClr val="accent3"/>
                </a:solidFill>
              </a:rPr>
              <a:t>Portrait des PCPE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9FA94D-5605-4148-8FBB-86F086C53091}" type="datetime1">
              <a:rPr lang="fr-FR" smtClean="0"/>
              <a:pPr>
                <a:defRPr/>
              </a:pPr>
              <a:t>03/05/2023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Fédération des CREAI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A0324-3662-42C1-B088-E3E1E5606EC0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546F84B8-382B-4211-BE77-9298266E3C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9129807"/>
              </p:ext>
            </p:extLst>
          </p:nvPr>
        </p:nvGraphicFramePr>
        <p:xfrm>
          <a:off x="1264920" y="713936"/>
          <a:ext cx="9357360" cy="6007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269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1087" y="9916"/>
            <a:ext cx="11806472" cy="704020"/>
          </a:xfrm>
        </p:spPr>
        <p:txBody>
          <a:bodyPr/>
          <a:lstStyle/>
          <a:p>
            <a:r>
              <a:rPr lang="fr-FR" sz="4000" dirty="0">
                <a:solidFill>
                  <a:schemeClr val="accent3"/>
                </a:solidFill>
              </a:rPr>
              <a:t>Portrait des PCPE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9FA94D-5605-4148-8FBB-86F086C53091}" type="datetime1">
              <a:rPr lang="fr-FR" smtClean="0"/>
              <a:pPr>
                <a:defRPr/>
              </a:pPr>
              <a:t>03/05/2023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Fédération des CREAI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A0324-3662-42C1-B088-E3E1E5606EC0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162315C9-8F36-4C8C-A2FE-AE79F5D3C6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5895638"/>
              </p:ext>
            </p:extLst>
          </p:nvPr>
        </p:nvGraphicFramePr>
        <p:xfrm>
          <a:off x="1127760" y="713935"/>
          <a:ext cx="10226040" cy="6007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7729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1087" y="9916"/>
            <a:ext cx="11806472" cy="704020"/>
          </a:xfrm>
        </p:spPr>
        <p:txBody>
          <a:bodyPr/>
          <a:lstStyle/>
          <a:p>
            <a:r>
              <a:rPr lang="fr-FR" sz="4000" dirty="0">
                <a:solidFill>
                  <a:schemeClr val="accent3"/>
                </a:solidFill>
              </a:rPr>
              <a:t>Portrait des PCPE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9FA94D-5605-4148-8FBB-86F086C53091}" type="datetime1">
              <a:rPr lang="fr-FR" smtClean="0"/>
              <a:pPr>
                <a:defRPr/>
              </a:pPr>
              <a:t>03/05/2023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Fédération des CREAI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A0324-3662-42C1-B088-E3E1E5606EC0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71963F90-5677-4220-93B4-B03E5E96E2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2608014"/>
              </p:ext>
            </p:extLst>
          </p:nvPr>
        </p:nvGraphicFramePr>
        <p:xfrm>
          <a:off x="1356360" y="713936"/>
          <a:ext cx="9890760" cy="6007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6651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1087" y="9916"/>
            <a:ext cx="11806472" cy="704020"/>
          </a:xfrm>
        </p:spPr>
        <p:txBody>
          <a:bodyPr/>
          <a:lstStyle/>
          <a:p>
            <a:r>
              <a:rPr lang="fr-FR" sz="4000" dirty="0">
                <a:solidFill>
                  <a:schemeClr val="accent3"/>
                </a:solidFill>
              </a:rPr>
              <a:t>Portrait des PCPE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9FA94D-5605-4148-8FBB-86F086C53091}" type="datetime1">
              <a:rPr lang="fr-FR" smtClean="0"/>
              <a:pPr>
                <a:defRPr/>
              </a:pPr>
              <a:t>03/05/2023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Fédération des CREAI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A0324-3662-42C1-B088-E3E1E5606EC0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6F8D6127-5C83-4D8B-8829-570D07812F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144046"/>
              </p:ext>
            </p:extLst>
          </p:nvPr>
        </p:nvGraphicFramePr>
        <p:xfrm>
          <a:off x="1005840" y="713936"/>
          <a:ext cx="10347960" cy="6007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6502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ctrTitle"/>
          </p:nvPr>
        </p:nvSpPr>
        <p:spPr>
          <a:xfrm>
            <a:off x="1403131" y="1122363"/>
            <a:ext cx="9427779" cy="2387600"/>
          </a:xfrm>
        </p:spPr>
        <p:txBody>
          <a:bodyPr/>
          <a:lstStyle/>
          <a:p>
            <a:r>
              <a:rPr lang="fr-FR" altLang="fr-FR" sz="4000" dirty="0"/>
              <a:t>Les ateliers</a:t>
            </a:r>
          </a:p>
        </p:txBody>
      </p:sp>
      <p:sp>
        <p:nvSpPr>
          <p:cNvPr id="2" name="Sous-titre 1">
            <a:extLst>
              <a:ext uri="{FF2B5EF4-FFF2-40B4-BE49-F238E27FC236}">
                <a16:creationId xmlns:a16="http://schemas.microsoft.com/office/drawing/2014/main" id="{78207383-D14F-4E47-801A-3671E73028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6211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1087" y="421396"/>
            <a:ext cx="11806472" cy="704020"/>
          </a:xfrm>
        </p:spPr>
        <p:txBody>
          <a:bodyPr/>
          <a:lstStyle/>
          <a:p>
            <a:r>
              <a:rPr lang="fr-FR" sz="4000" dirty="0">
                <a:solidFill>
                  <a:schemeClr val="accent3"/>
                </a:solidFill>
              </a:rPr>
              <a:t>Répartition des ateliers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1469163"/>
            <a:ext cx="10766367" cy="471550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FR" sz="2400" dirty="0"/>
              <a:t>Encore un PCPE, un PCPE pour rien ? </a:t>
            </a:r>
            <a:r>
              <a:rPr lang="fr-FR" sz="2400" b="1" dirty="0"/>
              <a:t>Salle 1</a:t>
            </a:r>
          </a:p>
          <a:p>
            <a:pPr marL="0" indent="0">
              <a:buNone/>
            </a:pPr>
            <a:endParaRPr lang="fr-FR" sz="14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/>
              <a:t>Evaluez-moi ! </a:t>
            </a:r>
            <a:r>
              <a:rPr lang="fr-FR" sz="2400" b="1" dirty="0"/>
              <a:t>Gaston Berger</a:t>
            </a:r>
          </a:p>
          <a:p>
            <a:pPr marL="0" indent="0">
              <a:buNone/>
            </a:pPr>
            <a:endParaRPr lang="fr-FR" sz="14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/>
              <a:t>PCPE et MDPH : je t’aime moi non plus </a:t>
            </a:r>
            <a:r>
              <a:rPr lang="fr-FR" sz="2400" b="1" dirty="0"/>
              <a:t>Louis Armand</a:t>
            </a:r>
          </a:p>
          <a:p>
            <a:pPr marL="0" indent="0">
              <a:buNone/>
            </a:pPr>
            <a:endParaRPr lang="fr-FR" sz="14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/>
              <a:t>Confidence pour confidence, on travaille avec des libéraux </a:t>
            </a:r>
            <a:r>
              <a:rPr lang="fr-FR" sz="2400" b="1" dirty="0"/>
              <a:t>Salle 2</a:t>
            </a:r>
          </a:p>
          <a:p>
            <a:pPr marL="0" indent="0">
              <a:buNone/>
            </a:pPr>
            <a:endParaRPr lang="fr-FR" sz="14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/>
              <a:t>Ressourcez-vous ! </a:t>
            </a:r>
            <a:r>
              <a:rPr lang="fr-FR" sz="2400" b="1" dirty="0"/>
              <a:t>Salle 4</a:t>
            </a:r>
          </a:p>
          <a:p>
            <a:pPr marL="0" indent="0">
              <a:buNone/>
            </a:pPr>
            <a:endParaRPr lang="fr-FR" sz="14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/>
              <a:t>Tirez-moi le portrait </a:t>
            </a:r>
            <a:r>
              <a:rPr lang="fr-FR" sz="2400" b="1" dirty="0"/>
              <a:t>Salle 3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9FA94D-5605-4148-8FBB-86F086C53091}" type="datetime1">
              <a:rPr lang="fr-FR" smtClean="0"/>
              <a:pPr>
                <a:defRPr/>
              </a:pPr>
              <a:t>03/05/2023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Fédération des CREAI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A0324-3662-42C1-B088-E3E1E5606EC0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046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ctrTitle"/>
          </p:nvPr>
        </p:nvSpPr>
        <p:spPr>
          <a:xfrm>
            <a:off x="1403131" y="1122363"/>
            <a:ext cx="9427779" cy="2387600"/>
          </a:xfrm>
        </p:spPr>
        <p:txBody>
          <a:bodyPr/>
          <a:lstStyle/>
          <a:p>
            <a:r>
              <a:rPr lang="fr-FR" altLang="fr-FR" sz="4000" dirty="0"/>
              <a:t>Ouverture des journées</a:t>
            </a:r>
          </a:p>
        </p:txBody>
      </p:sp>
      <p:sp>
        <p:nvSpPr>
          <p:cNvPr id="12291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sz="2200" b="1" dirty="0"/>
              <a:t>Antoine FRAYSSE</a:t>
            </a:r>
            <a:r>
              <a:rPr lang="fr-FR" sz="2200" dirty="0"/>
              <a:t>, Délégué Fédéral</a:t>
            </a:r>
          </a:p>
        </p:txBody>
      </p:sp>
    </p:spTree>
    <p:extLst>
      <p:ext uri="{BB962C8B-B14F-4D97-AF65-F5344CB8AC3E}">
        <p14:creationId xmlns:p14="http://schemas.microsoft.com/office/powerpoint/2010/main" val="75100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ctrTitle"/>
          </p:nvPr>
        </p:nvSpPr>
        <p:spPr>
          <a:xfrm>
            <a:off x="1403131" y="1122363"/>
            <a:ext cx="9427779" cy="2387600"/>
          </a:xfrm>
        </p:spPr>
        <p:txBody>
          <a:bodyPr/>
          <a:lstStyle/>
          <a:p>
            <a:r>
              <a:rPr lang="fr-FR" altLang="fr-FR" sz="4000" dirty="0"/>
              <a:t>Bon appétit</a:t>
            </a:r>
          </a:p>
        </p:txBody>
      </p:sp>
      <p:sp>
        <p:nvSpPr>
          <p:cNvPr id="2" name="Sous-titre 1">
            <a:extLst>
              <a:ext uri="{FF2B5EF4-FFF2-40B4-BE49-F238E27FC236}">
                <a16:creationId xmlns:a16="http://schemas.microsoft.com/office/drawing/2014/main" id="{78207383-D14F-4E47-801A-3671E73028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8037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ctrTitle"/>
          </p:nvPr>
        </p:nvSpPr>
        <p:spPr>
          <a:xfrm>
            <a:off x="1403131" y="1122363"/>
            <a:ext cx="9427779" cy="2387600"/>
          </a:xfrm>
        </p:spPr>
        <p:txBody>
          <a:bodyPr/>
          <a:lstStyle/>
          <a:p>
            <a:r>
              <a:rPr lang="fr-FR" altLang="fr-FR" sz="4000" dirty="0"/>
              <a:t>Et après ? </a:t>
            </a:r>
          </a:p>
        </p:txBody>
      </p:sp>
      <p:sp>
        <p:nvSpPr>
          <p:cNvPr id="2" name="Sous-titre 1">
            <a:extLst>
              <a:ext uri="{FF2B5EF4-FFF2-40B4-BE49-F238E27FC236}">
                <a16:creationId xmlns:a16="http://schemas.microsoft.com/office/drawing/2014/main" id="{78207383-D14F-4E47-801A-3671E73028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Quelle dynamique nationale de partage, de coopération et de représentation pour les PCPE ? </a:t>
            </a:r>
          </a:p>
        </p:txBody>
      </p:sp>
    </p:spTree>
    <p:extLst>
      <p:ext uri="{BB962C8B-B14F-4D97-AF65-F5344CB8AC3E}">
        <p14:creationId xmlns:p14="http://schemas.microsoft.com/office/powerpoint/2010/main" val="2519455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ctrTitle"/>
          </p:nvPr>
        </p:nvSpPr>
        <p:spPr>
          <a:xfrm>
            <a:off x="1403131" y="1122363"/>
            <a:ext cx="9427779" cy="2387600"/>
          </a:xfrm>
        </p:spPr>
        <p:txBody>
          <a:bodyPr/>
          <a:lstStyle/>
          <a:p>
            <a:r>
              <a:rPr lang="fr-FR" altLang="fr-FR" sz="4000" dirty="0"/>
              <a:t>Merci au </a:t>
            </a:r>
            <a:r>
              <a:rPr lang="fr-FR" altLang="fr-FR" sz="4000" dirty="0" err="1"/>
              <a:t>CoPrep</a:t>
            </a:r>
            <a:endParaRPr lang="fr-FR" altLang="fr-FR" sz="4000" dirty="0"/>
          </a:p>
        </p:txBody>
      </p:sp>
      <p:sp>
        <p:nvSpPr>
          <p:cNvPr id="2" name="Sous-titre 1">
            <a:extLst>
              <a:ext uri="{FF2B5EF4-FFF2-40B4-BE49-F238E27FC236}">
                <a16:creationId xmlns:a16="http://schemas.microsoft.com/office/drawing/2014/main" id="{78207383-D14F-4E47-801A-3671E73028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5071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1087" y="421396"/>
            <a:ext cx="11806472" cy="704020"/>
          </a:xfrm>
        </p:spPr>
        <p:txBody>
          <a:bodyPr/>
          <a:lstStyle/>
          <a:p>
            <a:r>
              <a:rPr lang="fr-FR" sz="4000" dirty="0">
                <a:solidFill>
                  <a:schemeClr val="accent3"/>
                </a:solidFill>
              </a:rPr>
              <a:t>Le </a:t>
            </a:r>
            <a:r>
              <a:rPr lang="fr-FR" sz="4000" dirty="0" err="1">
                <a:solidFill>
                  <a:schemeClr val="accent3"/>
                </a:solidFill>
              </a:rPr>
              <a:t>CoPrep</a:t>
            </a:r>
            <a:endParaRPr lang="fr-FR" sz="4000" dirty="0">
              <a:solidFill>
                <a:schemeClr val="accent3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3359" y="1469163"/>
            <a:ext cx="6126481" cy="471550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FR" sz="2400" dirty="0"/>
              <a:t>Gaël EVANNO, RSVA</a:t>
            </a:r>
            <a:endParaRPr lang="fr-FR" sz="14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/>
              <a:t>Paméla LE MAGNEN, RSVA</a:t>
            </a:r>
            <a:endParaRPr lang="fr-FR" sz="14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/>
              <a:t>David SENECAL, Adapei 22</a:t>
            </a:r>
            <a:endParaRPr lang="fr-FR" sz="14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/>
              <a:t>Lionel BRUNEAU, association 4 Vaulx</a:t>
            </a:r>
            <a:endParaRPr lang="fr-FR" sz="14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/>
              <a:t>Michel MOGAN, Fondation </a:t>
            </a:r>
            <a:r>
              <a:rPr lang="fr-FR" sz="2400" dirty="0" err="1"/>
              <a:t>Ildys</a:t>
            </a:r>
            <a:endParaRPr lang="fr-FR" sz="14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/>
              <a:t>Hélène ENEZ, Fondation </a:t>
            </a:r>
            <a:r>
              <a:rPr lang="fr-FR" sz="2400" dirty="0" err="1"/>
              <a:t>Ildys</a:t>
            </a:r>
            <a:endParaRPr lang="fr-FR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/>
              <a:t>Michel BOLLA, UGECAM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/>
              <a:t>Claire JENOT, IRSAM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/>
              <a:t>Elodie LABE, Papillons Blancs Champage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9FA94D-5605-4148-8FBB-86F086C53091}" type="datetime1">
              <a:rPr lang="fr-FR" smtClean="0"/>
              <a:pPr>
                <a:defRPr/>
              </a:pPr>
              <a:t>03/05/2023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Fédération des CREAI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A0324-3662-42C1-B088-E3E1E5606EC0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A875E1B4-DBA8-4CDE-9F9C-A81633DFEEE2}"/>
              </a:ext>
            </a:extLst>
          </p:cNvPr>
          <p:cNvSpPr txBox="1">
            <a:spLocks/>
          </p:cNvSpPr>
          <p:nvPr/>
        </p:nvSpPr>
        <p:spPr bwMode="auto">
          <a:xfrm>
            <a:off x="6202679" y="1469163"/>
            <a:ext cx="6126481" cy="4715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fr-FR" sz="2400" dirty="0"/>
              <a:t>Fanny LE DIODIC, EMISEN</a:t>
            </a:r>
            <a:endParaRPr lang="fr-FR" sz="14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/>
              <a:t>Linda SIMON, Ar Roch</a:t>
            </a:r>
            <a:endParaRPr lang="fr-FR" sz="14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/>
              <a:t>Romain LEMERT, </a:t>
            </a:r>
            <a:r>
              <a:rPr lang="fr-FR" sz="2400" dirty="0" err="1"/>
              <a:t>Geist</a:t>
            </a:r>
            <a:r>
              <a:rPr lang="fr-FR" sz="2400" dirty="0"/>
              <a:t> Mayenne</a:t>
            </a:r>
            <a:endParaRPr lang="fr-FR" sz="14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/>
              <a:t>Nancy MOTTES, Adapei 44</a:t>
            </a:r>
            <a:endParaRPr lang="fr-FR" sz="14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/>
              <a:t>Geneviève CHANE FAT, </a:t>
            </a:r>
            <a:r>
              <a:rPr lang="fr-FR" sz="2400" dirty="0" err="1"/>
              <a:t>Alefpa</a:t>
            </a:r>
            <a:endParaRPr lang="fr-FR" sz="14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/>
              <a:t>Claire LEFEVRE, </a:t>
            </a:r>
            <a:r>
              <a:rPr lang="fr-FR" sz="2400" dirty="0" err="1"/>
              <a:t>Alefpa</a:t>
            </a:r>
            <a:endParaRPr lang="fr-FR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/>
              <a:t>Mathilde GALY, Adapei 17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400"/>
              <a:t>Laurent DRAPIE, Adapei 17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0403975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068C4B-B9D4-4A95-A651-9E6B9EE5B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9DA9FE-DC97-42DD-AE4D-30026351D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779133-771A-4BC2-AEC1-E91AC3EF0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9FA94D-5605-4148-8FBB-86F086C53091}" type="datetime1">
              <a:rPr lang="fr-FR" smtClean="0"/>
              <a:pPr>
                <a:defRPr/>
              </a:pPr>
              <a:t>03/05/2023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D43450-C3EC-4D72-93EF-A997297C8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Fédération des CREAI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9AA95E-3CC9-449A-BA65-6290CD49F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A0324-3662-42C1-B088-E3E1E5606EC0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  <p:graphicFrame>
        <p:nvGraphicFramePr>
          <p:cNvPr id="7" name="Objet 6">
            <a:hlinkClick r:id="" action="ppaction://ole?verb=0"/>
            <a:extLst>
              <a:ext uri="{FF2B5EF4-FFF2-40B4-BE49-F238E27FC236}">
                <a16:creationId xmlns:a16="http://schemas.microsoft.com/office/drawing/2014/main" id="{A6761B4C-AA77-4076-BC87-40DF243430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1629461"/>
              </p:ext>
            </p:extLst>
          </p:nvPr>
        </p:nvGraphicFramePr>
        <p:xfrm>
          <a:off x="92074" y="92074"/>
          <a:ext cx="11947525" cy="6720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resentation" r:id="rId3" imgW="6096024" imgH="3429060" progId="PowerPoint.Show.12">
                  <p:embed/>
                </p:oleObj>
              </mc:Choice>
              <mc:Fallback>
                <p:oleObj name="Presentation" r:id="rId3" imgW="6096024" imgH="342906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074" y="92074"/>
                        <a:ext cx="11947525" cy="67204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8438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ctrTitle"/>
          </p:nvPr>
        </p:nvSpPr>
        <p:spPr>
          <a:xfrm>
            <a:off x="1403131" y="1122363"/>
            <a:ext cx="9427779" cy="2387600"/>
          </a:xfrm>
        </p:spPr>
        <p:txBody>
          <a:bodyPr/>
          <a:lstStyle/>
          <a:p>
            <a:r>
              <a:rPr lang="fr-FR" altLang="fr-FR" sz="4000" dirty="0"/>
              <a:t>Votre avis nous intéresse…</a:t>
            </a:r>
          </a:p>
        </p:txBody>
      </p:sp>
      <p:sp>
        <p:nvSpPr>
          <p:cNvPr id="2" name="Sous-titre 1">
            <a:extLst>
              <a:ext uri="{FF2B5EF4-FFF2-40B4-BE49-F238E27FC236}">
                <a16:creationId xmlns:a16="http://schemas.microsoft.com/office/drawing/2014/main" id="{78207383-D14F-4E47-801A-3671E73028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42244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ctrTitle"/>
          </p:nvPr>
        </p:nvSpPr>
        <p:spPr>
          <a:xfrm>
            <a:off x="1403131" y="1122363"/>
            <a:ext cx="9427779" cy="2387600"/>
          </a:xfrm>
        </p:spPr>
        <p:txBody>
          <a:bodyPr/>
          <a:lstStyle/>
          <a:p>
            <a:r>
              <a:rPr lang="fr-FR" altLang="fr-FR" sz="4000" dirty="0"/>
              <a:t>Merci à tous et bon retour ! </a:t>
            </a:r>
          </a:p>
        </p:txBody>
      </p:sp>
      <p:sp>
        <p:nvSpPr>
          <p:cNvPr id="2" name="Sous-titre 1">
            <a:extLst>
              <a:ext uri="{FF2B5EF4-FFF2-40B4-BE49-F238E27FC236}">
                <a16:creationId xmlns:a16="http://schemas.microsoft.com/office/drawing/2014/main" id="{78207383-D14F-4E47-801A-3671E73028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7405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ctrTitle"/>
          </p:nvPr>
        </p:nvSpPr>
        <p:spPr>
          <a:xfrm>
            <a:off x="1403131" y="1122363"/>
            <a:ext cx="9427779" cy="2387600"/>
          </a:xfrm>
        </p:spPr>
        <p:txBody>
          <a:bodyPr/>
          <a:lstStyle/>
          <a:p>
            <a:r>
              <a:rPr lang="fr-FR" altLang="fr-FR" sz="4000" dirty="0"/>
              <a:t>Rôle et ambition des PCPE :</a:t>
            </a:r>
            <a:br>
              <a:rPr lang="fr-FR" altLang="fr-FR" sz="4000" dirty="0"/>
            </a:br>
            <a:r>
              <a:rPr lang="fr-FR" altLang="fr-FR" sz="3600" i="1" dirty="0"/>
              <a:t>Garantir un accompagnement adapté et choisi pour chacun</a:t>
            </a:r>
            <a:endParaRPr lang="fr-FR" altLang="fr-FR" sz="4000" dirty="0"/>
          </a:p>
        </p:txBody>
      </p:sp>
      <p:sp>
        <p:nvSpPr>
          <p:cNvPr id="12291" name="Sous-titre 2"/>
          <p:cNvSpPr>
            <a:spLocks noGrp="1"/>
          </p:cNvSpPr>
          <p:nvPr>
            <p:ph type="subTitle" idx="1"/>
          </p:nvPr>
        </p:nvSpPr>
        <p:spPr>
          <a:xfrm>
            <a:off x="304800" y="3602038"/>
            <a:ext cx="11887200" cy="1655762"/>
          </a:xfrm>
        </p:spPr>
        <p:txBody>
          <a:bodyPr/>
          <a:lstStyle/>
          <a:p>
            <a:endParaRPr lang="fr-FR" dirty="0"/>
          </a:p>
          <a:p>
            <a:r>
              <a:rPr lang="fr-FR" sz="2200" b="1" dirty="0"/>
              <a:t>Bénédicte AUTIER</a:t>
            </a:r>
            <a:r>
              <a:rPr lang="fr-FR" sz="2200" dirty="0"/>
              <a:t>, Directrice de l’accès aux droits et des parcours, CNSA</a:t>
            </a:r>
          </a:p>
          <a:p>
            <a:r>
              <a:rPr lang="fr-FR" sz="2200" b="1" dirty="0"/>
              <a:t>Fanny THIRON, </a:t>
            </a:r>
            <a:r>
              <a:rPr lang="fr-FR" sz="2200" dirty="0"/>
              <a:t>Responsable du pôle appui à la transformation de l’offre, CNSA </a:t>
            </a:r>
          </a:p>
        </p:txBody>
      </p:sp>
    </p:spTree>
    <p:extLst>
      <p:ext uri="{BB962C8B-B14F-4D97-AF65-F5344CB8AC3E}">
        <p14:creationId xmlns:p14="http://schemas.microsoft.com/office/powerpoint/2010/main" val="860801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ctrTitle"/>
          </p:nvPr>
        </p:nvSpPr>
        <p:spPr>
          <a:xfrm>
            <a:off x="1403131" y="1122363"/>
            <a:ext cx="9427779" cy="2387600"/>
          </a:xfrm>
        </p:spPr>
        <p:txBody>
          <a:bodyPr/>
          <a:lstStyle/>
          <a:p>
            <a:r>
              <a:rPr lang="fr-FR" altLang="fr-FR" sz="4000" dirty="0"/>
              <a:t>Rôle et ambition des PCPE :</a:t>
            </a:r>
            <a:br>
              <a:rPr lang="fr-FR" altLang="fr-FR" sz="4000" dirty="0"/>
            </a:br>
            <a:r>
              <a:rPr lang="fr-FR" altLang="fr-FR" sz="3600" i="1" dirty="0"/>
              <a:t>Garantir un accompagnement adapté et choisi pour chacun</a:t>
            </a:r>
            <a:endParaRPr lang="fr-FR" altLang="fr-FR" sz="4000" dirty="0"/>
          </a:p>
        </p:txBody>
      </p:sp>
      <p:sp>
        <p:nvSpPr>
          <p:cNvPr id="12291" name="Sous-titre 2"/>
          <p:cNvSpPr>
            <a:spLocks noGrp="1"/>
          </p:cNvSpPr>
          <p:nvPr>
            <p:ph type="subTitle" idx="1"/>
          </p:nvPr>
        </p:nvSpPr>
        <p:spPr>
          <a:xfrm>
            <a:off x="304800" y="3602038"/>
            <a:ext cx="11887200" cy="1655762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0117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ctrTitle"/>
          </p:nvPr>
        </p:nvSpPr>
        <p:spPr>
          <a:xfrm>
            <a:off x="1403131" y="1122363"/>
            <a:ext cx="9427779" cy="2387600"/>
          </a:xfrm>
        </p:spPr>
        <p:txBody>
          <a:bodyPr/>
          <a:lstStyle/>
          <a:p>
            <a:r>
              <a:rPr lang="fr-FR" altLang="fr-FR" sz="3600" dirty="0"/>
              <a:t>Attentes, besoins et autodétermination:</a:t>
            </a:r>
            <a:br>
              <a:rPr lang="fr-FR" altLang="fr-FR" sz="4000" dirty="0"/>
            </a:br>
            <a:r>
              <a:rPr lang="fr-FR" altLang="fr-FR" sz="3600" i="1" dirty="0"/>
              <a:t>Les PCPE au cœur d’une évaluation au service du parcours des personnes</a:t>
            </a:r>
            <a:endParaRPr lang="fr-FR" altLang="fr-FR" sz="4000" dirty="0"/>
          </a:p>
        </p:txBody>
      </p:sp>
      <p:sp>
        <p:nvSpPr>
          <p:cNvPr id="12291" name="Sous-titre 2"/>
          <p:cNvSpPr>
            <a:spLocks noGrp="1"/>
          </p:cNvSpPr>
          <p:nvPr>
            <p:ph type="subTitle" idx="1"/>
          </p:nvPr>
        </p:nvSpPr>
        <p:spPr>
          <a:xfrm>
            <a:off x="304800" y="3602038"/>
            <a:ext cx="11887200" cy="1655762"/>
          </a:xfrm>
        </p:spPr>
        <p:txBody>
          <a:bodyPr/>
          <a:lstStyle/>
          <a:p>
            <a:r>
              <a:rPr lang="fr-FR" sz="2200" b="1" dirty="0"/>
              <a:t>Julien JOUFFLINEAU</a:t>
            </a:r>
            <a:r>
              <a:rPr lang="fr-FR" sz="2200" dirty="0"/>
              <a:t>, PCPE SAAS de la Mayenne (ADAPEI, EKLA, GEIST)</a:t>
            </a:r>
            <a:br>
              <a:rPr lang="fr-FR" sz="2200" dirty="0"/>
            </a:br>
            <a:r>
              <a:rPr lang="fr-FR" sz="2200" b="1" dirty="0"/>
              <a:t>Anabelle TISSIER</a:t>
            </a:r>
            <a:r>
              <a:rPr lang="fr-FR" sz="2200" dirty="0"/>
              <a:t>, Responsable du PCPE RSVA, Normandie</a:t>
            </a:r>
            <a:br>
              <a:rPr lang="fr-FR" sz="2200" dirty="0"/>
            </a:br>
            <a:r>
              <a:rPr lang="fr-FR" sz="2200" b="1" dirty="0"/>
              <a:t>Périne CAGNARD</a:t>
            </a:r>
            <a:r>
              <a:rPr lang="fr-FR" sz="2200" dirty="0"/>
              <a:t>, Assistante projet et parcours de vie, ALEFPA</a:t>
            </a:r>
            <a:br>
              <a:rPr lang="fr-FR" sz="2200" dirty="0"/>
            </a:br>
            <a:r>
              <a:rPr lang="fr-FR" sz="2200" b="1" dirty="0"/>
              <a:t>Laurine SZYMCZAK</a:t>
            </a:r>
            <a:r>
              <a:rPr lang="fr-FR" sz="2200" dirty="0"/>
              <a:t>, Adulte accompagnée par le PCPE 51</a:t>
            </a:r>
            <a:br>
              <a:rPr lang="fr-FR" sz="2200" dirty="0"/>
            </a:br>
            <a:r>
              <a:rPr lang="fr-FR" sz="2200" b="1" dirty="0"/>
              <a:t>Alain SZYMCZAK</a:t>
            </a:r>
            <a:r>
              <a:rPr lang="fr-FR" sz="2200" dirty="0"/>
              <a:t>, Parent d’une adulte accompagnée par le PCPE 51</a:t>
            </a:r>
          </a:p>
        </p:txBody>
      </p:sp>
    </p:spTree>
    <p:extLst>
      <p:ext uri="{BB962C8B-B14F-4D97-AF65-F5344CB8AC3E}">
        <p14:creationId xmlns:p14="http://schemas.microsoft.com/office/powerpoint/2010/main" val="1889169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ctrTitle"/>
          </p:nvPr>
        </p:nvSpPr>
        <p:spPr>
          <a:xfrm>
            <a:off x="1403131" y="1122363"/>
            <a:ext cx="9427779" cy="2387600"/>
          </a:xfrm>
        </p:spPr>
        <p:txBody>
          <a:bodyPr/>
          <a:lstStyle/>
          <a:p>
            <a:r>
              <a:rPr lang="fr-FR" altLang="fr-FR" sz="3600" dirty="0"/>
              <a:t>Attentes, besoins et autodétermination:</a:t>
            </a:r>
            <a:br>
              <a:rPr lang="fr-FR" altLang="fr-FR" sz="4000" dirty="0"/>
            </a:br>
            <a:r>
              <a:rPr lang="fr-FR" altLang="fr-FR" sz="3600" i="1" dirty="0"/>
              <a:t>Les PCPE au cœur d’une évaluation au service du parcours des personnes</a:t>
            </a:r>
            <a:endParaRPr lang="fr-FR" altLang="fr-FR" sz="4000" dirty="0"/>
          </a:p>
        </p:txBody>
      </p:sp>
      <p:sp>
        <p:nvSpPr>
          <p:cNvPr id="2" name="Sous-titre 1">
            <a:extLst>
              <a:ext uri="{FF2B5EF4-FFF2-40B4-BE49-F238E27FC236}">
                <a16:creationId xmlns:a16="http://schemas.microsoft.com/office/drawing/2014/main" id="{ADCBE4E7-7FA2-44D6-92E8-CB3ADE0613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7665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ctrTitle"/>
          </p:nvPr>
        </p:nvSpPr>
        <p:spPr>
          <a:xfrm>
            <a:off x="1403131" y="1122363"/>
            <a:ext cx="9427779" cy="2387600"/>
          </a:xfrm>
        </p:spPr>
        <p:txBody>
          <a:bodyPr/>
          <a:lstStyle/>
          <a:p>
            <a:r>
              <a:rPr lang="fr-FR" altLang="fr-FR" sz="3600" dirty="0"/>
              <a:t>Attentes, besoins et autodétermination:</a:t>
            </a:r>
            <a:br>
              <a:rPr lang="fr-FR" altLang="fr-FR" sz="4000" dirty="0"/>
            </a:br>
            <a:r>
              <a:rPr lang="fr-FR" altLang="fr-FR" sz="3600" i="1" dirty="0"/>
              <a:t>Les PCPE au cœur d’une évaluation au service du parcours des personnes</a:t>
            </a:r>
            <a:endParaRPr lang="fr-FR" altLang="fr-FR" sz="4000" dirty="0"/>
          </a:p>
        </p:txBody>
      </p:sp>
      <p:sp>
        <p:nvSpPr>
          <p:cNvPr id="12291" name="Sous-titre 2"/>
          <p:cNvSpPr>
            <a:spLocks noGrp="1"/>
          </p:cNvSpPr>
          <p:nvPr>
            <p:ph type="subTitle" idx="1"/>
          </p:nvPr>
        </p:nvSpPr>
        <p:spPr>
          <a:xfrm>
            <a:off x="304800" y="3602038"/>
            <a:ext cx="11887200" cy="1655762"/>
          </a:xfrm>
        </p:spPr>
        <p:txBody>
          <a:bodyPr/>
          <a:lstStyle/>
          <a:p>
            <a:r>
              <a:rPr lang="fr-F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https://youtu.be/Ht4j9qNPw3o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2982677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ctrTitle"/>
          </p:nvPr>
        </p:nvSpPr>
        <p:spPr>
          <a:xfrm>
            <a:off x="1403131" y="1122363"/>
            <a:ext cx="9427779" cy="2387600"/>
          </a:xfrm>
        </p:spPr>
        <p:txBody>
          <a:bodyPr/>
          <a:lstStyle/>
          <a:p>
            <a:r>
              <a:rPr lang="fr-FR" altLang="fr-FR" sz="3600" dirty="0"/>
              <a:t>Attentes, besoins et autodétermination:</a:t>
            </a:r>
            <a:br>
              <a:rPr lang="fr-FR" altLang="fr-FR" sz="4000" dirty="0"/>
            </a:br>
            <a:r>
              <a:rPr lang="fr-FR" altLang="fr-FR" sz="3600" i="1" dirty="0"/>
              <a:t>Les PCPE au cœur d’une évaluation au service du parcours des personnes</a:t>
            </a:r>
            <a:endParaRPr lang="fr-FR" altLang="fr-FR" sz="4000" dirty="0"/>
          </a:p>
        </p:txBody>
      </p:sp>
      <p:sp>
        <p:nvSpPr>
          <p:cNvPr id="2" name="Sous-titre 1">
            <a:extLst>
              <a:ext uri="{FF2B5EF4-FFF2-40B4-BE49-F238E27FC236}">
                <a16:creationId xmlns:a16="http://schemas.microsoft.com/office/drawing/2014/main" id="{ADCBE4E7-7FA2-44D6-92E8-CB3ADE0613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9076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ctrTitle"/>
          </p:nvPr>
        </p:nvSpPr>
        <p:spPr>
          <a:xfrm>
            <a:off x="0" y="1122363"/>
            <a:ext cx="12298679" cy="2387600"/>
          </a:xfrm>
        </p:spPr>
        <p:txBody>
          <a:bodyPr/>
          <a:lstStyle/>
          <a:p>
            <a:r>
              <a:rPr lang="fr-FR" altLang="fr-FR" sz="3600" dirty="0"/>
              <a:t>Quels regards sur les PCPE par les dispositifs de</a:t>
            </a:r>
            <a:br>
              <a:rPr lang="fr-FR" altLang="fr-FR" sz="3600" dirty="0"/>
            </a:br>
            <a:r>
              <a:rPr lang="fr-FR" altLang="fr-FR" sz="3600" dirty="0"/>
              <a:t>coordination et de coopération territoriale ?</a:t>
            </a:r>
            <a:endParaRPr lang="fr-FR" altLang="fr-FR" sz="4000" dirty="0"/>
          </a:p>
        </p:txBody>
      </p:sp>
      <p:sp>
        <p:nvSpPr>
          <p:cNvPr id="12291" name="Sous-titre 2"/>
          <p:cNvSpPr>
            <a:spLocks noGrp="1"/>
          </p:cNvSpPr>
          <p:nvPr>
            <p:ph type="subTitle" idx="1"/>
          </p:nvPr>
        </p:nvSpPr>
        <p:spPr>
          <a:xfrm>
            <a:off x="0" y="3602038"/>
            <a:ext cx="12192000" cy="1655762"/>
          </a:xfrm>
        </p:spPr>
        <p:txBody>
          <a:bodyPr/>
          <a:lstStyle/>
          <a:p>
            <a:r>
              <a:rPr lang="fr-FR" sz="2200" b="1" dirty="0"/>
              <a:t>Représentant de l’ADMDPH</a:t>
            </a:r>
            <a:br>
              <a:rPr lang="fr-FR" sz="2200" b="1" dirty="0"/>
            </a:br>
            <a:r>
              <a:rPr lang="fr-FR" sz="2200" b="1" dirty="0"/>
              <a:t>Véronique MONTAGERAND, </a:t>
            </a:r>
            <a:r>
              <a:rPr lang="fr-FR" sz="2200" dirty="0"/>
              <a:t>Conseillère technique auprès du recteur de Lyon</a:t>
            </a:r>
            <a:br>
              <a:rPr lang="fr-FR" sz="2200" b="1" dirty="0"/>
            </a:br>
            <a:r>
              <a:rPr lang="fr-FR" sz="2200" b="1" dirty="0"/>
              <a:t>Julie RICHARD, </a:t>
            </a:r>
            <a:r>
              <a:rPr lang="fr-FR" sz="2200" dirty="0"/>
              <a:t>Pilote de la communauté 360 dans le Rhône</a:t>
            </a:r>
            <a:br>
              <a:rPr lang="fr-FR" sz="2200" dirty="0"/>
            </a:br>
            <a:r>
              <a:rPr lang="fr-FR" sz="2200" b="1" dirty="0"/>
              <a:t>Hélène MOCQUARD, </a:t>
            </a:r>
            <a:r>
              <a:rPr lang="fr-FR" sz="2200" dirty="0"/>
              <a:t>Cheffe de projet coordination </a:t>
            </a:r>
            <a:r>
              <a:rPr lang="fr-FR" sz="2200" dirty="0" err="1"/>
              <a:t>inter-territoriale</a:t>
            </a:r>
            <a:r>
              <a:rPr lang="fr-FR" sz="2200" dirty="0"/>
              <a:t> du</a:t>
            </a:r>
            <a:br>
              <a:rPr lang="fr-FR" sz="2200" dirty="0"/>
            </a:br>
            <a:r>
              <a:rPr lang="fr-FR" sz="2200" dirty="0"/>
              <a:t>Dispositif d'Appui à la Coordination Territoriale d'Ille et Vilaine</a:t>
            </a:r>
            <a:br>
              <a:rPr lang="fr-FR" sz="2200" b="1" dirty="0"/>
            </a:br>
            <a:r>
              <a:rPr lang="fr-FR" sz="2200" b="1" dirty="0"/>
              <a:t>Elodie LAGACHE, </a:t>
            </a:r>
            <a:r>
              <a:rPr lang="fr-FR" sz="2200" dirty="0"/>
              <a:t>Coordinatrice de l’ERHR de Champagne Ardenne</a:t>
            </a:r>
          </a:p>
        </p:txBody>
      </p:sp>
    </p:spTree>
    <p:extLst>
      <p:ext uri="{BB962C8B-B14F-4D97-AF65-F5344CB8AC3E}">
        <p14:creationId xmlns:p14="http://schemas.microsoft.com/office/powerpoint/2010/main" val="333227065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harte graphique 2022">
      <a:dk1>
        <a:srgbClr val="595959"/>
      </a:dk1>
      <a:lt1>
        <a:sysClr val="window" lastClr="FFFFFF"/>
      </a:lt1>
      <a:dk2>
        <a:srgbClr val="44546A"/>
      </a:dk2>
      <a:lt2>
        <a:srgbClr val="E8E6E6"/>
      </a:lt2>
      <a:accent1>
        <a:srgbClr val="1488CA"/>
      </a:accent1>
      <a:accent2>
        <a:srgbClr val="E30613"/>
      </a:accent2>
      <a:accent3>
        <a:srgbClr val="F9AF22"/>
      </a:accent3>
      <a:accent4>
        <a:srgbClr val="4A9536"/>
      </a:accent4>
      <a:accent5>
        <a:srgbClr val="41B9BB"/>
      </a:accent5>
      <a:accent6>
        <a:srgbClr val="B9C146"/>
      </a:accent6>
      <a:hlink>
        <a:srgbClr val="5A368C"/>
      </a:hlink>
      <a:folHlink>
        <a:srgbClr val="7C1B47"/>
      </a:folHlink>
    </a:clrScheme>
    <a:fontScheme name="charte graphique 202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3F6B92F8-3E95-4413-8DF7-5DE37C9438A1}" vid="{21216B5F-FFFD-4315-A344-C8BB658E814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Modèle Présentation-charte2022</Template>
  <TotalTime>2784</TotalTime>
  <Words>625</Words>
  <Application>Microsoft Office PowerPoint</Application>
  <PresentationFormat>Grand écran</PresentationFormat>
  <Paragraphs>100</Paragraphs>
  <Slides>26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2" baseType="lpstr">
      <vt:lpstr>Arial</vt:lpstr>
      <vt:lpstr>Calibri</vt:lpstr>
      <vt:lpstr>Verdana</vt:lpstr>
      <vt:lpstr>Wingdings</vt:lpstr>
      <vt:lpstr>Thème Office</vt:lpstr>
      <vt:lpstr>Présentation Microsoft PowerPoint</vt:lpstr>
      <vt:lpstr>Journée nationale PCPE Evaluation, coordination et prestations : les PCPE dans la réponse aux besoins des personnes sur un territoire</vt:lpstr>
      <vt:lpstr>Ouverture des journées</vt:lpstr>
      <vt:lpstr>Rôle et ambition des PCPE : Garantir un accompagnement adapté et choisi pour chacun</vt:lpstr>
      <vt:lpstr>Rôle et ambition des PCPE : Garantir un accompagnement adapté et choisi pour chacun</vt:lpstr>
      <vt:lpstr>Attentes, besoins et autodétermination: Les PCPE au cœur d’une évaluation au service du parcours des personnes</vt:lpstr>
      <vt:lpstr>Attentes, besoins et autodétermination: Les PCPE au cœur d’une évaluation au service du parcours des personnes</vt:lpstr>
      <vt:lpstr>Attentes, besoins et autodétermination: Les PCPE au cœur d’une évaluation au service du parcours des personnes</vt:lpstr>
      <vt:lpstr>Attentes, besoins et autodétermination: Les PCPE au cœur d’une évaluation au service du parcours des personnes</vt:lpstr>
      <vt:lpstr>Quels regards sur les PCPE par les dispositifs de coordination et de coopération territoriale ?</vt:lpstr>
      <vt:lpstr>Quels regards sur les PCPE par les dispositifs de coordination et de coopération territoriale ?</vt:lpstr>
      <vt:lpstr>Portrait national des PCPE</vt:lpstr>
      <vt:lpstr>Portrait des PCPE</vt:lpstr>
      <vt:lpstr>Portrait des PCPE</vt:lpstr>
      <vt:lpstr>Portrait des PCPE</vt:lpstr>
      <vt:lpstr>Portrait des PCPE</vt:lpstr>
      <vt:lpstr>Portrait des PCPE</vt:lpstr>
      <vt:lpstr>Portrait des PCPE</vt:lpstr>
      <vt:lpstr>Les ateliers</vt:lpstr>
      <vt:lpstr>Répartition des ateliers</vt:lpstr>
      <vt:lpstr>Bon appétit</vt:lpstr>
      <vt:lpstr>Et après ? </vt:lpstr>
      <vt:lpstr>Merci au CoPrep</vt:lpstr>
      <vt:lpstr>Le CoPrep</vt:lpstr>
      <vt:lpstr>Présentation PowerPoint</vt:lpstr>
      <vt:lpstr>Votre avis nous intéresse…</vt:lpstr>
      <vt:lpstr>Merci à tous et bon retour 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ARSENE 2022</dc:title>
  <dc:creator>Eugénie MALANDAIN</dc:creator>
  <cp:lastModifiedBy>LECAS Agnès</cp:lastModifiedBy>
  <cp:revision>197</cp:revision>
  <dcterms:created xsi:type="dcterms:W3CDTF">2022-05-03T13:06:56Z</dcterms:created>
  <dcterms:modified xsi:type="dcterms:W3CDTF">2023-05-03T11:55:06Z</dcterms:modified>
</cp:coreProperties>
</file>