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0" r:id="rId2"/>
    <p:sldMasterId id="2147483652" r:id="rId3"/>
  </p:sldMasterIdLst>
  <p:notesMasterIdLst>
    <p:notesMasterId r:id="rId1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9456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aALxSNB4k1lRdNbZacWXU7L+S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customschemas.google.com/relationships/presentationmetadata" Target="meta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44500" y="1243012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786312"/>
            <a:ext cx="5486400" cy="3916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7212"/>
            <a:ext cx="2971800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9447212"/>
            <a:ext cx="2971800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‹N°›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 txBox="1">
            <a:spLocks noGrp="1"/>
          </p:cNvSpPr>
          <p:nvPr>
            <p:ph type="body" idx="1"/>
          </p:nvPr>
        </p:nvSpPr>
        <p:spPr>
          <a:xfrm>
            <a:off x="685800" y="4786312"/>
            <a:ext cx="5486400" cy="3916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4" name="Google Shape;5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:notes"/>
          <p:cNvSpPr txBox="1">
            <a:spLocks noGrp="1"/>
          </p:cNvSpPr>
          <p:nvPr>
            <p:ph type="body" idx="1"/>
          </p:nvPr>
        </p:nvSpPr>
        <p:spPr>
          <a:xfrm>
            <a:off x="685800" y="4786312"/>
            <a:ext cx="5486400" cy="3916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5" name="Google Shape;16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9:notes"/>
          <p:cNvSpPr txBox="1">
            <a:spLocks noGrp="1"/>
          </p:cNvSpPr>
          <p:nvPr>
            <p:ph type="body" idx="1"/>
          </p:nvPr>
        </p:nvSpPr>
        <p:spPr>
          <a:xfrm>
            <a:off x="685800" y="4786312"/>
            <a:ext cx="5486400" cy="3916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8" name="Google Shape;17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9:notes"/>
          <p:cNvSpPr txBox="1">
            <a:spLocks noGrp="1"/>
          </p:cNvSpPr>
          <p:nvPr>
            <p:ph type="body" idx="1"/>
          </p:nvPr>
        </p:nvSpPr>
        <p:spPr>
          <a:xfrm>
            <a:off x="685800" y="4786312"/>
            <a:ext cx="5486400" cy="3916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1" name="Google Shape;19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 txBox="1">
            <a:spLocks noGrp="1"/>
          </p:cNvSpPr>
          <p:nvPr>
            <p:ph type="body" idx="1"/>
          </p:nvPr>
        </p:nvSpPr>
        <p:spPr>
          <a:xfrm>
            <a:off x="685800" y="4786312"/>
            <a:ext cx="5486400" cy="3916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3" name="Google Shape;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786312"/>
            <a:ext cx="5486400" cy="3916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4" name="Google Shape;7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786312"/>
            <a:ext cx="5486400" cy="3916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ea554fce04_0_20:notes"/>
          <p:cNvSpPr txBox="1">
            <a:spLocks noGrp="1"/>
          </p:cNvSpPr>
          <p:nvPr>
            <p:ph type="body" idx="1"/>
          </p:nvPr>
        </p:nvSpPr>
        <p:spPr>
          <a:xfrm>
            <a:off x="685800" y="4786312"/>
            <a:ext cx="5486400" cy="39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2" name="Google Shape;102;g1ea554fce0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9913272244_0_0:notes"/>
          <p:cNvSpPr txBox="1">
            <a:spLocks noGrp="1"/>
          </p:cNvSpPr>
          <p:nvPr>
            <p:ph type="body" idx="1"/>
          </p:nvPr>
        </p:nvSpPr>
        <p:spPr>
          <a:xfrm>
            <a:off x="685800" y="4786312"/>
            <a:ext cx="5486400" cy="39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g2991327224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9157edf895_0_1:notes"/>
          <p:cNvSpPr txBox="1">
            <a:spLocks noGrp="1"/>
          </p:cNvSpPr>
          <p:nvPr>
            <p:ph type="body" idx="1"/>
          </p:nvPr>
        </p:nvSpPr>
        <p:spPr>
          <a:xfrm>
            <a:off x="685800" y="4786312"/>
            <a:ext cx="5486400" cy="39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g29157edf89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:notes"/>
          <p:cNvSpPr txBox="1">
            <a:spLocks noGrp="1"/>
          </p:cNvSpPr>
          <p:nvPr>
            <p:ph type="body" idx="1"/>
          </p:nvPr>
        </p:nvSpPr>
        <p:spPr>
          <a:xfrm>
            <a:off x="685800" y="4786312"/>
            <a:ext cx="5486400" cy="3916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4:notes"/>
          <p:cNvSpPr txBox="1">
            <a:spLocks noGrp="1"/>
          </p:cNvSpPr>
          <p:nvPr>
            <p:ph type="body" idx="1"/>
          </p:nvPr>
        </p:nvSpPr>
        <p:spPr>
          <a:xfrm>
            <a:off x="685800" y="4786312"/>
            <a:ext cx="5486400" cy="3916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400"/>
              <a:buNone/>
              <a:defRPr sz="2400"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>
  <p:cSld name="Titre et contenu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0"/>
          <p:cNvSpPr txBox="1"/>
          <p:nvPr/>
        </p:nvSpPr>
        <p:spPr>
          <a:xfrm>
            <a:off x="2847975" y="3514725"/>
            <a:ext cx="6496050" cy="76200"/>
          </a:xfrm>
          <a:prstGeom prst="rect">
            <a:avLst/>
          </a:prstGeom>
          <a:solidFill>
            <a:srgbClr val="4A953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" name="Google Shape;13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" name="Groupe 4">
            <a:extLst>
              <a:ext uri="{FF2B5EF4-FFF2-40B4-BE49-F238E27FC236}">
                <a16:creationId xmlns:a16="http://schemas.microsoft.com/office/drawing/2014/main" id="{8DADE9BA-B43D-4D51-B2DE-BC52EE5A61EB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3909" y="6301839"/>
            <a:ext cx="2545773" cy="492373"/>
            <a:chOff x="3049588" y="5800725"/>
            <a:chExt cx="5105400" cy="985838"/>
          </a:xfrm>
        </p:grpSpPr>
        <p:pic>
          <p:nvPicPr>
            <p:cNvPr id="17" name="Image 9">
              <a:extLst>
                <a:ext uri="{FF2B5EF4-FFF2-40B4-BE49-F238E27FC236}">
                  <a16:creationId xmlns:a16="http://schemas.microsoft.com/office/drawing/2014/main" id="{99449676-7E39-40DA-8FE2-E2CA852D19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9588" y="5800725"/>
              <a:ext cx="2084387" cy="985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Image 7">
              <a:extLst>
                <a:ext uri="{FF2B5EF4-FFF2-40B4-BE49-F238E27FC236}">
                  <a16:creationId xmlns:a16="http://schemas.microsoft.com/office/drawing/2014/main" id="{C8F0E628-7D47-40E6-8121-CCD06BF849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5888" y="5800725"/>
              <a:ext cx="1766887" cy="985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Image 8">
              <a:extLst>
                <a:ext uri="{FF2B5EF4-FFF2-40B4-BE49-F238E27FC236}">
                  <a16:creationId xmlns:a16="http://schemas.microsoft.com/office/drawing/2014/main" id="{1F0F8F93-0A96-4C35-BEF4-F5BF554860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4688" y="5800725"/>
              <a:ext cx="1130300" cy="985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6176962"/>
            <a:ext cx="10515600" cy="6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" name="Groupe 4">
            <a:extLst>
              <a:ext uri="{FF2B5EF4-FFF2-40B4-BE49-F238E27FC236}">
                <a16:creationId xmlns:a16="http://schemas.microsoft.com/office/drawing/2014/main" id="{EE7CF81D-2659-4CC6-A962-904761CA97F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3909" y="6301839"/>
            <a:ext cx="2545773" cy="492373"/>
            <a:chOff x="3049588" y="5800725"/>
            <a:chExt cx="5105400" cy="985838"/>
          </a:xfrm>
        </p:grpSpPr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70E14FD7-F8A7-4891-A8DC-2DC9566DC1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9588" y="5800725"/>
              <a:ext cx="2084387" cy="985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Image 7">
              <a:extLst>
                <a:ext uri="{FF2B5EF4-FFF2-40B4-BE49-F238E27FC236}">
                  <a16:creationId xmlns:a16="http://schemas.microsoft.com/office/drawing/2014/main" id="{F62B44F2-877C-407B-8340-A8D1C37E46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5888" y="5800725"/>
              <a:ext cx="1766887" cy="985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Image 8">
              <a:extLst>
                <a:ext uri="{FF2B5EF4-FFF2-40B4-BE49-F238E27FC236}">
                  <a16:creationId xmlns:a16="http://schemas.microsoft.com/office/drawing/2014/main" id="{05D3141B-5ABE-4FED-A682-8DD73E629E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4688" y="5800725"/>
              <a:ext cx="1130300" cy="985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6176962"/>
            <a:ext cx="10515600" cy="6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2A35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" name="Groupe 4">
            <a:extLst>
              <a:ext uri="{FF2B5EF4-FFF2-40B4-BE49-F238E27FC236}">
                <a16:creationId xmlns:a16="http://schemas.microsoft.com/office/drawing/2014/main" id="{7C9F0147-ED58-4602-8AB7-720841D41045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3909" y="6301839"/>
            <a:ext cx="2545773" cy="492373"/>
            <a:chOff x="3049588" y="5800725"/>
            <a:chExt cx="5105400" cy="985838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E80D3A1E-DD12-4441-B25A-C0B59199F6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9588" y="5800725"/>
              <a:ext cx="2084387" cy="985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Image 7">
              <a:extLst>
                <a:ext uri="{FF2B5EF4-FFF2-40B4-BE49-F238E27FC236}">
                  <a16:creationId xmlns:a16="http://schemas.microsoft.com/office/drawing/2014/main" id="{97611F0E-F66B-4085-9D5E-E194365569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5888" y="5800725"/>
              <a:ext cx="1766887" cy="985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Image 8">
              <a:extLst>
                <a:ext uri="{FF2B5EF4-FFF2-40B4-BE49-F238E27FC236}">
                  <a16:creationId xmlns:a16="http://schemas.microsoft.com/office/drawing/2014/main" id="{E284D104-69D8-433F-A17C-63CB304F92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4688" y="5800725"/>
              <a:ext cx="1130300" cy="985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"/>
          <p:cNvSpPr txBox="1">
            <a:spLocks noGrp="1"/>
          </p:cNvSpPr>
          <p:nvPr>
            <p:ph type="ctrTitle"/>
          </p:nvPr>
        </p:nvSpPr>
        <p:spPr>
          <a:xfrm>
            <a:off x="1524000" y="1592262"/>
            <a:ext cx="9144000" cy="15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Verdana"/>
              <a:buNone/>
            </a:pPr>
            <a:r>
              <a:rPr lang="en-US" sz="4400" b="1" i="0" u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JOURNEES NATIONALES</a:t>
            </a:r>
            <a:br>
              <a:rPr lang="en-US" sz="2800" b="1" i="0" u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800" b="1" i="0" u="none">
                <a:solidFill>
                  <a:srgbClr val="F9AF22"/>
                </a:solidFill>
                <a:latin typeface="Verdana"/>
                <a:ea typeface="Verdana"/>
                <a:cs typeface="Verdana"/>
                <a:sym typeface="Verdana"/>
              </a:rPr>
              <a:t>ECOLE</a:t>
            </a:r>
            <a:r>
              <a:rPr lang="en-US" sz="2800" b="1" i="0" u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1" i="0" u="none">
                <a:solidFill>
                  <a:srgbClr val="4A9536"/>
                </a:solidFill>
                <a:latin typeface="Verdana"/>
                <a:ea typeface="Verdana"/>
                <a:cs typeface="Verdana"/>
                <a:sym typeface="Verdana"/>
              </a:rPr>
              <a:t>INCLUSIVE !</a:t>
            </a:r>
            <a:r>
              <a:rPr lang="en-US" sz="2800" b="1" i="0" u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1" i="0" u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ECOLE </a:t>
            </a:r>
            <a:r>
              <a:rPr lang="en-US" sz="2800" b="1" i="0" u="none">
                <a:solidFill>
                  <a:srgbClr val="1488CA"/>
                </a:solidFill>
                <a:latin typeface="Verdana"/>
                <a:ea typeface="Verdana"/>
                <a:cs typeface="Verdana"/>
                <a:sym typeface="Verdana"/>
              </a:rPr>
              <a:t>POUR</a:t>
            </a:r>
            <a:r>
              <a:rPr lang="en-US" sz="2800" b="1" i="0" u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1" i="0" u="none">
                <a:solidFill>
                  <a:srgbClr val="1488CA"/>
                </a:solidFill>
                <a:latin typeface="Verdana"/>
                <a:ea typeface="Verdana"/>
                <a:cs typeface="Verdana"/>
                <a:sym typeface="Verdana"/>
              </a:rPr>
              <a:t>TOUS ?</a:t>
            </a:r>
            <a:endParaRPr/>
          </a:p>
        </p:txBody>
      </p:sp>
      <p:sp>
        <p:nvSpPr>
          <p:cNvPr id="57" name="Google Shape;57;p1"/>
          <p:cNvSpPr txBox="1"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58" name="Google Shape;58;p1"/>
          <p:cNvPicPr preferRelativeResize="0"/>
          <p:nvPr/>
        </p:nvPicPr>
        <p:blipFill rotWithShape="1">
          <a:blip r:embed="rId3">
            <a:alphaModFix/>
          </a:blip>
          <a:srcRect b="41523"/>
          <a:stretch/>
        </p:blipFill>
        <p:spPr>
          <a:xfrm>
            <a:off x="4498975" y="3729037"/>
            <a:ext cx="1898650" cy="3167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/>
          <p:cNvSpPr txBox="1">
            <a:spLocks noGrp="1"/>
          </p:cNvSpPr>
          <p:nvPr>
            <p:ph type="title"/>
          </p:nvPr>
        </p:nvSpPr>
        <p:spPr>
          <a:xfrm>
            <a:off x="2531217" y="414414"/>
            <a:ext cx="7129565" cy="775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000" b="1">
                <a:solidFill>
                  <a:srgbClr val="4A9536"/>
                </a:solidFill>
              </a:rPr>
              <a:t>L</a:t>
            </a:r>
            <a:r>
              <a:rPr lang="en-US" sz="4000" b="1">
                <a:solidFill>
                  <a:srgbClr val="4A9536"/>
                </a:solidFill>
                <a:latin typeface="Verdana"/>
                <a:ea typeface="Verdana"/>
                <a:cs typeface="Verdana"/>
                <a:sym typeface="Verdana"/>
              </a:rPr>
              <a:t>es bonnes pratiques</a:t>
            </a:r>
            <a:endParaRPr sz="4000" b="1">
              <a:solidFill>
                <a:srgbClr val="F9AF22"/>
              </a:solidFill>
            </a:endParaRPr>
          </a:p>
        </p:txBody>
      </p:sp>
      <p:sp>
        <p:nvSpPr>
          <p:cNvPr id="168" name="Google Shape;168;p18"/>
          <p:cNvSpPr txBox="1">
            <a:spLocks noGrp="1"/>
          </p:cNvSpPr>
          <p:nvPr>
            <p:ph type="body" idx="1"/>
          </p:nvPr>
        </p:nvSpPr>
        <p:spPr>
          <a:xfrm>
            <a:off x="323556" y="1630836"/>
            <a:ext cx="11465169" cy="4773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60400" lvl="0" indent="-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2200"/>
              <a:t>Travailler en mode partenariat autour du besoin de la famille (mode de garde ? répit ponctuel ? répit récurrent? volonté éducative ?) et de l’enfant (sécurité physique et affective)</a:t>
            </a:r>
            <a:endParaRPr/>
          </a:p>
          <a:p>
            <a:pPr marL="20320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/>
          </a:p>
          <a:p>
            <a:pPr marL="660400" lvl="0" indent="-2540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/>
          </a:p>
          <a:p>
            <a:pPr marL="660400" lvl="0" indent="-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2200"/>
              <a:t>Les services périscolaires associés dès l’inscription de l’enfant à l’école ou dès sa présence en crèche</a:t>
            </a:r>
            <a:endParaRPr/>
          </a:p>
          <a:p>
            <a:pPr marL="20320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/>
          </a:p>
          <a:p>
            <a:pPr marL="20320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/>
          </a:p>
          <a:p>
            <a:pPr marL="660400" lvl="0" indent="-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2200"/>
              <a:t>La présence systématique du responsable périscolaire aux instances éducatives : équipe éducative, équipe de suivi de scolarisation, PAI, etc…</a:t>
            </a:r>
            <a:endParaRPr/>
          </a:p>
          <a:p>
            <a:pPr marL="660400" lvl="0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800"/>
          </a:p>
          <a:p>
            <a:pPr marL="660400" lvl="0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800"/>
          </a:p>
        </p:txBody>
      </p:sp>
      <p:sp>
        <p:nvSpPr>
          <p:cNvPr id="169" name="Google Shape;169;p18"/>
          <p:cNvSpPr txBox="1"/>
          <p:nvPr/>
        </p:nvSpPr>
        <p:spPr>
          <a:xfrm>
            <a:off x="2293937" y="6356350"/>
            <a:ext cx="12874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</a:pPr>
            <a:r>
              <a:rPr lang="en-US"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rPr>
              <a:t>*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8"/>
          <p:cNvSpPr txBox="1"/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rPr>
              <a:t>10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5" name="Google Shape;175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0812" y="6246812"/>
            <a:ext cx="1069975" cy="506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9"/>
          <p:cNvSpPr txBox="1">
            <a:spLocks noGrp="1"/>
          </p:cNvSpPr>
          <p:nvPr>
            <p:ph type="title"/>
          </p:nvPr>
        </p:nvSpPr>
        <p:spPr>
          <a:xfrm>
            <a:off x="1939180" y="285597"/>
            <a:ext cx="8313640" cy="775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000" b="1">
                <a:solidFill>
                  <a:srgbClr val="4A9536"/>
                </a:solidFill>
              </a:rPr>
              <a:t>L</a:t>
            </a:r>
            <a:r>
              <a:rPr lang="en-US" sz="4000" b="1">
                <a:solidFill>
                  <a:srgbClr val="4A9536"/>
                </a:solidFill>
                <a:latin typeface="Verdana"/>
                <a:ea typeface="Verdana"/>
                <a:cs typeface="Verdana"/>
                <a:sym typeface="Verdana"/>
              </a:rPr>
              <a:t>es bonnes pratiques</a:t>
            </a:r>
            <a:endParaRPr sz="4000" b="1">
              <a:solidFill>
                <a:srgbClr val="F9AF22"/>
              </a:solidFill>
            </a:endParaRPr>
          </a:p>
        </p:txBody>
      </p:sp>
      <p:sp>
        <p:nvSpPr>
          <p:cNvPr id="181" name="Google Shape;181;p19"/>
          <p:cNvSpPr txBox="1">
            <a:spLocks noGrp="1"/>
          </p:cNvSpPr>
          <p:nvPr>
            <p:ph type="body" idx="1"/>
          </p:nvPr>
        </p:nvSpPr>
        <p:spPr>
          <a:xfrm>
            <a:off x="323556" y="884360"/>
            <a:ext cx="11465169" cy="5519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03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/>
          </a:p>
          <a:p>
            <a:pPr marL="660400" lvl="0" indent="-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2200"/>
              <a:t>Un maillage territorial pour identifier/repérer les enfants et leurs familles pour mieux les accompagner</a:t>
            </a:r>
            <a:endParaRPr/>
          </a:p>
          <a:p>
            <a:pPr marL="20320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/>
          </a:p>
          <a:p>
            <a:pPr marL="660400" lvl="0" indent="-2540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/>
          </a:p>
          <a:p>
            <a:pPr marL="660400" lvl="0" indent="-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2200"/>
              <a:t>L’embauche des AESH comme animateurs.rices sur les temps périscolaires pour assurer la continuité de l’accueil  </a:t>
            </a:r>
            <a:endParaRPr/>
          </a:p>
          <a:p>
            <a:pPr marL="20320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/>
          </a:p>
          <a:p>
            <a:pPr marL="660400" lvl="0" indent="-2540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/>
          </a:p>
          <a:p>
            <a:pPr marL="660400" lvl="0" indent="-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2200"/>
              <a:t>Les dispositifs de la CAF utilisés pour recruter des animateurs et former les équipes (CTG et bonus inclusion)</a:t>
            </a:r>
            <a:endParaRPr/>
          </a:p>
          <a:p>
            <a:pPr marL="20320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/>
          </a:p>
          <a:p>
            <a:pPr marL="660400" lvl="0" indent="-2540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/>
          </a:p>
          <a:p>
            <a:pPr marL="660400" lvl="0" indent="-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2200"/>
              <a:t>La mutualisation de moyens en interne ou entre collectivités (exemple de prêt de matériel)</a:t>
            </a:r>
            <a:endParaRPr/>
          </a:p>
          <a:p>
            <a:pPr marL="660400" lvl="0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800"/>
          </a:p>
          <a:p>
            <a:pPr marL="203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800"/>
          </a:p>
          <a:p>
            <a:pPr marL="660400" lvl="0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800"/>
          </a:p>
          <a:p>
            <a:pPr marL="660400" lvl="0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800"/>
          </a:p>
          <a:p>
            <a:pPr marL="660400" lvl="0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800"/>
          </a:p>
          <a:p>
            <a:pPr marL="660400" lvl="0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800"/>
          </a:p>
          <a:p>
            <a:pPr marL="203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800"/>
          </a:p>
          <a:p>
            <a:pPr marL="660400" lvl="0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800"/>
          </a:p>
          <a:p>
            <a:pPr marL="660400" lvl="0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800"/>
          </a:p>
        </p:txBody>
      </p:sp>
      <p:sp>
        <p:nvSpPr>
          <p:cNvPr id="182" name="Google Shape;182;p19"/>
          <p:cNvSpPr txBox="1"/>
          <p:nvPr/>
        </p:nvSpPr>
        <p:spPr>
          <a:xfrm>
            <a:off x="2293937" y="6356350"/>
            <a:ext cx="12874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</a:pPr>
            <a:r>
              <a:rPr lang="en-US"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rPr>
              <a:t>*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9"/>
          <p:cNvSpPr txBox="1"/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rPr>
              <a:t>11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8" name="Google Shape;188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0812" y="6246812"/>
            <a:ext cx="1069975" cy="506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9"/>
          <p:cNvSpPr txBox="1">
            <a:spLocks noGrp="1"/>
          </p:cNvSpPr>
          <p:nvPr>
            <p:ph type="ctrTitle"/>
          </p:nvPr>
        </p:nvSpPr>
        <p:spPr>
          <a:xfrm>
            <a:off x="0" y="1136650"/>
            <a:ext cx="12192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4400"/>
              <a:buFont typeface="Verdana"/>
              <a:buNone/>
            </a:pPr>
            <a:r>
              <a:rPr lang="en-US" sz="4400" b="0" i="0" u="none">
                <a:solidFill>
                  <a:srgbClr val="222A35"/>
                </a:solidFill>
                <a:latin typeface="Verdana"/>
                <a:ea typeface="Verdana"/>
                <a:cs typeface="Verdana"/>
                <a:sym typeface="Verdana"/>
              </a:rPr>
              <a:t>MERCI !</a:t>
            </a:r>
            <a:endParaRPr/>
          </a:p>
        </p:txBody>
      </p:sp>
      <p:sp>
        <p:nvSpPr>
          <p:cNvPr id="194" name="Google Shape;194;p9"/>
          <p:cNvSpPr txBox="1">
            <a:spLocks noGrp="1"/>
          </p:cNvSpPr>
          <p:nvPr>
            <p:ph type="subTitle" idx="1"/>
          </p:nvPr>
        </p:nvSpPr>
        <p:spPr>
          <a:xfrm>
            <a:off x="785812" y="3644900"/>
            <a:ext cx="11015662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400"/>
              <a:buNone/>
            </a:pPr>
            <a:endParaRPr sz="240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99" name="Google Shape;199;p9"/>
          <p:cNvPicPr preferRelativeResize="0"/>
          <p:nvPr/>
        </p:nvPicPr>
        <p:blipFill rotWithShape="1">
          <a:blip r:embed="rId3">
            <a:alphaModFix/>
          </a:blip>
          <a:srcRect b="29811"/>
          <a:stretch/>
        </p:blipFill>
        <p:spPr>
          <a:xfrm>
            <a:off x="2998787" y="919162"/>
            <a:ext cx="1681162" cy="26050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>
            <a:spLocks noGrp="1"/>
          </p:cNvSpPr>
          <p:nvPr>
            <p:ph type="ctrTitle"/>
          </p:nvPr>
        </p:nvSpPr>
        <p:spPr>
          <a:xfrm>
            <a:off x="987000" y="618525"/>
            <a:ext cx="103668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6000"/>
              <a:buFont typeface="Verdana"/>
              <a:buNone/>
            </a:pPr>
            <a:r>
              <a:rPr lang="en-US" b="1" dirty="0">
                <a:solidFill>
                  <a:schemeClr val="accent3"/>
                </a:solidFill>
              </a:rPr>
              <a:t>Il </a:t>
            </a:r>
            <a:r>
              <a:rPr lang="en-US" b="1" dirty="0" err="1">
                <a:solidFill>
                  <a:schemeClr val="accent3"/>
                </a:solidFill>
              </a:rPr>
              <a:t>n’y</a:t>
            </a:r>
            <a:r>
              <a:rPr lang="en-US" b="1" dirty="0">
                <a:solidFill>
                  <a:schemeClr val="accent3"/>
                </a:solidFill>
              </a:rPr>
              <a:t> a pas que </a:t>
            </a:r>
            <a:r>
              <a:rPr lang="en-US" b="1" dirty="0" err="1">
                <a:solidFill>
                  <a:schemeClr val="accent3"/>
                </a:solidFill>
              </a:rPr>
              <a:t>l’école</a:t>
            </a:r>
            <a:r>
              <a:rPr lang="en-US" b="1" dirty="0">
                <a:solidFill>
                  <a:schemeClr val="accent3"/>
                </a:solidFill>
              </a:rPr>
              <a:t> dans la vie, </a:t>
            </a:r>
            <a:r>
              <a:rPr lang="en-US" b="1" dirty="0" err="1">
                <a:solidFill>
                  <a:schemeClr val="accent3"/>
                </a:solidFill>
              </a:rPr>
              <a:t>il</a:t>
            </a:r>
            <a:r>
              <a:rPr lang="en-US" b="1" dirty="0">
                <a:solidFill>
                  <a:schemeClr val="accent3"/>
                </a:solidFill>
              </a:rPr>
              <a:t> y a le </a:t>
            </a:r>
            <a:r>
              <a:rPr lang="en-US" b="1" dirty="0" err="1">
                <a:solidFill>
                  <a:schemeClr val="accent3"/>
                </a:solidFill>
              </a:rPr>
              <a:t>périsco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b="1" dirty="0" err="1">
                <a:solidFill>
                  <a:schemeClr val="accent3"/>
                </a:solidFill>
              </a:rPr>
              <a:t>aussi</a:t>
            </a:r>
            <a:r>
              <a:rPr lang="en-US" b="1" dirty="0">
                <a:solidFill>
                  <a:schemeClr val="accent3"/>
                </a:solidFill>
              </a:rPr>
              <a:t> !</a:t>
            </a:r>
            <a:endParaRPr b="1" dirty="0">
              <a:solidFill>
                <a:schemeClr val="accent3"/>
              </a:solidFill>
            </a:endParaRPr>
          </a:p>
        </p:txBody>
      </p:sp>
      <p:sp>
        <p:nvSpPr>
          <p:cNvPr id="66" name="Google Shape;66;p2"/>
          <p:cNvSpPr txBox="1">
            <a:spLocks noGrp="1"/>
          </p:cNvSpPr>
          <p:nvPr>
            <p:ph type="subTitle" idx="1"/>
          </p:nvPr>
        </p:nvSpPr>
        <p:spPr>
          <a:xfrm>
            <a:off x="450850" y="3827462"/>
            <a:ext cx="11364912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i="1">
                <a:solidFill>
                  <a:srgbClr val="595959"/>
                </a:solidFill>
              </a:rPr>
              <a:t>Katy Bouteiller, Fabrice Bousquet, Camille Cretaud, </a:t>
            </a:r>
            <a:br>
              <a:rPr lang="en-US" i="1">
                <a:solidFill>
                  <a:srgbClr val="595959"/>
                </a:solidFill>
              </a:rPr>
            </a:br>
            <a:r>
              <a:rPr lang="en-US" i="1">
                <a:solidFill>
                  <a:srgbClr val="595959"/>
                </a:solidFill>
              </a:rPr>
              <a:t>Fiona Tremmery, Salomé Lassalle</a:t>
            </a:r>
            <a:endParaRPr/>
          </a:p>
        </p:txBody>
      </p:sp>
      <p:pic>
        <p:nvPicPr>
          <p:cNvPr id="69" name="Google Shape;6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5554662"/>
            <a:ext cx="10515600" cy="6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"/>
          <p:cNvSpPr txBox="1">
            <a:spLocks noGrp="1"/>
          </p:cNvSpPr>
          <p:nvPr>
            <p:ph type="ctrTitle"/>
          </p:nvPr>
        </p:nvSpPr>
        <p:spPr>
          <a:xfrm>
            <a:off x="1524000" y="791369"/>
            <a:ext cx="9144000" cy="1263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6000"/>
              <a:buFont typeface="Verdana"/>
              <a:buNone/>
            </a:pPr>
            <a:r>
              <a:rPr lang="en-US" sz="4900"/>
              <a:t>Pôle Ressource Handicap 74</a:t>
            </a:r>
            <a:endParaRPr sz="4900"/>
          </a:p>
        </p:txBody>
      </p:sp>
      <p:sp>
        <p:nvSpPr>
          <p:cNvPr id="77" name="Google Shape;77;p3"/>
          <p:cNvSpPr txBox="1">
            <a:spLocks noGrp="1"/>
          </p:cNvSpPr>
          <p:nvPr>
            <p:ph type="subTitle" idx="1"/>
          </p:nvPr>
        </p:nvSpPr>
        <p:spPr>
          <a:xfrm>
            <a:off x="687875" y="3802362"/>
            <a:ext cx="113649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i="1">
                <a:solidFill>
                  <a:srgbClr val="595959"/>
                </a:solidFill>
              </a:rPr>
              <a:t>Intervention de mesdames Camille CRETAUD et Fiona TREMMERY</a:t>
            </a:r>
            <a:endParaRPr/>
          </a:p>
        </p:txBody>
      </p:sp>
      <p:pic>
        <p:nvPicPr>
          <p:cNvPr id="80" name="Google Shape;8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5691837"/>
            <a:ext cx="10515598" cy="6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3"/>
          <p:cNvSpPr txBox="1"/>
          <p:nvPr/>
        </p:nvSpPr>
        <p:spPr>
          <a:xfrm>
            <a:off x="1524000" y="2592387"/>
            <a:ext cx="9144000" cy="9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200"/>
              <a:buFont typeface="Verdana"/>
              <a:buNone/>
            </a:pPr>
            <a:r>
              <a:rPr lang="en-US" sz="2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Dispositif favorisant l’inclusion des enfants en situation de handicap dans les temps péri et extra-scolaire </a:t>
            </a:r>
            <a:endParaRPr sz="7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" name="Google Shape;84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6775" y="4194400"/>
            <a:ext cx="1358837" cy="126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67100" y="4271125"/>
            <a:ext cx="2208321" cy="1301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44;p5">
            <a:extLst>
              <a:ext uri="{FF2B5EF4-FFF2-40B4-BE49-F238E27FC236}">
                <a16:creationId xmlns:a16="http://schemas.microsoft.com/office/drawing/2014/main" id="{894E8407-1F9D-4427-A391-DCE46623CDFE}"/>
              </a:ext>
            </a:extLst>
          </p:cNvPr>
          <p:cNvSpPr txBox="1"/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rPr>
              <a:t>3</a:t>
            </a:fld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7"/>
          <p:cNvSpPr txBox="1"/>
          <p:nvPr/>
        </p:nvSpPr>
        <p:spPr>
          <a:xfrm>
            <a:off x="2293937" y="6356350"/>
            <a:ext cx="12874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</a:pPr>
            <a:r>
              <a:rPr lang="en-US" sz="1200" b="0" i="0" u="none" strike="noStrike" cap="none" dirty="0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rPr>
              <a:t>*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7"/>
          <p:cNvSpPr txBox="1"/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rPr>
              <a:t>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7"/>
          <p:cNvSpPr txBox="1">
            <a:spLocks noGrp="1"/>
          </p:cNvSpPr>
          <p:nvPr>
            <p:ph type="body" idx="1"/>
          </p:nvPr>
        </p:nvSpPr>
        <p:spPr>
          <a:xfrm>
            <a:off x="838200" y="1733250"/>
            <a:ext cx="10515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200">
                <a:solidFill>
                  <a:srgbClr val="000000"/>
                </a:solidFill>
              </a:rPr>
              <a:t>L’objectif est de faciliter l’accès des </a:t>
            </a:r>
            <a:r>
              <a:rPr lang="en-US" sz="2200" b="1">
                <a:solidFill>
                  <a:srgbClr val="000000"/>
                </a:solidFill>
              </a:rPr>
              <a:t>enfants de 0 à 17 ans </a:t>
            </a:r>
            <a:r>
              <a:rPr lang="en-US" sz="2200">
                <a:solidFill>
                  <a:srgbClr val="000000"/>
                </a:solidFill>
              </a:rPr>
              <a:t>en situation de handicap à l’offre d’activités de </a:t>
            </a:r>
            <a:r>
              <a:rPr lang="en-US" sz="2200" b="1">
                <a:solidFill>
                  <a:srgbClr val="000000"/>
                </a:solidFill>
              </a:rPr>
              <a:t>loisirs, culturelles ou sportives </a:t>
            </a:r>
            <a:r>
              <a:rPr lang="en-US" sz="2200">
                <a:solidFill>
                  <a:srgbClr val="000000"/>
                </a:solidFill>
              </a:rPr>
              <a:t>individuelles et collectives du </a:t>
            </a:r>
            <a:r>
              <a:rPr lang="en-US" sz="2200" b="1">
                <a:solidFill>
                  <a:srgbClr val="000000"/>
                </a:solidFill>
              </a:rPr>
              <a:t>milieu ordinaire et de la petite enfance</a:t>
            </a:r>
            <a:r>
              <a:rPr lang="en-US" sz="2200">
                <a:solidFill>
                  <a:srgbClr val="000000"/>
                </a:solidFill>
              </a:rPr>
              <a:t>, sur </a:t>
            </a:r>
            <a:r>
              <a:rPr lang="en-US" sz="2200" b="1">
                <a:solidFill>
                  <a:srgbClr val="000000"/>
                </a:solidFill>
              </a:rPr>
              <a:t>le temps extra-scolaire</a:t>
            </a:r>
            <a:r>
              <a:rPr lang="en-US" sz="2200">
                <a:solidFill>
                  <a:srgbClr val="000000"/>
                </a:solidFill>
              </a:rPr>
              <a:t>.</a:t>
            </a:r>
            <a:endParaRPr sz="22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800"/>
              <a:buFont typeface="Arial"/>
              <a:buNone/>
            </a:pPr>
            <a:endParaRPr/>
          </a:p>
        </p:txBody>
      </p:sp>
      <p:sp>
        <p:nvSpPr>
          <p:cNvPr id="97" name="Google Shape;97;p7"/>
          <p:cNvSpPr txBox="1"/>
          <p:nvPr/>
        </p:nvSpPr>
        <p:spPr>
          <a:xfrm>
            <a:off x="6172200" y="3854054"/>
            <a:ext cx="5181600" cy="1741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0" i="0" u="sng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Pour les professionnels </a:t>
            </a:r>
            <a:r>
              <a:rPr lang="en-US" sz="2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endParaRPr sz="22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Char char="●"/>
            </a:pPr>
            <a:r>
              <a:rPr lang="en-US" sz="2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Sensibiliser </a:t>
            </a:r>
            <a:endParaRPr sz="22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Char char="●"/>
            </a:pPr>
            <a:r>
              <a:rPr lang="en-US" sz="2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Soutenir </a:t>
            </a:r>
            <a:endParaRPr sz="22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Char char="●"/>
            </a:pPr>
            <a:r>
              <a:rPr lang="en-US" sz="2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Accompagner </a:t>
            </a:r>
            <a:endParaRPr sz="22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8" name="Google Shape;98;p7"/>
          <p:cNvSpPr txBox="1"/>
          <p:nvPr/>
        </p:nvSpPr>
        <p:spPr>
          <a:xfrm>
            <a:off x="1527224" y="3672876"/>
            <a:ext cx="3612000" cy="2131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0" i="0" u="sng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Pour les familles </a:t>
            </a:r>
            <a:r>
              <a:rPr lang="en-US" sz="2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endParaRPr sz="22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Char char="●"/>
            </a:pPr>
            <a:r>
              <a:rPr lang="en-US" sz="2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Informer </a:t>
            </a:r>
            <a:endParaRPr sz="22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Char char="●"/>
            </a:pPr>
            <a:r>
              <a:rPr lang="en-US" sz="2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Faciliter le lien </a:t>
            </a:r>
            <a:endParaRPr sz="22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Char char="●"/>
            </a:pPr>
            <a:r>
              <a:rPr lang="en-US" sz="2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Co-construire le projet </a:t>
            </a:r>
            <a:endParaRPr sz="22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9" name="Google Shape;99;p7"/>
          <p:cNvSpPr txBox="1">
            <a:spLocks noGrp="1"/>
          </p:cNvSpPr>
          <p:nvPr>
            <p:ph type="ctrTitle" idx="4294967295"/>
          </p:nvPr>
        </p:nvSpPr>
        <p:spPr>
          <a:xfrm>
            <a:off x="1524000" y="417575"/>
            <a:ext cx="9144000" cy="7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6000"/>
              <a:buFont typeface="Verdana"/>
              <a:buNone/>
            </a:pPr>
            <a:r>
              <a:rPr lang="en-US" sz="4000" b="1" i="0" u="none" strike="noStrike" cap="none">
                <a:solidFill>
                  <a:schemeClr val="accent4"/>
                </a:solidFill>
                <a:latin typeface="Verdana"/>
                <a:ea typeface="Verdana"/>
                <a:cs typeface="Verdana"/>
                <a:sym typeface="Verdana"/>
              </a:rPr>
              <a:t>Présentation du PRH 74</a:t>
            </a:r>
            <a:endParaRPr sz="4000" b="1" i="0" u="none" strike="noStrike" cap="none">
              <a:solidFill>
                <a:schemeClr val="accent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ea554fce04_0_20"/>
          <p:cNvSpPr txBox="1"/>
          <p:nvPr/>
        </p:nvSpPr>
        <p:spPr>
          <a:xfrm>
            <a:off x="2293937" y="6356350"/>
            <a:ext cx="128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</a:pPr>
            <a:r>
              <a:rPr lang="en-US"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rPr>
              <a:t>*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g1ea554fce04_0_20"/>
          <p:cNvSpPr txBox="1"/>
          <p:nvPr/>
        </p:nvSpPr>
        <p:spPr>
          <a:xfrm>
            <a:off x="4038600" y="6356350"/>
            <a:ext cx="429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Journées nationales : Ecole inclusive ! Ecole pour tous 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1ea554fce04_0_20"/>
          <p:cNvSpPr txBox="1"/>
          <p:nvPr/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rPr>
              <a:t>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g1ea554fce04_0_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66187" y="6356350"/>
            <a:ext cx="750887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1ea554fce04_0_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15500" y="6356350"/>
            <a:ext cx="479427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1ea554fce04_0_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14750" y="6249987"/>
            <a:ext cx="392112" cy="36512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g1ea554fce04_0_20"/>
          <p:cNvSpPr txBox="1">
            <a:spLocks noGrp="1"/>
          </p:cNvSpPr>
          <p:nvPr>
            <p:ph type="body" idx="1"/>
          </p:nvPr>
        </p:nvSpPr>
        <p:spPr>
          <a:xfrm>
            <a:off x="227814" y="1515358"/>
            <a:ext cx="11736371" cy="4628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200" u="sng" dirty="0">
                <a:solidFill>
                  <a:srgbClr val="000000"/>
                </a:solidFill>
              </a:rPr>
              <a:t>Diagnostic territorial de la Haute-Savoie</a:t>
            </a:r>
            <a:r>
              <a:rPr lang="en-US" sz="2200" dirty="0">
                <a:solidFill>
                  <a:srgbClr val="000000"/>
                </a:solidFill>
              </a:rPr>
              <a:t> :</a:t>
            </a:r>
            <a:endParaRPr sz="2200" dirty="0">
              <a:solidFill>
                <a:srgbClr val="000000"/>
              </a:solidFill>
            </a:endParaRPr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16% </a:t>
            </a:r>
            <a:r>
              <a:rPr lang="en-US" sz="2200" dirty="0" err="1">
                <a:solidFill>
                  <a:srgbClr val="000000"/>
                </a:solidFill>
              </a:rPr>
              <a:t>stipulent</a:t>
            </a:r>
            <a:r>
              <a:rPr lang="en-US" sz="2200" dirty="0">
                <a:solidFill>
                  <a:srgbClr val="000000"/>
                </a:solidFill>
              </a:rPr>
              <a:t> ne pas </a:t>
            </a:r>
            <a:r>
              <a:rPr lang="en-US" sz="2200" dirty="0" err="1">
                <a:solidFill>
                  <a:srgbClr val="000000"/>
                </a:solidFill>
              </a:rPr>
              <a:t>recevoir</a:t>
            </a:r>
            <a:r>
              <a:rPr lang="en-US" sz="2200" dirty="0">
                <a:solidFill>
                  <a:srgbClr val="000000"/>
                </a:solidFill>
              </a:rPr>
              <a:t> de </a:t>
            </a:r>
            <a:r>
              <a:rPr lang="en-US" sz="2200" dirty="0" err="1">
                <a:solidFill>
                  <a:srgbClr val="000000"/>
                </a:solidFill>
              </a:rPr>
              <a:t>demande</a:t>
            </a:r>
            <a:r>
              <a:rPr lang="en-US" sz="2200" dirty="0">
                <a:solidFill>
                  <a:srgbClr val="000000"/>
                </a:solidFill>
              </a:rPr>
              <a:t> et/</a:t>
            </a:r>
            <a:r>
              <a:rPr lang="en-US" sz="2200" dirty="0" err="1">
                <a:solidFill>
                  <a:srgbClr val="000000"/>
                </a:solidFill>
              </a:rPr>
              <a:t>ou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n’ayant</a:t>
            </a:r>
            <a:r>
              <a:rPr lang="en-US" sz="2200" dirty="0">
                <a:solidFill>
                  <a:srgbClr val="000000"/>
                </a:solidFill>
              </a:rPr>
              <a:t> pas, à </a:t>
            </a:r>
            <a:r>
              <a:rPr lang="en-US" sz="2200" dirty="0" err="1">
                <a:solidFill>
                  <a:srgbClr val="000000"/>
                </a:solidFill>
              </a:rPr>
              <a:t>leur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connaissance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accueilli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d’enfants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en</a:t>
            </a:r>
            <a:r>
              <a:rPr lang="en-US" sz="2200" dirty="0">
                <a:solidFill>
                  <a:srgbClr val="000000"/>
                </a:solidFill>
              </a:rPr>
              <a:t> situation de handicap.  </a:t>
            </a:r>
            <a:endParaRPr dirty="0"/>
          </a:p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 sz="2200" dirty="0">
              <a:solidFill>
                <a:srgbClr val="000000"/>
              </a:solidFill>
            </a:endParaRPr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2% </a:t>
            </a:r>
            <a:r>
              <a:rPr lang="en-US" sz="2200" dirty="0" err="1">
                <a:solidFill>
                  <a:srgbClr val="000000"/>
                </a:solidFill>
              </a:rPr>
              <a:t>disent</a:t>
            </a:r>
            <a:r>
              <a:rPr lang="en-US" sz="2200" dirty="0">
                <a:solidFill>
                  <a:srgbClr val="000000"/>
                </a:solidFill>
              </a:rPr>
              <a:t> ne pas </a:t>
            </a:r>
            <a:r>
              <a:rPr lang="en-US" sz="2200" dirty="0" err="1">
                <a:solidFill>
                  <a:srgbClr val="000000"/>
                </a:solidFill>
              </a:rPr>
              <a:t>être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agréées</a:t>
            </a:r>
            <a:r>
              <a:rPr lang="en-US" sz="2200" dirty="0">
                <a:solidFill>
                  <a:srgbClr val="000000"/>
                </a:solidFill>
              </a:rPr>
              <a:t>/</a:t>
            </a:r>
            <a:r>
              <a:rPr lang="en-US" sz="2200" dirty="0" err="1">
                <a:solidFill>
                  <a:srgbClr val="000000"/>
                </a:solidFill>
              </a:rPr>
              <a:t>habilitées</a:t>
            </a:r>
            <a:r>
              <a:rPr lang="en-US" sz="2200" dirty="0">
                <a:solidFill>
                  <a:srgbClr val="000000"/>
                </a:solidFill>
              </a:rPr>
              <a:t> pour </a:t>
            </a:r>
            <a:r>
              <a:rPr lang="en-US" sz="2200" dirty="0" err="1">
                <a:solidFill>
                  <a:srgbClr val="000000"/>
                </a:solidFill>
              </a:rPr>
              <a:t>accueillir</a:t>
            </a:r>
            <a:r>
              <a:rPr lang="en-US" sz="2200" dirty="0">
                <a:solidFill>
                  <a:srgbClr val="000000"/>
                </a:solidFill>
              </a:rPr>
              <a:t> des enfants </a:t>
            </a:r>
            <a:r>
              <a:rPr lang="en-US" sz="2200" dirty="0" err="1">
                <a:solidFill>
                  <a:srgbClr val="000000"/>
                </a:solidFill>
              </a:rPr>
              <a:t>en</a:t>
            </a:r>
            <a:r>
              <a:rPr lang="en-US" sz="2200" dirty="0">
                <a:solidFill>
                  <a:srgbClr val="000000"/>
                </a:solidFill>
              </a:rPr>
              <a:t> situation de handicap </a:t>
            </a:r>
            <a:r>
              <a:rPr lang="en-US" sz="2200" dirty="0" err="1">
                <a:solidFill>
                  <a:srgbClr val="000000"/>
                </a:solidFill>
              </a:rPr>
              <a:t>ou</a:t>
            </a:r>
            <a:r>
              <a:rPr lang="en-US" sz="2200" dirty="0">
                <a:solidFill>
                  <a:srgbClr val="000000"/>
                </a:solidFill>
              </a:rPr>
              <a:t> ne </a:t>
            </a:r>
            <a:r>
              <a:rPr lang="en-US" sz="2200" dirty="0" err="1">
                <a:solidFill>
                  <a:srgbClr val="000000"/>
                </a:solidFill>
              </a:rPr>
              <a:t>savent</a:t>
            </a:r>
            <a:r>
              <a:rPr lang="en-US" sz="2200" dirty="0">
                <a:solidFill>
                  <a:srgbClr val="000000"/>
                </a:solidFill>
              </a:rPr>
              <a:t> pas “comment faire’’.</a:t>
            </a:r>
            <a:endParaRPr dirty="0"/>
          </a:p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 sz="2200" dirty="0">
              <a:solidFill>
                <a:srgbClr val="000000"/>
              </a:solidFill>
            </a:endParaRPr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41% </a:t>
            </a:r>
            <a:r>
              <a:rPr lang="en-US" sz="2200" dirty="0" err="1">
                <a:solidFill>
                  <a:srgbClr val="000000"/>
                </a:solidFill>
              </a:rPr>
              <a:t>indiquent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avoir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besoin</a:t>
            </a:r>
            <a:r>
              <a:rPr lang="en-US" sz="2200" dirty="0">
                <a:solidFill>
                  <a:srgbClr val="000000"/>
                </a:solidFill>
              </a:rPr>
              <a:t> d’un </a:t>
            </a:r>
            <a:r>
              <a:rPr lang="en-US" sz="2200" dirty="0" err="1">
                <a:solidFill>
                  <a:srgbClr val="000000"/>
                </a:solidFill>
              </a:rPr>
              <a:t>accompagnement</a:t>
            </a:r>
            <a:r>
              <a:rPr lang="en-US" sz="2200" dirty="0">
                <a:solidFill>
                  <a:srgbClr val="000000"/>
                </a:solidFill>
              </a:rPr>
              <a:t> pour </a:t>
            </a:r>
            <a:r>
              <a:rPr lang="en-US" sz="2200" dirty="0" err="1">
                <a:solidFill>
                  <a:srgbClr val="000000"/>
                </a:solidFill>
              </a:rPr>
              <a:t>accueillir</a:t>
            </a:r>
            <a:r>
              <a:rPr lang="en-US" sz="2200" dirty="0">
                <a:solidFill>
                  <a:srgbClr val="000000"/>
                </a:solidFill>
              </a:rPr>
              <a:t> des enfants </a:t>
            </a:r>
            <a:r>
              <a:rPr lang="en-US" sz="2200" dirty="0" err="1">
                <a:solidFill>
                  <a:srgbClr val="000000"/>
                </a:solidFill>
              </a:rPr>
              <a:t>en</a:t>
            </a:r>
            <a:r>
              <a:rPr lang="en-US" sz="2200" dirty="0">
                <a:solidFill>
                  <a:srgbClr val="000000"/>
                </a:solidFill>
              </a:rPr>
              <a:t> situation de handicap  : </a:t>
            </a:r>
            <a:r>
              <a:rPr lang="en-US" sz="2200" dirty="0" err="1">
                <a:solidFill>
                  <a:srgbClr val="000000"/>
                </a:solidFill>
              </a:rPr>
              <a:t>Sensibilisation</a:t>
            </a:r>
            <a:r>
              <a:rPr lang="en-US" sz="2200" dirty="0">
                <a:solidFill>
                  <a:srgbClr val="000000"/>
                </a:solidFill>
              </a:rPr>
              <a:t>/formation, matériel </a:t>
            </a:r>
            <a:r>
              <a:rPr lang="en-US" sz="2200" dirty="0" err="1">
                <a:solidFill>
                  <a:srgbClr val="000000"/>
                </a:solidFill>
              </a:rPr>
              <a:t>pédagogique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soutien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humain</a:t>
            </a:r>
            <a:r>
              <a:rPr lang="en-US" sz="2200" dirty="0">
                <a:solidFill>
                  <a:srgbClr val="000000"/>
                </a:solidFill>
              </a:rPr>
              <a:t>.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800"/>
              <a:buFont typeface="Arial"/>
              <a:buNone/>
            </a:pPr>
            <a:endParaRPr dirty="0"/>
          </a:p>
        </p:txBody>
      </p:sp>
      <p:sp>
        <p:nvSpPr>
          <p:cNvPr id="111" name="Google Shape;111;g1ea554fce04_0_20"/>
          <p:cNvSpPr txBox="1">
            <a:spLocks noGrp="1"/>
          </p:cNvSpPr>
          <p:nvPr>
            <p:ph type="ctrTitle" idx="4294967295"/>
          </p:nvPr>
        </p:nvSpPr>
        <p:spPr>
          <a:xfrm>
            <a:off x="707009" y="82550"/>
            <a:ext cx="10793691" cy="12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6000"/>
              <a:buFont typeface="Verdana"/>
              <a:buNone/>
            </a:pPr>
            <a:r>
              <a:rPr lang="en-US" sz="4000" b="1" i="0" u="none" strike="noStrike" cap="none">
                <a:solidFill>
                  <a:schemeClr val="accent4"/>
                </a:solidFill>
                <a:latin typeface="Verdana"/>
                <a:ea typeface="Verdana"/>
                <a:cs typeface="Verdana"/>
                <a:sym typeface="Verdana"/>
              </a:rPr>
              <a:t>Principales conclusions du diagnostic réalisé en Haute Savoie</a:t>
            </a:r>
            <a:endParaRPr sz="4000" b="1" i="0" u="none" strike="noStrike" cap="none">
              <a:solidFill>
                <a:schemeClr val="accent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42F3518-0A22-4CD9-814C-E91F8926B662}"/>
              </a:ext>
            </a:extLst>
          </p:cNvPr>
          <p:cNvSpPr/>
          <p:nvPr/>
        </p:nvSpPr>
        <p:spPr>
          <a:xfrm>
            <a:off x="3714750" y="6249987"/>
            <a:ext cx="6617188" cy="608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9913272244_0_0"/>
          <p:cNvSpPr txBox="1"/>
          <p:nvPr/>
        </p:nvSpPr>
        <p:spPr>
          <a:xfrm>
            <a:off x="2293937" y="6356350"/>
            <a:ext cx="128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</a:pPr>
            <a:r>
              <a:rPr lang="en-US"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rPr>
              <a:t>*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g29913272244_0_0"/>
          <p:cNvSpPr txBox="1"/>
          <p:nvPr/>
        </p:nvSpPr>
        <p:spPr>
          <a:xfrm>
            <a:off x="4038600" y="6356350"/>
            <a:ext cx="429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Journées nationales : Ecole inclusive ! Ecole pour tous 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g29913272244_0_0"/>
          <p:cNvSpPr txBox="1"/>
          <p:nvPr/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rPr>
              <a:t>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g29913272244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66187" y="6356350"/>
            <a:ext cx="750887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29913272244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15500" y="6356350"/>
            <a:ext cx="479427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29913272244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14750" y="6249987"/>
            <a:ext cx="392112" cy="36512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g29913272244_0_0"/>
          <p:cNvSpPr txBox="1">
            <a:spLocks noGrp="1"/>
          </p:cNvSpPr>
          <p:nvPr>
            <p:ph type="body" idx="1"/>
          </p:nvPr>
        </p:nvSpPr>
        <p:spPr>
          <a:xfrm>
            <a:off x="200225" y="1515350"/>
            <a:ext cx="5475000" cy="46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200" u="sng" dirty="0">
                <a:solidFill>
                  <a:srgbClr val="000000"/>
                </a:solidFill>
              </a:rPr>
              <a:t>Situation </a:t>
            </a:r>
            <a:r>
              <a:rPr lang="en-US" sz="2200" u="sng" dirty="0" err="1">
                <a:solidFill>
                  <a:srgbClr val="000000"/>
                </a:solidFill>
              </a:rPr>
              <a:t>famille</a:t>
            </a:r>
            <a:r>
              <a:rPr lang="en-US" sz="2200" dirty="0">
                <a:solidFill>
                  <a:srgbClr val="000000"/>
                </a:solidFill>
              </a:rPr>
              <a:t> :</a:t>
            </a:r>
            <a:endParaRPr sz="2200" dirty="0">
              <a:solidFill>
                <a:srgbClr val="000000"/>
              </a:solidFill>
            </a:endParaRPr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Fiche </a:t>
            </a:r>
            <a:r>
              <a:rPr lang="en-US" sz="2200" dirty="0" err="1">
                <a:solidFill>
                  <a:srgbClr val="000000"/>
                </a:solidFill>
              </a:rPr>
              <a:t>saisine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remplie</a:t>
            </a:r>
            <a:r>
              <a:rPr lang="en-US" sz="2200" dirty="0">
                <a:solidFill>
                  <a:srgbClr val="000000"/>
                </a:solidFill>
              </a:rPr>
              <a:t> par la </a:t>
            </a:r>
            <a:r>
              <a:rPr lang="en-US" sz="2200" dirty="0" err="1">
                <a:solidFill>
                  <a:srgbClr val="000000"/>
                </a:solidFill>
              </a:rPr>
              <a:t>famille</a:t>
            </a:r>
            <a:r>
              <a:rPr lang="en-US" sz="2200" dirty="0">
                <a:solidFill>
                  <a:srgbClr val="000000"/>
                </a:solidFill>
              </a:rPr>
              <a:t> : </a:t>
            </a:r>
            <a:r>
              <a:rPr lang="en-US" sz="2200" dirty="0" err="1">
                <a:solidFill>
                  <a:srgbClr val="000000"/>
                </a:solidFill>
              </a:rPr>
              <a:t>développer</a:t>
            </a:r>
            <a:r>
              <a:rPr lang="en-US" sz="2200" dirty="0">
                <a:solidFill>
                  <a:srgbClr val="000000"/>
                </a:solidFill>
              </a:rPr>
              <a:t> la </a:t>
            </a:r>
            <a:r>
              <a:rPr lang="en-US" sz="2200" dirty="0" err="1">
                <a:solidFill>
                  <a:srgbClr val="000000"/>
                </a:solidFill>
              </a:rPr>
              <a:t>motricité</a:t>
            </a:r>
            <a:r>
              <a:rPr lang="en-US" sz="2200" dirty="0">
                <a:solidFill>
                  <a:srgbClr val="000000"/>
                </a:solidFill>
              </a:rPr>
              <a:t> de son enfant </a:t>
            </a:r>
            <a:endParaRPr sz="2200" dirty="0">
              <a:solidFill>
                <a:srgbClr val="000000"/>
              </a:solidFill>
            </a:endParaRPr>
          </a:p>
          <a:p>
            <a:pPr marL="457200" lvl="0" indent="-3683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en-US" sz="2200" dirty="0" err="1">
                <a:solidFill>
                  <a:srgbClr val="000000"/>
                </a:solidFill>
              </a:rPr>
              <a:t>Prise</a:t>
            </a:r>
            <a:r>
              <a:rPr lang="en-US" sz="2200" dirty="0">
                <a:solidFill>
                  <a:srgbClr val="000000"/>
                </a:solidFill>
              </a:rPr>
              <a:t> de contact par la </a:t>
            </a:r>
            <a:r>
              <a:rPr lang="en-US" sz="2200" dirty="0" err="1">
                <a:solidFill>
                  <a:srgbClr val="000000"/>
                </a:solidFill>
              </a:rPr>
              <a:t>conseillère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territoriale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endParaRPr sz="2200" dirty="0">
              <a:solidFill>
                <a:srgbClr val="000000"/>
              </a:solidFill>
            </a:endParaRPr>
          </a:p>
          <a:p>
            <a:pPr marL="457200" lvl="0" indent="-3683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en-US" sz="2200" dirty="0" err="1">
                <a:solidFill>
                  <a:srgbClr val="000000"/>
                </a:solidFill>
              </a:rPr>
              <a:t>Définition</a:t>
            </a:r>
            <a:r>
              <a:rPr lang="en-US" sz="2200" dirty="0">
                <a:solidFill>
                  <a:srgbClr val="000000"/>
                </a:solidFill>
              </a:rPr>
              <a:t> et co-construction du </a:t>
            </a:r>
            <a:r>
              <a:rPr lang="en-US" sz="2200" dirty="0" err="1">
                <a:solidFill>
                  <a:srgbClr val="000000"/>
                </a:solidFill>
              </a:rPr>
              <a:t>projet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endParaRPr sz="2200" dirty="0">
              <a:solidFill>
                <a:srgbClr val="000000"/>
              </a:solidFill>
            </a:endParaRPr>
          </a:p>
          <a:p>
            <a:pPr marL="457200" lvl="0" indent="-3683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Mise </a:t>
            </a:r>
            <a:r>
              <a:rPr lang="en-US" sz="2200" dirty="0" err="1">
                <a:solidFill>
                  <a:srgbClr val="000000"/>
                </a:solidFill>
              </a:rPr>
              <a:t>en</a:t>
            </a:r>
            <a:r>
              <a:rPr lang="en-US" sz="2200" dirty="0">
                <a:solidFill>
                  <a:srgbClr val="000000"/>
                </a:solidFill>
              </a:rPr>
              <a:t> lien avec </a:t>
            </a:r>
            <a:r>
              <a:rPr lang="en-US" sz="2200" dirty="0" err="1">
                <a:solidFill>
                  <a:srgbClr val="000000"/>
                </a:solidFill>
              </a:rPr>
              <a:t>une</a:t>
            </a:r>
            <a:r>
              <a:rPr lang="en-US" sz="2200" dirty="0">
                <a:solidFill>
                  <a:srgbClr val="000000"/>
                </a:solidFill>
              </a:rPr>
              <a:t> salle </a:t>
            </a:r>
            <a:r>
              <a:rPr lang="en-US" sz="2200" dirty="0" err="1">
                <a:solidFill>
                  <a:srgbClr val="000000"/>
                </a:solidFill>
              </a:rPr>
              <a:t>d’escalade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endParaRPr sz="2200" dirty="0">
              <a:solidFill>
                <a:srgbClr val="000000"/>
              </a:solidFill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800"/>
              <a:buFont typeface="Arial"/>
              <a:buNone/>
            </a:pPr>
            <a:endParaRPr dirty="0"/>
          </a:p>
        </p:txBody>
      </p:sp>
      <p:sp>
        <p:nvSpPr>
          <p:cNvPr id="123" name="Google Shape;123;g29913272244_0_0"/>
          <p:cNvSpPr txBox="1">
            <a:spLocks noGrp="1"/>
          </p:cNvSpPr>
          <p:nvPr>
            <p:ph type="ctrTitle" idx="4294967295"/>
          </p:nvPr>
        </p:nvSpPr>
        <p:spPr>
          <a:xfrm>
            <a:off x="707000" y="82550"/>
            <a:ext cx="10793700" cy="8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6000"/>
              <a:buFont typeface="Verdana"/>
              <a:buNone/>
            </a:pPr>
            <a:r>
              <a:rPr lang="en-US" sz="4000" b="1">
                <a:solidFill>
                  <a:schemeClr val="accent4"/>
                </a:solidFill>
              </a:rPr>
              <a:t>Différentes situations</a:t>
            </a:r>
            <a:endParaRPr sz="4000" b="1" i="0" u="none" strike="noStrike" cap="none">
              <a:solidFill>
                <a:schemeClr val="accent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4" name="Google Shape;124;g29913272244_0_0"/>
          <p:cNvSpPr txBox="1">
            <a:spLocks noGrp="1"/>
          </p:cNvSpPr>
          <p:nvPr>
            <p:ph type="body" idx="1"/>
          </p:nvPr>
        </p:nvSpPr>
        <p:spPr>
          <a:xfrm>
            <a:off x="6232400" y="1515350"/>
            <a:ext cx="5734200" cy="46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200" u="sng">
                <a:solidFill>
                  <a:srgbClr val="000000"/>
                </a:solidFill>
              </a:rPr>
              <a:t>Situation professionnel </a:t>
            </a:r>
            <a:r>
              <a:rPr lang="en-US" sz="2200">
                <a:solidFill>
                  <a:srgbClr val="000000"/>
                </a:solidFill>
              </a:rPr>
              <a:t>:</a:t>
            </a:r>
            <a:endParaRPr sz="2200">
              <a:solidFill>
                <a:srgbClr val="000000"/>
              </a:solidFill>
            </a:endParaRPr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2200">
                <a:solidFill>
                  <a:srgbClr val="000000"/>
                </a:solidFill>
              </a:rPr>
              <a:t>Fiche saisine remplie par les professionnels : besoin de sensibilisation </a:t>
            </a:r>
            <a:endParaRPr sz="2200">
              <a:solidFill>
                <a:srgbClr val="000000"/>
              </a:solidFill>
            </a:endParaRPr>
          </a:p>
          <a:p>
            <a:pPr marL="457200" lvl="0" indent="-3683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en-US" sz="2200">
                <a:solidFill>
                  <a:srgbClr val="000000"/>
                </a:solidFill>
              </a:rPr>
              <a:t>Prise de contact par la conseillère territoriale </a:t>
            </a:r>
            <a:endParaRPr sz="2200">
              <a:solidFill>
                <a:srgbClr val="000000"/>
              </a:solidFill>
            </a:endParaRPr>
          </a:p>
          <a:p>
            <a:pPr marL="457200" lvl="0" indent="-3683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en-US" sz="2200">
                <a:solidFill>
                  <a:srgbClr val="000000"/>
                </a:solidFill>
              </a:rPr>
              <a:t>Définition et co-construction du projet </a:t>
            </a:r>
            <a:endParaRPr sz="2200">
              <a:solidFill>
                <a:srgbClr val="000000"/>
              </a:solidFill>
            </a:endParaRPr>
          </a:p>
          <a:p>
            <a:pPr marL="457200" lvl="0" indent="-3683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en-US" sz="2200">
                <a:solidFill>
                  <a:srgbClr val="000000"/>
                </a:solidFill>
              </a:rPr>
              <a:t>Proposition de sensibilisation voire de formation mise en lien avec le réseau du PRH 74</a:t>
            </a:r>
            <a:endParaRPr sz="2200">
              <a:solidFill>
                <a:srgbClr val="000000"/>
              </a:solidFill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800"/>
              <a:buFont typeface="Arial"/>
              <a:buNone/>
            </a:pPr>
            <a:endParaRPr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D766F-71B3-44DC-872A-08A38013F9C0}"/>
              </a:ext>
            </a:extLst>
          </p:cNvPr>
          <p:cNvSpPr/>
          <p:nvPr/>
        </p:nvSpPr>
        <p:spPr>
          <a:xfrm>
            <a:off x="3714750" y="6249987"/>
            <a:ext cx="6617188" cy="608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9157edf895_0_1"/>
          <p:cNvSpPr txBox="1">
            <a:spLocks noGrp="1"/>
          </p:cNvSpPr>
          <p:nvPr>
            <p:ph type="ctrTitle"/>
          </p:nvPr>
        </p:nvSpPr>
        <p:spPr>
          <a:xfrm>
            <a:off x="450850" y="1136650"/>
            <a:ext cx="11603367" cy="12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6000"/>
              <a:buFont typeface="Verdana"/>
              <a:buNone/>
            </a:pPr>
            <a:r>
              <a:rPr lang="en-US" sz="4900"/>
              <a:t>L’accueil en temps périscolaires </a:t>
            </a:r>
            <a:endParaRPr sz="4900"/>
          </a:p>
        </p:txBody>
      </p:sp>
      <p:sp>
        <p:nvSpPr>
          <p:cNvPr id="130" name="Google Shape;130;g29157edf895_0_1"/>
          <p:cNvSpPr txBox="1">
            <a:spLocks noGrp="1"/>
          </p:cNvSpPr>
          <p:nvPr>
            <p:ph type="subTitle" idx="1"/>
          </p:nvPr>
        </p:nvSpPr>
        <p:spPr>
          <a:xfrm>
            <a:off x="450850" y="3827462"/>
            <a:ext cx="113649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i="1">
                <a:solidFill>
                  <a:srgbClr val="595959"/>
                </a:solidFill>
              </a:rPr>
              <a:t>Intervention de madame Katy Bouteiller</a:t>
            </a:r>
            <a:endParaRPr/>
          </a:p>
        </p:txBody>
      </p:sp>
      <p:pic>
        <p:nvPicPr>
          <p:cNvPr id="133" name="Google Shape;133;g29157edf895_0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5554662"/>
            <a:ext cx="10515598" cy="6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g29157edf895_0_1"/>
          <p:cNvSpPr txBox="1"/>
          <p:nvPr/>
        </p:nvSpPr>
        <p:spPr>
          <a:xfrm>
            <a:off x="838201" y="2400300"/>
            <a:ext cx="10725442" cy="9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200"/>
              <a:buFont typeface="Verdana"/>
              <a:buNone/>
            </a:pPr>
            <a:r>
              <a:rPr lang="en-US" sz="2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Quels sont les freins ?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200"/>
              <a:buFont typeface="Verdana"/>
              <a:buNone/>
            </a:pPr>
            <a:r>
              <a:rPr lang="en-US" sz="2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Quelles sont les bonnes pratiques ?</a:t>
            </a:r>
            <a:endParaRPr sz="2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" name="Google Shape;144;p5">
            <a:extLst>
              <a:ext uri="{FF2B5EF4-FFF2-40B4-BE49-F238E27FC236}">
                <a16:creationId xmlns:a16="http://schemas.microsoft.com/office/drawing/2014/main" id="{C28A26E7-5039-4066-A5E5-4B68344AE261}"/>
              </a:ext>
            </a:extLst>
          </p:cNvPr>
          <p:cNvSpPr txBox="1"/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rPr>
              <a:t>7</a:t>
            </a:fld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"/>
          <p:cNvSpPr txBox="1">
            <a:spLocks noGrp="1"/>
          </p:cNvSpPr>
          <p:nvPr>
            <p:ph type="title"/>
          </p:nvPr>
        </p:nvSpPr>
        <p:spPr>
          <a:xfrm>
            <a:off x="2648932" y="374643"/>
            <a:ext cx="6570481" cy="775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000" b="1">
                <a:solidFill>
                  <a:schemeClr val="accent4"/>
                </a:solidFill>
              </a:rPr>
              <a:t>Les freins à l’accueil </a:t>
            </a:r>
            <a:endParaRPr sz="4000" b="1">
              <a:solidFill>
                <a:schemeClr val="accent4"/>
              </a:solidFill>
            </a:endParaRPr>
          </a:p>
        </p:txBody>
      </p:sp>
      <p:sp>
        <p:nvSpPr>
          <p:cNvPr id="142" name="Google Shape;142;p5"/>
          <p:cNvSpPr txBox="1">
            <a:spLocks noGrp="1"/>
          </p:cNvSpPr>
          <p:nvPr>
            <p:ph type="body" idx="1"/>
          </p:nvPr>
        </p:nvSpPr>
        <p:spPr>
          <a:xfrm>
            <a:off x="0" y="1668544"/>
            <a:ext cx="12113443" cy="5257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60400" lvl="0" indent="-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2200"/>
              <a:t>Le manque voire l’absence de concertation avec l’équipe éducative ou l’oubli de « l’acteur périscolaire » lors de sa mise en place</a:t>
            </a:r>
            <a:endParaRPr/>
          </a:p>
          <a:p>
            <a:pPr marL="20320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/>
          </a:p>
          <a:p>
            <a:pPr marL="660400" lvl="0" indent="-2540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/>
          </a:p>
          <a:p>
            <a:pPr marL="660400" lvl="0" indent="-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2200"/>
              <a:t>Une méconnaissance du fonctionnement des services périscolaires et de la restauration scolaire par les familles et/ou par les professionnels qui accompagnent les familles et leurs enfants : le directeur d’école souvent vu comme le responsable de l’ensemble de la journée de l’enfant</a:t>
            </a:r>
            <a:endParaRPr/>
          </a:p>
          <a:p>
            <a:pPr marL="20320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/>
          </a:p>
          <a:p>
            <a:pPr marL="660400" lvl="0" indent="-2540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/>
          </a:p>
          <a:p>
            <a:pPr marL="660400" lvl="0" indent="-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2200"/>
              <a:t>Une répartition des heures de l’AESH qui ne prend pas en compte le temps méridien ou le temps périscolaire </a:t>
            </a:r>
            <a:endParaRPr/>
          </a:p>
          <a:p>
            <a:pPr marL="660400" lvl="0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800"/>
          </a:p>
        </p:txBody>
      </p:sp>
      <p:sp>
        <p:nvSpPr>
          <p:cNvPr id="143" name="Google Shape;143;p5"/>
          <p:cNvSpPr txBox="1"/>
          <p:nvPr/>
        </p:nvSpPr>
        <p:spPr>
          <a:xfrm>
            <a:off x="2293937" y="6356350"/>
            <a:ext cx="12874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</a:pPr>
            <a:r>
              <a:rPr lang="en-US"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rPr>
              <a:t>*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5"/>
          <p:cNvSpPr txBox="1"/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rPr>
              <a:t>8</a:t>
            </a:fld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" name="Google Shape;14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0812" y="6246812"/>
            <a:ext cx="1069975" cy="506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"/>
          <p:cNvSpPr txBox="1">
            <a:spLocks noGrp="1"/>
          </p:cNvSpPr>
          <p:nvPr>
            <p:ph type="title"/>
          </p:nvPr>
        </p:nvSpPr>
        <p:spPr>
          <a:xfrm>
            <a:off x="2432116" y="506839"/>
            <a:ext cx="7041822" cy="775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000" b="1">
                <a:solidFill>
                  <a:schemeClr val="accent4"/>
                </a:solidFill>
              </a:rPr>
              <a:t>Les freins à l’accueil </a:t>
            </a:r>
            <a:endParaRPr sz="4000" b="1">
              <a:solidFill>
                <a:schemeClr val="accent4"/>
              </a:solidFill>
            </a:endParaRPr>
          </a:p>
        </p:txBody>
      </p:sp>
      <p:sp>
        <p:nvSpPr>
          <p:cNvPr id="155" name="Google Shape;155;p4"/>
          <p:cNvSpPr txBox="1">
            <a:spLocks noGrp="1"/>
          </p:cNvSpPr>
          <p:nvPr>
            <p:ph type="body" idx="1"/>
          </p:nvPr>
        </p:nvSpPr>
        <p:spPr>
          <a:xfrm>
            <a:off x="150812" y="1819372"/>
            <a:ext cx="11890376" cy="493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60400" lvl="0" indent="-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2200"/>
              <a:t>Les difficultés de recrutement d’animateurs et donc d’animateurs ou de personnels capables de prendre en charge l’enfant </a:t>
            </a:r>
            <a:endParaRPr/>
          </a:p>
          <a:p>
            <a:pPr marL="20320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/>
          </a:p>
          <a:p>
            <a:pPr marL="660400" lvl="0" indent="-2540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/>
          </a:p>
          <a:p>
            <a:pPr marL="660400" lvl="0" indent="-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2200"/>
              <a:t>Une méconnaissance des dispositifs pouvant financer le surencadrement d’enfants : bonus inclusion CAF</a:t>
            </a:r>
            <a:endParaRPr/>
          </a:p>
          <a:p>
            <a:pPr marL="20320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/>
          </a:p>
          <a:p>
            <a:pPr marL="660400" lvl="0" indent="-2540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/>
          </a:p>
          <a:p>
            <a:pPr marL="660400" lvl="0" indent="-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2200"/>
              <a:t>Un défaut de moyen matériel</a:t>
            </a:r>
            <a:endParaRPr/>
          </a:p>
          <a:p>
            <a:pPr marL="20320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/>
          </a:p>
          <a:p>
            <a:pPr marL="660400" lvl="0" indent="-2540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/>
          </a:p>
          <a:p>
            <a:pPr marL="660400" lvl="0" indent="-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2200"/>
              <a:t>Un engagement des acteurs restant insuffisant</a:t>
            </a:r>
            <a:endParaRPr/>
          </a:p>
          <a:p>
            <a:pPr marL="660400" lvl="0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800"/>
          </a:p>
        </p:txBody>
      </p:sp>
      <p:sp>
        <p:nvSpPr>
          <p:cNvPr id="156" name="Google Shape;156;p4"/>
          <p:cNvSpPr txBox="1"/>
          <p:nvPr/>
        </p:nvSpPr>
        <p:spPr>
          <a:xfrm>
            <a:off x="2293937" y="6356350"/>
            <a:ext cx="12874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</a:pPr>
            <a:r>
              <a:rPr lang="en-US"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rPr>
              <a:t>*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4"/>
          <p:cNvSpPr txBox="1"/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9A9A9A"/>
                </a:solidFill>
                <a:latin typeface="Verdana"/>
                <a:ea typeface="Verdana"/>
                <a:cs typeface="Verdana"/>
                <a:sym typeface="Verdana"/>
              </a:rPr>
              <a:t>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2" name="Google Shape;16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0812" y="6246812"/>
            <a:ext cx="1069975" cy="506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charte graphique 2022">
      <a:dk1>
        <a:srgbClr val="595959"/>
      </a:dk1>
      <a:lt1>
        <a:srgbClr val="FFFFFF"/>
      </a:lt1>
      <a:dk2>
        <a:srgbClr val="44546A"/>
      </a:dk2>
      <a:lt2>
        <a:srgbClr val="E8E6E6"/>
      </a:lt2>
      <a:accent1>
        <a:srgbClr val="1488CA"/>
      </a:accent1>
      <a:accent2>
        <a:srgbClr val="E30613"/>
      </a:accent2>
      <a:accent3>
        <a:srgbClr val="F9AF22"/>
      </a:accent3>
      <a:accent4>
        <a:srgbClr val="4A9536"/>
      </a:accent4>
      <a:accent5>
        <a:srgbClr val="41B9BB"/>
      </a:accent5>
      <a:accent6>
        <a:srgbClr val="B9C146"/>
      </a:accent6>
      <a:hlink>
        <a:srgbClr val="5A368C"/>
      </a:hlink>
      <a:folHlink>
        <a:srgbClr val="7C1B4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hème Office">
  <a:themeElements>
    <a:clrScheme name="charte graphique 2022">
      <a:dk1>
        <a:srgbClr val="595959"/>
      </a:dk1>
      <a:lt1>
        <a:srgbClr val="FFFFFF"/>
      </a:lt1>
      <a:dk2>
        <a:srgbClr val="44546A"/>
      </a:dk2>
      <a:lt2>
        <a:srgbClr val="E8E6E6"/>
      </a:lt2>
      <a:accent1>
        <a:srgbClr val="1488CA"/>
      </a:accent1>
      <a:accent2>
        <a:srgbClr val="E30613"/>
      </a:accent2>
      <a:accent3>
        <a:srgbClr val="F9AF22"/>
      </a:accent3>
      <a:accent4>
        <a:srgbClr val="4A9536"/>
      </a:accent4>
      <a:accent5>
        <a:srgbClr val="41B9BB"/>
      </a:accent5>
      <a:accent6>
        <a:srgbClr val="B9C146"/>
      </a:accent6>
      <a:hlink>
        <a:srgbClr val="5A368C"/>
      </a:hlink>
      <a:folHlink>
        <a:srgbClr val="7C1B4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Thème Office">
  <a:themeElements>
    <a:clrScheme name="charte graphique 2022">
      <a:dk1>
        <a:srgbClr val="595959"/>
      </a:dk1>
      <a:lt1>
        <a:srgbClr val="FFFFFF"/>
      </a:lt1>
      <a:dk2>
        <a:srgbClr val="44546A"/>
      </a:dk2>
      <a:lt2>
        <a:srgbClr val="E8E6E6"/>
      </a:lt2>
      <a:accent1>
        <a:srgbClr val="1488CA"/>
      </a:accent1>
      <a:accent2>
        <a:srgbClr val="E30613"/>
      </a:accent2>
      <a:accent3>
        <a:srgbClr val="F9AF22"/>
      </a:accent3>
      <a:accent4>
        <a:srgbClr val="4A9536"/>
      </a:accent4>
      <a:accent5>
        <a:srgbClr val="41B9BB"/>
      </a:accent5>
      <a:accent6>
        <a:srgbClr val="B9C146"/>
      </a:accent6>
      <a:hlink>
        <a:srgbClr val="5A368C"/>
      </a:hlink>
      <a:folHlink>
        <a:srgbClr val="7C1B4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</Words>
  <Application>Microsoft Office PowerPoint</Application>
  <PresentationFormat>Grand écran</PresentationFormat>
  <Paragraphs>116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Verdana</vt:lpstr>
      <vt:lpstr>1_Thème Office</vt:lpstr>
      <vt:lpstr>2_Thème Office</vt:lpstr>
      <vt:lpstr>8_Thème Office</vt:lpstr>
      <vt:lpstr>JOURNEES NATIONALES ECOLE INCLUSIVE ! ECOLE POUR TOUS ?</vt:lpstr>
      <vt:lpstr>Il n’y a pas que l’école dans la vie, il y a le périsco aussi !</vt:lpstr>
      <vt:lpstr>Pôle Ressource Handicap 74</vt:lpstr>
      <vt:lpstr>Présentation du PRH 74</vt:lpstr>
      <vt:lpstr>Principales conclusions du diagnostic réalisé en Haute Savoie</vt:lpstr>
      <vt:lpstr>Différentes situations</vt:lpstr>
      <vt:lpstr>L’accueil en temps périscolaires </vt:lpstr>
      <vt:lpstr>Les freins à l’accueil </vt:lpstr>
      <vt:lpstr>Les freins à l’accueil </vt:lpstr>
      <vt:lpstr>Les bonnes pratiques</vt:lpstr>
      <vt:lpstr>Les bonnes pratiques</vt:lpstr>
      <vt:lpstr>MERCI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JOURNEES NATIONALES ECOLE INCLUSIVE ! ECOLE POUR TOUS ?</dc:title>
  <dc:creator>Emilie POURQUERY</dc:creator>
  <cp:lastModifiedBy>Lucie SZEWCZYKOWSKI</cp:lastModifiedBy>
  <cp:revision>1</cp:revision>
  <dcterms:created xsi:type="dcterms:W3CDTF">2022-05-13T12:53:09Z</dcterms:created>
  <dcterms:modified xsi:type="dcterms:W3CDTF">2023-11-10T12:26:21Z</dcterms:modified>
</cp:coreProperties>
</file>