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7"/>
  </p:notesMasterIdLst>
  <p:sldIdLst>
    <p:sldId id="256" r:id="rId3"/>
    <p:sldId id="257" r:id="rId4"/>
    <p:sldId id="279" r:id="rId5"/>
    <p:sldId id="294" r:id="rId6"/>
  </p:sldIdLst>
  <p:sldSz cx="12192000" cy="6858000"/>
  <p:notesSz cx="6858000" cy="994568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8" roundtripDataSignature="AMtx7mgNU+Ruv+21Km/4pbUdvJo7jkw0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946B5E-AA6B-4A52-A5D2-EE3162613882}">
  <a:tblStyle styleId="{2D946B5E-AA6B-4A52-A5D2-EE31626138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68" Type="http://customschemas.google.com/relationships/presentationmetadata" Target="meta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4500" y="1243012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7212"/>
            <a:ext cx="29718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9447212"/>
            <a:ext cx="29718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3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3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3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5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3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400"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dt" idx="10"/>
          </p:nvPr>
        </p:nvSpPr>
        <p:spPr>
          <a:xfrm>
            <a:off x="2847975" y="6356350"/>
            <a:ext cx="12874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A9A9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428489-6DC6-4B1A-A0AA-5ED0E1680D8B}"/>
              </a:ext>
            </a:extLst>
          </p:cNvPr>
          <p:cNvSpPr/>
          <p:nvPr userDrawn="1"/>
        </p:nvSpPr>
        <p:spPr>
          <a:xfrm>
            <a:off x="187569" y="6213231"/>
            <a:ext cx="187569" cy="85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2293937" y="6356350"/>
            <a:ext cx="12874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A9A9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" y="6176962"/>
            <a:ext cx="1127125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6"/>
          <p:cNvSpPr txBox="1"/>
          <p:nvPr/>
        </p:nvSpPr>
        <p:spPr>
          <a:xfrm>
            <a:off x="2847975" y="3514725"/>
            <a:ext cx="6496050" cy="76200"/>
          </a:xfrm>
          <a:prstGeom prst="rect">
            <a:avLst/>
          </a:prstGeom>
          <a:solidFill>
            <a:srgbClr val="4A95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roupe 4">
            <a:extLst>
              <a:ext uri="{FF2B5EF4-FFF2-40B4-BE49-F238E27FC236}">
                <a16:creationId xmlns:a16="http://schemas.microsoft.com/office/drawing/2014/main" id="{13BD5CA1-157D-4583-845E-AF0DF25AD6B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909" y="6301839"/>
            <a:ext cx="2545773" cy="492373"/>
            <a:chOff x="3049588" y="5800725"/>
            <a:chExt cx="5105400" cy="985838"/>
          </a:xfrm>
        </p:grpSpPr>
        <p:pic>
          <p:nvPicPr>
            <p:cNvPr id="17" name="Image 9">
              <a:extLst>
                <a:ext uri="{FF2B5EF4-FFF2-40B4-BE49-F238E27FC236}">
                  <a16:creationId xmlns:a16="http://schemas.microsoft.com/office/drawing/2014/main" id="{9E013901-F0CC-41DE-9992-F8144E6C6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588" y="5800725"/>
              <a:ext cx="2084387" cy="98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7">
              <a:extLst>
                <a:ext uri="{FF2B5EF4-FFF2-40B4-BE49-F238E27FC236}">
                  <a16:creationId xmlns:a16="http://schemas.microsoft.com/office/drawing/2014/main" id="{5B38879D-D403-437A-9130-F4F3F5ABF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888" y="5800725"/>
              <a:ext cx="1766887" cy="98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8">
              <a:extLst>
                <a:ext uri="{FF2B5EF4-FFF2-40B4-BE49-F238E27FC236}">
                  <a16:creationId xmlns:a16="http://schemas.microsoft.com/office/drawing/2014/main" id="{FAD6E363-C776-4A2F-8913-57E0AAC0F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688" y="5800725"/>
              <a:ext cx="1130300" cy="98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" y="6176962"/>
            <a:ext cx="1127125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176962"/>
            <a:ext cx="10515600" cy="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dt" idx="10"/>
          </p:nvPr>
        </p:nvSpPr>
        <p:spPr>
          <a:xfrm>
            <a:off x="2293937" y="6356350"/>
            <a:ext cx="12874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  <a:defRPr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 txBox="1">
            <a:spLocks noGrp="1"/>
          </p:cNvSpPr>
          <p:nvPr>
            <p:ph type="ctrTitle"/>
          </p:nvPr>
        </p:nvSpPr>
        <p:spPr>
          <a:xfrm>
            <a:off x="1524000" y="1592262"/>
            <a:ext cx="9144000" cy="1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lang="en-US" sz="44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JOURNEES NATIONALES</a:t>
            </a:r>
            <a:br>
              <a:rPr lang="en-US" sz="28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1" i="0" u="none">
                <a:solidFill>
                  <a:srgbClr val="F9AF22"/>
                </a:solidFill>
                <a:latin typeface="Verdana"/>
                <a:ea typeface="Verdana"/>
                <a:cs typeface="Verdana"/>
                <a:sym typeface="Verdana"/>
              </a:rPr>
              <a:t>ECOLE</a:t>
            </a:r>
            <a:r>
              <a:rPr lang="en-US" sz="2800" b="1" i="0" u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>
                <a:solidFill>
                  <a:srgbClr val="4A9536"/>
                </a:solidFill>
                <a:latin typeface="Verdana"/>
                <a:ea typeface="Verdana"/>
                <a:cs typeface="Verdana"/>
                <a:sym typeface="Verdana"/>
              </a:rPr>
              <a:t>INCLUSIVE !</a:t>
            </a:r>
            <a:r>
              <a:rPr lang="en-US" sz="2800" b="1" i="0" u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ECOLE </a:t>
            </a:r>
            <a:r>
              <a:rPr lang="en-US" sz="2800" b="1" i="0" u="none">
                <a:solidFill>
                  <a:srgbClr val="1488CA"/>
                </a:solidFill>
                <a:latin typeface="Verdana"/>
                <a:ea typeface="Verdana"/>
                <a:cs typeface="Verdana"/>
                <a:sym typeface="Verdana"/>
              </a:rPr>
              <a:t>POUR</a:t>
            </a:r>
            <a:r>
              <a:rPr lang="en-US" sz="28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>
                <a:solidFill>
                  <a:srgbClr val="1488CA"/>
                </a:solidFill>
                <a:latin typeface="Verdana"/>
                <a:ea typeface="Verdana"/>
                <a:cs typeface="Verdana"/>
                <a:sym typeface="Verdana"/>
              </a:rPr>
              <a:t>TOUS ?</a:t>
            </a:r>
            <a:endParaRPr/>
          </a:p>
        </p:txBody>
      </p:sp>
      <p:sp>
        <p:nvSpPr>
          <p:cNvPr id="131" name="Google Shape;131;p1"/>
          <p:cNvSpPr txBox="1"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2" name="Google Shape;132;p1"/>
          <p:cNvPicPr preferRelativeResize="0"/>
          <p:nvPr/>
        </p:nvPicPr>
        <p:blipFill rotWithShape="1">
          <a:blip r:embed="rId3">
            <a:alphaModFix/>
          </a:blip>
          <a:srcRect b="41523"/>
          <a:stretch/>
        </p:blipFill>
        <p:spPr>
          <a:xfrm>
            <a:off x="4498975" y="3729037"/>
            <a:ext cx="1898650" cy="3167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"/>
          <p:cNvSpPr txBox="1">
            <a:spLocks noGrp="1"/>
          </p:cNvSpPr>
          <p:nvPr>
            <p:ph type="ctrTitle"/>
          </p:nvPr>
        </p:nvSpPr>
        <p:spPr>
          <a:xfrm>
            <a:off x="1524000" y="17780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6000"/>
              <a:buFont typeface="Verdana"/>
              <a:buNone/>
            </a:pPr>
            <a:br>
              <a:rPr lang="en-US" sz="6000" b="0" i="0" u="none" dirty="0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6000" b="0" i="0" u="none" dirty="0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6000" b="0" i="0" u="none" dirty="0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6000" b="0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Atelier n°11</a:t>
            </a:r>
            <a:br>
              <a:rPr lang="en-US" sz="6000" b="0" i="0" u="none" dirty="0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dirty="0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« </a:t>
            </a:r>
            <a:r>
              <a:rPr lang="en-US" sz="4000" b="1" i="0" u="none" dirty="0" err="1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L’école</a:t>
            </a:r>
            <a:r>
              <a:rPr lang="en-US" sz="4000" b="1" i="0" u="none" dirty="0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000" b="1" i="0" u="none" dirty="0" err="1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rêvée</a:t>
            </a:r>
            <a:r>
              <a:rPr lang="en-US" sz="4000" b="1" i="0" u="none" dirty="0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 des enfants »</a:t>
            </a:r>
            <a:br>
              <a:rPr lang="en-US" sz="6000" b="0" i="0" u="none" dirty="0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dirty="0"/>
          </a:p>
        </p:txBody>
      </p:sp>
      <p:sp>
        <p:nvSpPr>
          <p:cNvPr id="140" name="Google Shape;140;p2"/>
          <p:cNvSpPr txBox="1">
            <a:spLocks noGrp="1"/>
          </p:cNvSpPr>
          <p:nvPr>
            <p:ph type="subTitle" idx="1"/>
          </p:nvPr>
        </p:nvSpPr>
        <p:spPr>
          <a:xfrm>
            <a:off x="450850" y="3687762"/>
            <a:ext cx="1136491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Myriam Ouddou, Facilitatrice de l'intelligence collective, Membre de Oxalis SCOP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Céline Nadaud, Facilitatrice et éducatrice spécialisée, Associations « </a:t>
            </a:r>
            <a:r>
              <a:rPr lang="fr-FR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</a:t>
            </a:r>
            <a:r>
              <a:rPr lang="fr-F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L’autre » et « </a:t>
            </a:r>
            <a:r>
              <a:rPr lang="fr-FR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Ecol’EnVie</a:t>
            </a:r>
            <a:r>
              <a:rPr lang="fr-F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Manon Rostaing, enseignante à l’école primaire Ernest Renan à Villeurbanne</a:t>
            </a:r>
            <a:endParaRPr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" name="Google Shape;14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5554662"/>
            <a:ext cx="10515600" cy="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4400"/>
              <a:buFont typeface="Verdana"/>
              <a:buNone/>
            </a:pPr>
            <a:r>
              <a:rPr lang="en-US" sz="4400" b="0" i="0" u="none" dirty="0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Temps </a:t>
            </a:r>
            <a:r>
              <a:rPr lang="en-US" sz="4400" b="0" i="0" u="none" dirty="0" err="1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d’échanges</a:t>
            </a:r>
            <a:endParaRPr dirty="0"/>
          </a:p>
        </p:txBody>
      </p:sp>
      <p:sp>
        <p:nvSpPr>
          <p:cNvPr id="381" name="Google Shape;38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222A3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222A3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Nous </a:t>
            </a:r>
            <a:r>
              <a:rPr lang="en-US" sz="2800" b="0" i="0" u="none" strike="noStrike" cap="none" dirty="0" err="1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sommes</a:t>
            </a:r>
            <a:r>
              <a:rPr lang="en-US" sz="2800" b="0" i="0" u="none" strike="noStrike" cap="none" dirty="0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 à </a:t>
            </a:r>
            <a:r>
              <a:rPr lang="en-US" sz="2800" b="0" i="0" u="none" strike="noStrike" cap="none" dirty="0" err="1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l’écoute</a:t>
            </a:r>
            <a:r>
              <a:rPr lang="en-US" sz="2800" b="0" i="0" u="none" strike="noStrike" cap="none" dirty="0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2800" b="0" i="0" u="none" strike="noStrike" cap="none" dirty="0" err="1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vos</a:t>
            </a:r>
            <a:r>
              <a:rPr lang="en-US" sz="2800" b="0" i="0" u="none" strike="noStrike" cap="none" dirty="0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 questions et remarques! </a:t>
            </a:r>
            <a:endParaRPr dirty="0"/>
          </a:p>
        </p:txBody>
      </p:sp>
      <p:sp>
        <p:nvSpPr>
          <p:cNvPr id="382" name="Google Shape;382;p20"/>
          <p:cNvSpPr txBox="1"/>
          <p:nvPr/>
        </p:nvSpPr>
        <p:spPr>
          <a:xfrm>
            <a:off x="2293937" y="6356350"/>
            <a:ext cx="12874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</a:pPr>
            <a:r>
              <a:rPr lang="en-US"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383" name="Google Shape;383;p20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/>
          </a:p>
        </p:txBody>
      </p:sp>
      <p:grpSp>
        <p:nvGrpSpPr>
          <p:cNvPr id="12" name="Groupe 4">
            <a:extLst>
              <a:ext uri="{FF2B5EF4-FFF2-40B4-BE49-F238E27FC236}">
                <a16:creationId xmlns:a16="http://schemas.microsoft.com/office/drawing/2014/main" id="{EFDA0AD3-B0D0-4A0D-8D16-A38647D25E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909" y="6301839"/>
            <a:ext cx="2545773" cy="492373"/>
            <a:chOff x="3049588" y="5800725"/>
            <a:chExt cx="5105400" cy="985838"/>
          </a:xfrm>
        </p:grpSpPr>
        <p:pic>
          <p:nvPicPr>
            <p:cNvPr id="13" name="Image 9">
              <a:extLst>
                <a:ext uri="{FF2B5EF4-FFF2-40B4-BE49-F238E27FC236}">
                  <a16:creationId xmlns:a16="http://schemas.microsoft.com/office/drawing/2014/main" id="{8D9C3838-2322-4071-A7DC-F19820016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588" y="5800725"/>
              <a:ext cx="2084387" cy="98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7">
              <a:extLst>
                <a:ext uri="{FF2B5EF4-FFF2-40B4-BE49-F238E27FC236}">
                  <a16:creationId xmlns:a16="http://schemas.microsoft.com/office/drawing/2014/main" id="{33724F5D-3994-4890-B3CD-8A84DFCCF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888" y="5800725"/>
              <a:ext cx="1766887" cy="98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8">
              <a:extLst>
                <a:ext uri="{FF2B5EF4-FFF2-40B4-BE49-F238E27FC236}">
                  <a16:creationId xmlns:a16="http://schemas.microsoft.com/office/drawing/2014/main" id="{4A5BC85F-5A2B-46BA-BF89-90BC0B18A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688" y="5800725"/>
              <a:ext cx="1130300" cy="98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CC7DEBD-DD19-4EEB-8847-418BD50E9DF7}"/>
              </a:ext>
            </a:extLst>
          </p:cNvPr>
          <p:cNvSpPr/>
          <p:nvPr/>
        </p:nvSpPr>
        <p:spPr>
          <a:xfrm>
            <a:off x="179754" y="6236676"/>
            <a:ext cx="211015" cy="80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FDFDFD-C125-46A5-A00B-46B678E1B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780" y="1482479"/>
            <a:ext cx="4656223" cy="45495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5"/>
          <p:cNvSpPr txBox="1">
            <a:spLocks noGrp="1"/>
          </p:cNvSpPr>
          <p:nvPr>
            <p:ph type="ctrTitle"/>
          </p:nvPr>
        </p:nvSpPr>
        <p:spPr>
          <a:xfrm>
            <a:off x="0" y="1136650"/>
            <a:ext cx="12192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4400"/>
              <a:buFont typeface="Verdana"/>
              <a:buNone/>
            </a:pPr>
            <a:r>
              <a:rPr lang="en-US" sz="4400" b="0" i="0" u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MERCI !</a:t>
            </a:r>
            <a:endParaRPr/>
          </a:p>
        </p:txBody>
      </p:sp>
      <p:sp>
        <p:nvSpPr>
          <p:cNvPr id="543" name="Google Shape;543;p35"/>
          <p:cNvSpPr txBox="1">
            <a:spLocks noGrp="1"/>
          </p:cNvSpPr>
          <p:nvPr>
            <p:ph type="subTitle" idx="1"/>
          </p:nvPr>
        </p:nvSpPr>
        <p:spPr>
          <a:xfrm>
            <a:off x="785812" y="3644900"/>
            <a:ext cx="110156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400"/>
              <a:buNone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48" name="Google Shape;548;p35"/>
          <p:cNvPicPr preferRelativeResize="0"/>
          <p:nvPr/>
        </p:nvPicPr>
        <p:blipFill rotWithShape="1">
          <a:blip r:embed="rId3">
            <a:alphaModFix/>
          </a:blip>
          <a:srcRect b="29811"/>
          <a:stretch/>
        </p:blipFill>
        <p:spPr>
          <a:xfrm>
            <a:off x="2998787" y="919162"/>
            <a:ext cx="1681162" cy="260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charte graphique 2022">
      <a:dk1>
        <a:srgbClr val="595959"/>
      </a:dk1>
      <a:lt1>
        <a:srgbClr val="FFFFFF"/>
      </a:lt1>
      <a:dk2>
        <a:srgbClr val="44546A"/>
      </a:dk2>
      <a:lt2>
        <a:srgbClr val="E8E6E6"/>
      </a:lt2>
      <a:accent1>
        <a:srgbClr val="1488CA"/>
      </a:accent1>
      <a:accent2>
        <a:srgbClr val="E30613"/>
      </a:accent2>
      <a:accent3>
        <a:srgbClr val="F9AF22"/>
      </a:accent3>
      <a:accent4>
        <a:srgbClr val="4A9536"/>
      </a:accent4>
      <a:accent5>
        <a:srgbClr val="41B9BB"/>
      </a:accent5>
      <a:accent6>
        <a:srgbClr val="B9C146"/>
      </a:accent6>
      <a:hlink>
        <a:srgbClr val="5A368C"/>
      </a:hlink>
      <a:folHlink>
        <a:srgbClr val="7C1B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hème Office">
  <a:themeElements>
    <a:clrScheme name="charte graphique 2022">
      <a:dk1>
        <a:srgbClr val="595959"/>
      </a:dk1>
      <a:lt1>
        <a:srgbClr val="FFFFFF"/>
      </a:lt1>
      <a:dk2>
        <a:srgbClr val="44546A"/>
      </a:dk2>
      <a:lt2>
        <a:srgbClr val="E8E6E6"/>
      </a:lt2>
      <a:accent1>
        <a:srgbClr val="1488CA"/>
      </a:accent1>
      <a:accent2>
        <a:srgbClr val="E30613"/>
      </a:accent2>
      <a:accent3>
        <a:srgbClr val="F9AF22"/>
      </a:accent3>
      <a:accent4>
        <a:srgbClr val="4A9536"/>
      </a:accent4>
      <a:accent5>
        <a:srgbClr val="41B9BB"/>
      </a:accent5>
      <a:accent6>
        <a:srgbClr val="B9C146"/>
      </a:accent6>
      <a:hlink>
        <a:srgbClr val="5A368C"/>
      </a:hlink>
      <a:folHlink>
        <a:srgbClr val="7C1B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84</Words>
  <Application>Microsoft Office PowerPoint</Application>
  <PresentationFormat>Grand écran</PresentationFormat>
  <Paragraphs>12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Verdana</vt:lpstr>
      <vt:lpstr>Calibri</vt:lpstr>
      <vt:lpstr>Arial</vt:lpstr>
      <vt:lpstr>Times New Roman</vt:lpstr>
      <vt:lpstr>1_Thème Office</vt:lpstr>
      <vt:lpstr>4_Thème Office</vt:lpstr>
      <vt:lpstr>JOURNEES NATIONALES ECOLE INCLUSIVE ! ECOLE POUR TOUS ?</vt:lpstr>
      <vt:lpstr>   Atelier n°11 « L’école rêvée des enfants » </vt:lpstr>
      <vt:lpstr>Temps d’échanges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JOURNEES NATIONALES ECOLE INCLUSIVE ! ECOLE POUR TOUS ?</dc:title>
  <dc:creator>Emilie POURQUERY</dc:creator>
  <cp:lastModifiedBy>Lucie SZEWCZYKOWSKI</cp:lastModifiedBy>
  <cp:revision>5</cp:revision>
  <dcterms:created xsi:type="dcterms:W3CDTF">2022-05-13T12:53:09Z</dcterms:created>
  <dcterms:modified xsi:type="dcterms:W3CDTF">2023-11-13T19:02:56Z</dcterms:modified>
</cp:coreProperties>
</file>