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media/image85.jpg" ContentType="image/jpg"/>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66" r:id="rId3"/>
    <p:sldMasterId id="2147483670" r:id="rId4"/>
    <p:sldMasterId id="2147483676" r:id="rId5"/>
  </p:sldMasterIdLst>
  <p:notesMasterIdLst>
    <p:notesMasterId r:id="rId49"/>
  </p:notesMasterIdLst>
  <p:sldIdLst>
    <p:sldId id="256" r:id="rId6"/>
    <p:sldId id="257" r:id="rId7"/>
    <p:sldId id="258" r:id="rId8"/>
    <p:sldId id="259" r:id="rId9"/>
    <p:sldId id="260" r:id="rId10"/>
    <p:sldId id="261" r:id="rId11"/>
    <p:sldId id="262" r:id="rId12"/>
    <p:sldId id="263"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64" r:id="rId48"/>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595959"/>
        </a:solidFill>
        <a:effectLst/>
        <a:uFillTx/>
        <a:latin typeface="Verdana"/>
        <a:ea typeface="Verdana"/>
        <a:cs typeface="Verdana"/>
        <a:sym typeface="Verdana"/>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595959"/>
        </a:solidFill>
        <a:effectLst/>
        <a:uFillTx/>
        <a:latin typeface="Verdana"/>
        <a:ea typeface="Verdana"/>
        <a:cs typeface="Verdana"/>
        <a:sym typeface="Verdana"/>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595959"/>
        </a:solidFill>
        <a:effectLst/>
        <a:uFillTx/>
        <a:latin typeface="Verdana"/>
        <a:ea typeface="Verdana"/>
        <a:cs typeface="Verdana"/>
        <a:sym typeface="Verdana"/>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595959"/>
        </a:solidFill>
        <a:effectLst/>
        <a:uFillTx/>
        <a:latin typeface="Verdana"/>
        <a:ea typeface="Verdana"/>
        <a:cs typeface="Verdana"/>
        <a:sym typeface="Verdana"/>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595959"/>
        </a:solidFill>
        <a:effectLst/>
        <a:uFillTx/>
        <a:latin typeface="Verdana"/>
        <a:ea typeface="Verdana"/>
        <a:cs typeface="Verdana"/>
        <a:sym typeface="Verdan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595959"/>
        </a:solidFill>
        <a:effectLst/>
        <a:uFillTx/>
        <a:latin typeface="Verdana"/>
        <a:ea typeface="Verdana"/>
        <a:cs typeface="Verdana"/>
        <a:sym typeface="Verdan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595959"/>
        </a:solidFill>
        <a:effectLst/>
        <a:uFillTx/>
        <a:latin typeface="Verdana"/>
        <a:ea typeface="Verdana"/>
        <a:cs typeface="Verdana"/>
        <a:sym typeface="Verdan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595959"/>
        </a:solidFill>
        <a:effectLst/>
        <a:uFillTx/>
        <a:latin typeface="Verdana"/>
        <a:ea typeface="Verdana"/>
        <a:cs typeface="Verdana"/>
        <a:sym typeface="Verdan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595959"/>
        </a:solidFill>
        <a:effectLst/>
        <a:uFillTx/>
        <a:latin typeface="Verdana"/>
        <a:ea typeface="Verdana"/>
        <a:cs typeface="Verdana"/>
        <a:sym typeface="Verdan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Verdana"/>
          <a:ea typeface="Verdana"/>
          <a:cs typeface="Verdana"/>
        </a:font>
        <a:srgbClr val="595959"/>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9EC"/>
          </a:solidFill>
        </a:fill>
      </a:tcStyle>
    </a:wholeTbl>
    <a:band2H>
      <a:tcTxStyle/>
      <a:tcStyle>
        <a:tcBdr/>
        <a:fill>
          <a:solidFill>
            <a:srgbClr val="E7EDF5"/>
          </a:solidFill>
        </a:fill>
      </a:tcStyle>
    </a:band2H>
    <a:firstCol>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Verdana"/>
          <a:ea typeface="Verdana"/>
          <a:cs typeface="Verdana"/>
        </a:font>
        <a:srgbClr val="595959"/>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Verdana"/>
          <a:ea typeface="Verdana"/>
          <a:cs typeface="Verdana"/>
        </a:font>
        <a:srgbClr val="595959"/>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Verdana"/>
          <a:ea typeface="Verdana"/>
          <a:cs typeface="Verdana"/>
        </a:font>
        <a:srgbClr val="59595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
          <a:latin typeface="Verdana"/>
          <a:ea typeface="Verdana"/>
          <a:cs typeface="Verdan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Verdana"/>
          <a:ea typeface="Verdana"/>
          <a:cs typeface="Verdana"/>
        </a:font>
        <a:srgbClr val="595959"/>
      </a:tcTxStyle>
      <a:tcStyle>
        <a:tcBdr>
          <a:left>
            <a:ln w="12700" cap="flat">
              <a:noFill/>
              <a:miter lim="400000"/>
            </a:ln>
          </a:left>
          <a:right>
            <a:ln w="12700" cap="flat">
              <a:noFill/>
              <a:miter lim="400000"/>
            </a:ln>
          </a:right>
          <a:top>
            <a:ln w="50800" cap="flat">
              <a:solidFill>
                <a:srgbClr val="595959"/>
              </a:solidFill>
              <a:prstDash val="solid"/>
              <a:round/>
            </a:ln>
          </a:top>
          <a:bottom>
            <a:ln w="25400" cap="flat">
              <a:solidFill>
                <a:srgbClr val="595959"/>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Verdana"/>
          <a:ea typeface="Verdana"/>
          <a:cs typeface="Verdana"/>
        </a:font>
        <a:srgbClr val="FFFFFF"/>
      </a:tcTxStyle>
      <a:tcStyle>
        <a:tcBdr>
          <a:left>
            <a:ln w="12700" cap="flat">
              <a:noFill/>
              <a:miter lim="400000"/>
            </a:ln>
          </a:left>
          <a:right>
            <a:ln w="12700" cap="flat">
              <a:noFill/>
              <a:miter lim="400000"/>
            </a:ln>
          </a:right>
          <a:top>
            <a:ln w="25400" cap="flat">
              <a:solidFill>
                <a:srgbClr val="595959"/>
              </a:solidFill>
              <a:prstDash val="solid"/>
              <a:round/>
            </a:ln>
          </a:top>
          <a:bottom>
            <a:ln w="25400" cap="flat">
              <a:solidFill>
                <a:srgbClr val="595959"/>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Verdana"/>
          <a:ea typeface="Verdana"/>
          <a:cs typeface="Verdana"/>
        </a:font>
        <a:srgbClr val="595959"/>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0D0"/>
          </a:solidFill>
        </a:fill>
      </a:tcStyle>
    </a:wholeTbl>
    <a:band2H>
      <a:tcTxStyle/>
      <a:tcStyle>
        <a:tcBdr/>
        <a:fill>
          <a:solidFill>
            <a:srgbClr val="E9E9E9"/>
          </a:solidFill>
        </a:fill>
      </a:tcStyle>
    </a:band2H>
    <a:firstCol>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95959"/>
          </a:solidFill>
        </a:fill>
      </a:tcStyle>
    </a:firstCol>
    <a:lastRow>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95959"/>
          </a:solidFill>
        </a:fill>
      </a:tcStyle>
    </a:lastRow>
    <a:firstRow>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95959"/>
          </a:solidFill>
        </a:fill>
      </a:tcStyle>
    </a:firstRow>
  </a:tblStyle>
  <a:tblStyle styleId="{2708684C-4D16-4618-839F-0558EEFCDFE6}" styleName="">
    <a:tblBg/>
    <a:wholeTbl>
      <a:tcTxStyle b="off" i="off">
        <a:font>
          <a:latin typeface="Verdana"/>
          <a:ea typeface="Verdana"/>
          <a:cs typeface="Verdana"/>
        </a:font>
        <a:srgbClr val="595959"/>
      </a:tcTxStyle>
      <a:tcStyle>
        <a:tcBdr>
          <a:left>
            <a:ln w="12700" cap="flat">
              <a:solidFill>
                <a:srgbClr val="595959"/>
              </a:solidFill>
              <a:prstDash val="solid"/>
              <a:round/>
            </a:ln>
          </a:left>
          <a:right>
            <a:ln w="12700" cap="flat">
              <a:solidFill>
                <a:srgbClr val="595959"/>
              </a:solidFill>
              <a:prstDash val="solid"/>
              <a:round/>
            </a:ln>
          </a:right>
          <a:top>
            <a:ln w="12700" cap="flat">
              <a:solidFill>
                <a:srgbClr val="595959"/>
              </a:solidFill>
              <a:prstDash val="solid"/>
              <a:round/>
            </a:ln>
          </a:top>
          <a:bottom>
            <a:ln w="12700" cap="flat">
              <a:solidFill>
                <a:srgbClr val="595959"/>
              </a:solidFill>
              <a:prstDash val="solid"/>
              <a:round/>
            </a:ln>
          </a:bottom>
          <a:insideH>
            <a:ln w="12700" cap="flat">
              <a:solidFill>
                <a:srgbClr val="595959"/>
              </a:solidFill>
              <a:prstDash val="solid"/>
              <a:round/>
            </a:ln>
          </a:insideH>
          <a:insideV>
            <a:ln w="12700" cap="flat">
              <a:solidFill>
                <a:srgbClr val="595959"/>
              </a:solidFill>
              <a:prstDash val="solid"/>
              <a:round/>
            </a:ln>
          </a:insideV>
        </a:tcBdr>
        <a:fill>
          <a:solidFill>
            <a:srgbClr val="595959">
              <a:alpha val="20000"/>
            </a:srgbClr>
          </a:solidFill>
        </a:fill>
      </a:tcStyle>
    </a:wholeTbl>
    <a:band2H>
      <a:tcTxStyle/>
      <a:tcStyle>
        <a:tcBdr/>
        <a:fill>
          <a:solidFill>
            <a:srgbClr val="FFFFFF"/>
          </a:solidFill>
        </a:fill>
      </a:tcStyle>
    </a:band2H>
    <a:firstCol>
      <a:tcTxStyle b="on" i="off">
        <a:font>
          <a:latin typeface="Verdana"/>
          <a:ea typeface="Verdana"/>
          <a:cs typeface="Verdana"/>
        </a:font>
        <a:srgbClr val="595959"/>
      </a:tcTxStyle>
      <a:tcStyle>
        <a:tcBdr>
          <a:left>
            <a:ln w="12700" cap="flat">
              <a:solidFill>
                <a:srgbClr val="595959"/>
              </a:solidFill>
              <a:prstDash val="solid"/>
              <a:round/>
            </a:ln>
          </a:left>
          <a:right>
            <a:ln w="12700" cap="flat">
              <a:solidFill>
                <a:srgbClr val="595959"/>
              </a:solidFill>
              <a:prstDash val="solid"/>
              <a:round/>
            </a:ln>
          </a:right>
          <a:top>
            <a:ln w="12700" cap="flat">
              <a:solidFill>
                <a:srgbClr val="595959"/>
              </a:solidFill>
              <a:prstDash val="solid"/>
              <a:round/>
            </a:ln>
          </a:top>
          <a:bottom>
            <a:ln w="12700" cap="flat">
              <a:solidFill>
                <a:srgbClr val="595959"/>
              </a:solidFill>
              <a:prstDash val="solid"/>
              <a:round/>
            </a:ln>
          </a:bottom>
          <a:insideH>
            <a:ln w="12700" cap="flat">
              <a:solidFill>
                <a:srgbClr val="595959"/>
              </a:solidFill>
              <a:prstDash val="solid"/>
              <a:round/>
            </a:ln>
          </a:insideH>
          <a:insideV>
            <a:ln w="12700" cap="flat">
              <a:solidFill>
                <a:srgbClr val="595959"/>
              </a:solidFill>
              <a:prstDash val="solid"/>
              <a:round/>
            </a:ln>
          </a:insideV>
        </a:tcBdr>
        <a:fill>
          <a:solidFill>
            <a:srgbClr val="595959">
              <a:alpha val="20000"/>
            </a:srgbClr>
          </a:solidFill>
        </a:fill>
      </a:tcStyle>
    </a:firstCol>
    <a:lastRow>
      <a:tcTxStyle b="on" i="off">
        <a:font>
          <a:latin typeface="Verdana"/>
          <a:ea typeface="Verdana"/>
          <a:cs typeface="Verdana"/>
        </a:font>
        <a:srgbClr val="595959"/>
      </a:tcTxStyle>
      <a:tcStyle>
        <a:tcBdr>
          <a:left>
            <a:ln w="12700" cap="flat">
              <a:solidFill>
                <a:srgbClr val="595959"/>
              </a:solidFill>
              <a:prstDash val="solid"/>
              <a:round/>
            </a:ln>
          </a:left>
          <a:right>
            <a:ln w="12700" cap="flat">
              <a:solidFill>
                <a:srgbClr val="595959"/>
              </a:solidFill>
              <a:prstDash val="solid"/>
              <a:round/>
            </a:ln>
          </a:right>
          <a:top>
            <a:ln w="50800" cap="flat">
              <a:solidFill>
                <a:srgbClr val="595959"/>
              </a:solidFill>
              <a:prstDash val="solid"/>
              <a:round/>
            </a:ln>
          </a:top>
          <a:bottom>
            <a:ln w="12700" cap="flat">
              <a:solidFill>
                <a:srgbClr val="595959"/>
              </a:solidFill>
              <a:prstDash val="solid"/>
              <a:round/>
            </a:ln>
          </a:bottom>
          <a:insideH>
            <a:ln w="12700" cap="flat">
              <a:solidFill>
                <a:srgbClr val="595959"/>
              </a:solidFill>
              <a:prstDash val="solid"/>
              <a:round/>
            </a:ln>
          </a:insideH>
          <a:insideV>
            <a:ln w="12700" cap="flat">
              <a:solidFill>
                <a:srgbClr val="595959"/>
              </a:solidFill>
              <a:prstDash val="solid"/>
              <a:round/>
            </a:ln>
          </a:insideV>
        </a:tcBdr>
        <a:fill>
          <a:noFill/>
        </a:fill>
      </a:tcStyle>
    </a:lastRow>
    <a:firstRow>
      <a:tcTxStyle b="on" i="off">
        <a:font>
          <a:latin typeface="Verdana"/>
          <a:ea typeface="Verdana"/>
          <a:cs typeface="Verdana"/>
        </a:font>
        <a:srgbClr val="595959"/>
      </a:tcTxStyle>
      <a:tcStyle>
        <a:tcBdr>
          <a:left>
            <a:ln w="12700" cap="flat">
              <a:solidFill>
                <a:srgbClr val="595959"/>
              </a:solidFill>
              <a:prstDash val="solid"/>
              <a:round/>
            </a:ln>
          </a:left>
          <a:right>
            <a:ln w="12700" cap="flat">
              <a:solidFill>
                <a:srgbClr val="595959"/>
              </a:solidFill>
              <a:prstDash val="solid"/>
              <a:round/>
            </a:ln>
          </a:right>
          <a:top>
            <a:ln w="12700" cap="flat">
              <a:solidFill>
                <a:srgbClr val="595959"/>
              </a:solidFill>
              <a:prstDash val="solid"/>
              <a:round/>
            </a:ln>
          </a:top>
          <a:bottom>
            <a:ln w="25400" cap="flat">
              <a:solidFill>
                <a:srgbClr val="595959"/>
              </a:solidFill>
              <a:prstDash val="solid"/>
              <a:round/>
            </a:ln>
          </a:bottom>
          <a:insideH>
            <a:ln w="12700" cap="flat">
              <a:solidFill>
                <a:srgbClr val="595959"/>
              </a:solidFill>
              <a:prstDash val="solid"/>
              <a:round/>
            </a:ln>
          </a:insideH>
          <a:insideV>
            <a:ln w="12700" cap="flat">
              <a:solidFill>
                <a:srgbClr val="595959"/>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0" d="100"/>
          <a:sy n="120" d="100"/>
        </p:scale>
        <p:origin x="150" y="108"/>
      </p:cViewPr>
      <p:guideLst/>
    </p:cSldViewPr>
  </p:slideViewPr>
  <p:notesTextViewPr>
    <p:cViewPr>
      <p:scale>
        <a:sx n="1" d="1"/>
        <a:sy n="1" d="1"/>
      </p:scale>
      <p:origin x="0" y="0"/>
    </p:cViewPr>
  </p:notesTextViewPr>
  <p:sorterViewPr>
    <p:cViewPr>
      <p:scale>
        <a:sx n="100" d="100"/>
        <a:sy n="100" d="100"/>
      </p:scale>
      <p:origin x="0" y="-413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xfrm>
            <a:off x="1143000" y="685800"/>
            <a:ext cx="4572000" cy="3429000"/>
          </a:xfrm>
          <a:prstGeom prst="rect">
            <a:avLst/>
          </a:prstGeom>
        </p:spPr>
        <p:txBody>
          <a:bodyPr/>
          <a:lstStyle/>
          <a:p>
            <a:endParaRPr/>
          </a:p>
        </p:txBody>
      </p:sp>
      <p:sp>
        <p:nvSpPr>
          <p:cNvPr id="119" name="Shape 11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Calibri"/>
      </a:defRPr>
    </a:lvl1pPr>
    <a:lvl2pPr indent="228600" latinLnBrk="0">
      <a:spcBef>
        <a:spcPts val="400"/>
      </a:spcBef>
      <a:defRPr sz="1200">
        <a:latin typeface="+mn-lt"/>
        <a:ea typeface="+mn-ea"/>
        <a:cs typeface="+mn-cs"/>
        <a:sym typeface="Calibri"/>
      </a:defRPr>
    </a:lvl2pPr>
    <a:lvl3pPr indent="457200" latinLnBrk="0">
      <a:spcBef>
        <a:spcPts val="400"/>
      </a:spcBef>
      <a:defRPr sz="1200">
        <a:latin typeface="+mn-lt"/>
        <a:ea typeface="+mn-ea"/>
        <a:cs typeface="+mn-cs"/>
        <a:sym typeface="Calibri"/>
      </a:defRPr>
    </a:lvl3pPr>
    <a:lvl4pPr indent="685800" latinLnBrk="0">
      <a:spcBef>
        <a:spcPts val="400"/>
      </a:spcBef>
      <a:defRPr sz="1200">
        <a:latin typeface="+mn-lt"/>
        <a:ea typeface="+mn-ea"/>
        <a:cs typeface="+mn-cs"/>
        <a:sym typeface="Calibri"/>
      </a:defRPr>
    </a:lvl4pPr>
    <a:lvl5pPr indent="914400" latinLnBrk="0">
      <a:spcBef>
        <a:spcPts val="400"/>
      </a:spcBef>
      <a:defRPr sz="1200">
        <a:latin typeface="+mn-lt"/>
        <a:ea typeface="+mn-ea"/>
        <a:cs typeface="+mn-cs"/>
        <a:sym typeface="Calibri"/>
      </a:defRPr>
    </a:lvl5pPr>
    <a:lvl6pPr indent="1143000" latinLnBrk="0">
      <a:spcBef>
        <a:spcPts val="400"/>
      </a:spcBef>
      <a:defRPr sz="1200">
        <a:latin typeface="+mn-lt"/>
        <a:ea typeface="+mn-ea"/>
        <a:cs typeface="+mn-cs"/>
        <a:sym typeface="Calibri"/>
      </a:defRPr>
    </a:lvl6pPr>
    <a:lvl7pPr indent="1371600" latinLnBrk="0">
      <a:spcBef>
        <a:spcPts val="400"/>
      </a:spcBef>
      <a:defRPr sz="1200">
        <a:latin typeface="+mn-lt"/>
        <a:ea typeface="+mn-ea"/>
        <a:cs typeface="+mn-cs"/>
        <a:sym typeface="Calibri"/>
      </a:defRPr>
    </a:lvl7pPr>
    <a:lvl8pPr indent="1600200" latinLnBrk="0">
      <a:spcBef>
        <a:spcPts val="400"/>
      </a:spcBef>
      <a:defRPr sz="1200">
        <a:latin typeface="+mn-lt"/>
        <a:ea typeface="+mn-ea"/>
        <a:cs typeface="+mn-cs"/>
        <a:sym typeface="Calibri"/>
      </a:defRPr>
    </a:lvl8pPr>
    <a:lvl9pPr indent="1828800" latinLnBrk="0">
      <a:spcBef>
        <a:spcPts val="400"/>
      </a:spcBef>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9DAF1B-85F6-48D0-9975-9B90EFEAE6C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261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9DAF1B-85F6-48D0-9975-9B90EFEAE6C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30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9DAF1B-85F6-48D0-9975-9B90EFEAE6C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5130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6F0D2-D1D8-45E8-A177-B33CF97C9B1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448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9% = </a:t>
            </a:r>
            <a:r>
              <a:rPr lang="fr-FR" dirty="0">
                <a:solidFill>
                  <a:srgbClr val="0080C9"/>
                </a:solidFill>
                <a:latin typeface="Weissenhof Grotesk" pitchFamily="34" charset="0"/>
              </a:rPr>
              <a:t>avec une vingtaine de décisions pour des situations de discriminations fondées sur l’état de santé dans le domaine de l’</a:t>
            </a:r>
            <a:r>
              <a:rPr lang="fr-FR" dirty="0" err="1">
                <a:solidFill>
                  <a:srgbClr val="0080C9"/>
                </a:solidFill>
                <a:latin typeface="Weissenhof Grotesk" pitchFamily="34" charset="0"/>
              </a:rPr>
              <a:t>emplo</a:t>
            </a:r>
            <a:endParaRPr lang="fr-FR" dirty="0">
              <a:solidFill>
                <a:srgbClr val="0080C9"/>
              </a:solidFill>
              <a:latin typeface="Weissenhof Grotesk" pitchFamily="34" charset="0"/>
            </a:endParaRP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22344-0C37-4313-A2DF-13E1A4D92A4F}"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9623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9% = </a:t>
            </a:r>
            <a:r>
              <a:rPr lang="fr-FR" dirty="0">
                <a:solidFill>
                  <a:srgbClr val="0080C9"/>
                </a:solidFill>
                <a:latin typeface="Weissenhof Grotesk" pitchFamily="34" charset="0"/>
              </a:rPr>
              <a:t>avec une vingtaine de décisions pour des situations de discriminations fondées sur l’état de santé dans le domaine de l’</a:t>
            </a:r>
            <a:r>
              <a:rPr lang="fr-FR" dirty="0" err="1">
                <a:solidFill>
                  <a:srgbClr val="0080C9"/>
                </a:solidFill>
                <a:latin typeface="Weissenhof Grotesk" pitchFamily="34" charset="0"/>
              </a:rPr>
              <a:t>emplo</a:t>
            </a:r>
            <a:endParaRPr lang="fr-FR" dirty="0">
              <a:solidFill>
                <a:srgbClr val="0080C9"/>
              </a:solidFill>
              <a:latin typeface="Weissenhof Grotesk" pitchFamily="34" charset="0"/>
            </a:endParaRP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22344-0C37-4313-A2DF-13E1A4D92A4F}"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050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7081D6-B223-42C1-8CFD-89419E4B516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6992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jpe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jpe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2" name="Texte du titre"/>
          <p:cNvSpPr txBox="1">
            <a:spLocks noGrp="1"/>
          </p:cNvSpPr>
          <p:nvPr>
            <p:ph type="title"/>
          </p:nvPr>
        </p:nvSpPr>
        <p:spPr>
          <a:prstGeom prst="rect">
            <a:avLst/>
          </a:prstGeom>
        </p:spPr>
        <p:txBody>
          <a:bodyPr/>
          <a:lstStyle/>
          <a:p>
            <a:r>
              <a:t>Texte du titre</a:t>
            </a:r>
          </a:p>
        </p:txBody>
      </p:sp>
      <p:sp>
        <p:nvSpPr>
          <p:cNvPr id="13" name="Texte niveau 1…"/>
          <p:cNvSpPr txBox="1">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1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101" name="image.png" descr="image.png"/>
          <p:cNvPicPr>
            <a:picLocks noChangeAspect="1"/>
          </p:cNvPicPr>
          <p:nvPr/>
        </p:nvPicPr>
        <p:blipFill>
          <a:blip r:embed="rId2"/>
          <a:stretch>
            <a:fillRect/>
          </a:stretch>
        </p:blipFill>
        <p:spPr>
          <a:xfrm>
            <a:off x="838200" y="6176962"/>
            <a:ext cx="10515600" cy="63501"/>
          </a:xfrm>
          <a:prstGeom prst="rect">
            <a:avLst/>
          </a:prstGeom>
          <a:ln w="12700">
            <a:miter lim="400000"/>
          </a:ln>
        </p:spPr>
      </p:pic>
      <p:sp>
        <p:nvSpPr>
          <p:cNvPr id="102"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grpSp>
        <p:nvGrpSpPr>
          <p:cNvPr id="2" name="Groupe 4">
            <a:extLst>
              <a:ext uri="{FF2B5EF4-FFF2-40B4-BE49-F238E27FC236}">
                <a16:creationId xmlns:a16="http://schemas.microsoft.com/office/drawing/2014/main" id="{E2E88CE0-3FF2-E459-2D3A-DF3E21C99DEE}"/>
              </a:ext>
            </a:extLst>
          </p:cNvPr>
          <p:cNvGrpSpPr>
            <a:grpSpLocks noChangeAspect="1"/>
          </p:cNvGrpSpPr>
          <p:nvPr userDrawn="1"/>
        </p:nvGrpSpPr>
        <p:grpSpPr bwMode="auto">
          <a:xfrm>
            <a:off x="103909" y="6273733"/>
            <a:ext cx="2545773" cy="526880"/>
            <a:chOff x="3049588" y="5749885"/>
            <a:chExt cx="5105400" cy="1054929"/>
          </a:xfrm>
        </p:grpSpPr>
        <p:pic>
          <p:nvPicPr>
            <p:cNvPr id="3" name="Image 9">
              <a:extLst>
                <a:ext uri="{FF2B5EF4-FFF2-40B4-BE49-F238E27FC236}">
                  <a16:creationId xmlns:a16="http://schemas.microsoft.com/office/drawing/2014/main" id="{FE468ABF-3662-451B-12CA-D83866AC235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9588" y="5778997"/>
              <a:ext cx="2084386"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7">
              <a:extLst>
                <a:ext uri="{FF2B5EF4-FFF2-40B4-BE49-F238E27FC236}">
                  <a16:creationId xmlns:a16="http://schemas.microsoft.com/office/drawing/2014/main" id="{FFD92AA8-EB51-8183-C9E0-7C5A3BA72F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3974" y="5749885"/>
              <a:ext cx="1890715" cy="105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8">
              <a:extLst>
                <a:ext uri="{FF2B5EF4-FFF2-40B4-BE49-F238E27FC236}">
                  <a16:creationId xmlns:a16="http://schemas.microsoft.com/office/drawing/2014/main" id="{55B94368-78A5-89D4-5F2E-34739B837DE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4689" y="5773565"/>
              <a:ext cx="1130299"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pic>
        <p:nvPicPr>
          <p:cNvPr id="109" name="image.png" descr="image.png"/>
          <p:cNvPicPr>
            <a:picLocks noChangeAspect="1"/>
          </p:cNvPicPr>
          <p:nvPr/>
        </p:nvPicPr>
        <p:blipFill>
          <a:blip r:embed="rId2"/>
          <a:stretch>
            <a:fillRect/>
          </a:stretch>
        </p:blipFill>
        <p:spPr>
          <a:xfrm>
            <a:off x="838200" y="6176962"/>
            <a:ext cx="10515600" cy="63501"/>
          </a:xfrm>
          <a:prstGeom prst="rect">
            <a:avLst/>
          </a:prstGeom>
          <a:ln w="12700">
            <a:miter lim="400000"/>
          </a:ln>
        </p:spPr>
      </p:pic>
      <p:sp>
        <p:nvSpPr>
          <p:cNvPr id="110" name="Texte du titre"/>
          <p:cNvSpPr txBox="1">
            <a:spLocks noGrp="1"/>
          </p:cNvSpPr>
          <p:nvPr>
            <p:ph type="title"/>
          </p:nvPr>
        </p:nvSpPr>
        <p:spPr>
          <a:prstGeom prst="rect">
            <a:avLst/>
          </a:prstGeom>
        </p:spPr>
        <p:txBody>
          <a:bodyPr/>
          <a:lstStyle/>
          <a:p>
            <a:r>
              <a:t>Texte du titre</a:t>
            </a:r>
          </a:p>
        </p:txBody>
      </p:sp>
      <p:sp>
        <p:nvSpPr>
          <p:cNvPr id="111" name="Texte niveau 1…"/>
          <p:cNvSpPr txBox="1">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112"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2_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112F1EDF-1257-4AFC-BA84-EC371538F6CF}" type="datetimeFigureOut">
              <a:rPr lang="fr-FR" smtClean="0"/>
              <a:t>10/11/2023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C60E25A-91C0-4292-9BAF-A8309CA468C9}" type="slidenum">
              <a:rPr lang="fr-FR" smtClean="0"/>
              <a:t>‹N°›</a:t>
            </a:fld>
            <a:endParaRPr lang="fr-FR"/>
          </a:p>
        </p:txBody>
      </p:sp>
      <p:sp>
        <p:nvSpPr>
          <p:cNvPr id="7" name="Rectangle 6"/>
          <p:cNvSpPr/>
          <p:nvPr userDrawn="1"/>
        </p:nvSpPr>
        <p:spPr>
          <a:xfrm>
            <a:off x="-10879" y="0"/>
            <a:ext cx="12289365"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10" name="Picture 3" descr="D:\ABEKLIZ\Desktop\Masque-PPT-DDD-2016\Logo-DDD-0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32596" y="6381328"/>
            <a:ext cx="2402416" cy="2984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D:\ABEKLIZ\Desktop\Masque-PPT-DDD-2016\Logo-DDD-3.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78" y="1"/>
            <a:ext cx="1621367" cy="121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567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12F1EDF-1257-4AFC-BA84-EC371538F6CF}" type="datetimeFigureOut">
              <a:rPr lang="fr-FR" smtClean="0"/>
              <a:t>10/11/2023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C60E25A-91C0-4292-9BAF-A8309CA468C9}" type="slidenum">
              <a:rPr lang="fr-FR" smtClean="0"/>
              <a:t>‹N°›</a:t>
            </a:fld>
            <a:endParaRPr lang="fr-FR"/>
          </a:p>
        </p:txBody>
      </p:sp>
      <p:sp>
        <p:nvSpPr>
          <p:cNvPr id="7" name="Rectangle 6"/>
          <p:cNvSpPr/>
          <p:nvPr userDrawn="1"/>
        </p:nvSpPr>
        <p:spPr>
          <a:xfrm>
            <a:off x="0" y="0"/>
            <a:ext cx="12240683"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fr-FR" sz="1800"/>
          </a:p>
        </p:txBody>
      </p:sp>
      <p:sp>
        <p:nvSpPr>
          <p:cNvPr id="12" name="Rectangle 11"/>
          <p:cNvSpPr/>
          <p:nvPr userDrawn="1"/>
        </p:nvSpPr>
        <p:spPr>
          <a:xfrm>
            <a:off x="2" y="6203108"/>
            <a:ext cx="12240681" cy="65489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13" name="Picture 3" descr="D:\ABEKLIZ\Desktop\Masque-PPT-DDD-2016\Logo-DDD-0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32596" y="6381328"/>
            <a:ext cx="2402416" cy="29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8047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12F1EDF-1257-4AFC-BA84-EC371538F6CF}" type="datetimeFigureOut">
              <a:rPr lang="fr-FR" smtClean="0"/>
              <a:t>10/11/2023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C60E25A-91C0-4292-9BAF-A8309CA468C9}" type="slidenum">
              <a:rPr lang="fr-FR" smtClean="0"/>
              <a:t>‹N°›</a:t>
            </a:fld>
            <a:endParaRPr lang="fr-FR"/>
          </a:p>
        </p:txBody>
      </p:sp>
      <p:sp>
        <p:nvSpPr>
          <p:cNvPr id="7" name="Rectangle 6"/>
          <p:cNvSpPr/>
          <p:nvPr userDrawn="1"/>
        </p:nvSpPr>
        <p:spPr>
          <a:xfrm>
            <a:off x="0" y="0"/>
            <a:ext cx="12240683"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fr-FR" sz="1800"/>
          </a:p>
        </p:txBody>
      </p:sp>
      <p:sp>
        <p:nvSpPr>
          <p:cNvPr id="12" name="Rectangle 11"/>
          <p:cNvSpPr/>
          <p:nvPr userDrawn="1"/>
        </p:nvSpPr>
        <p:spPr>
          <a:xfrm>
            <a:off x="2" y="6203108"/>
            <a:ext cx="12240681" cy="65489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13" name="Picture 3" descr="D:\ABEKLIZ\Desktop\Masque-PPT-DDD-2016\Logo-DDD-0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32596" y="6381328"/>
            <a:ext cx="2402416" cy="2984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ABEKLIZ\Desktop\Masque-PPT-DDD-2016\Logo-DDD-4.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 y="1"/>
            <a:ext cx="1621367" cy="121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567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3_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112F1EDF-1257-4AFC-BA84-EC371538F6CF}" type="datetimeFigureOut">
              <a:rPr lang="fr-FR" smtClean="0"/>
              <a:t>10/11/2023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C60E25A-91C0-4292-9BAF-A8309CA468C9}" type="slidenum">
              <a:rPr lang="fr-FR" smtClean="0"/>
              <a:t>‹N°›</a:t>
            </a:fld>
            <a:endParaRPr lang="fr-FR"/>
          </a:p>
        </p:txBody>
      </p:sp>
      <p:sp>
        <p:nvSpPr>
          <p:cNvPr id="7" name="Rectangle 6"/>
          <p:cNvSpPr/>
          <p:nvPr userDrawn="1"/>
        </p:nvSpPr>
        <p:spPr>
          <a:xfrm>
            <a:off x="-10879" y="0"/>
            <a:ext cx="12289365"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9" name="Rectangle 8"/>
          <p:cNvSpPr/>
          <p:nvPr userDrawn="1"/>
        </p:nvSpPr>
        <p:spPr>
          <a:xfrm>
            <a:off x="-10879" y="0"/>
            <a:ext cx="12289365" cy="10527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11" name="Picture 3" descr="D:\ABEKLIZ\Desktop\Masque-PPT-DDD-2016\Logo-DDD-0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32596" y="6381328"/>
            <a:ext cx="2402416" cy="29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472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1_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112F1EDF-1257-4AFC-BA84-EC371538F6CF}" type="datetimeFigureOut">
              <a:rPr lang="fr-FR" smtClean="0"/>
              <a:t>10/11/2023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C60E25A-91C0-4292-9BAF-A8309CA468C9}" type="slidenum">
              <a:rPr lang="fr-FR" smtClean="0"/>
              <a:t>‹N°›</a:t>
            </a:fld>
            <a:endParaRPr lang="fr-FR"/>
          </a:p>
        </p:txBody>
      </p:sp>
      <p:sp>
        <p:nvSpPr>
          <p:cNvPr id="8" name="Rectangle 7"/>
          <p:cNvSpPr/>
          <p:nvPr userDrawn="1"/>
        </p:nvSpPr>
        <p:spPr>
          <a:xfrm>
            <a:off x="0" y="0"/>
            <a:ext cx="12240683" cy="6858000"/>
          </a:xfrm>
          <a:prstGeom prst="rect">
            <a:avLst/>
          </a:prstGeom>
          <a:solidFill>
            <a:schemeClr val="tx1"/>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fr-FR" sz="1800"/>
          </a:p>
        </p:txBody>
      </p:sp>
      <p:sp>
        <p:nvSpPr>
          <p:cNvPr id="11" name="Rectangle 10"/>
          <p:cNvSpPr/>
          <p:nvPr userDrawn="1"/>
        </p:nvSpPr>
        <p:spPr>
          <a:xfrm>
            <a:off x="2" y="6203108"/>
            <a:ext cx="12240681" cy="65489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12" name="Picture 3" descr="D:\ABEKLIZ\Desktop\Masque-PPT-DDD-2016\Logo-DDD-0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32596" y="6381328"/>
            <a:ext cx="2402416" cy="2984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D:\ABEKLIZ\Desktop\Masque-PPT-DDD-2016\Logo-DDD-4.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 y="1"/>
            <a:ext cx="1621367" cy="121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195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8_Titre de section">
    <p:spTree>
      <p:nvGrpSpPr>
        <p:cNvPr id="1" name=""/>
        <p:cNvGrpSpPr/>
        <p:nvPr/>
      </p:nvGrpSpPr>
      <p:grpSpPr>
        <a:xfrm>
          <a:off x="0" y="0"/>
          <a:ext cx="0" cy="0"/>
          <a:chOff x="0" y="0"/>
          <a:chExt cx="0" cy="0"/>
        </a:xfrm>
      </p:grpSpPr>
      <p:pic>
        <p:nvPicPr>
          <p:cNvPr id="20482" name="Picture 2" descr="U:\Charte-Graph-Final\Icono\ISTOCK-Achetées\iStock_79175899_XLARGE.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79" y="-1"/>
            <a:ext cx="12289365" cy="620310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a:xfrm>
            <a:off x="-10878" y="1"/>
            <a:ext cx="12289364" cy="6203107"/>
          </a:xfrm>
          <a:prstGeom prst="rect">
            <a:avLst/>
          </a:prstGeom>
          <a:solidFill>
            <a:srgbClr val="FFFF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BFC3C6"/>
              </a:solidFill>
              <a:effectLst/>
              <a:uLnTx/>
              <a:uFillTx/>
              <a:latin typeface="Calibri"/>
              <a:ea typeface="+mn-ea"/>
              <a:cs typeface="+mn-cs"/>
            </a:endParaRPr>
          </a:p>
        </p:txBody>
      </p:sp>
      <p:sp>
        <p:nvSpPr>
          <p:cNvPr id="4" name="Espace réservé de la date 3"/>
          <p:cNvSpPr>
            <a:spLocks noGrp="1"/>
          </p:cNvSpPr>
          <p:nvPr>
            <p:ph type="dt" sz="half" idx="10"/>
          </p:nvPr>
        </p:nvSpPr>
        <p:spPr/>
        <p:txBody>
          <a:bodyPr/>
          <a:lstStyle/>
          <a:p>
            <a:pPr hangingPunct="1">
              <a:defRPr/>
            </a:pPr>
            <a:fld id="{94237F13-E927-4A4B-BE0F-1C75AFEE2ECD}" type="datetime1">
              <a:rPr lang="fr-FR" kern="1200" smtClean="0">
                <a:solidFill>
                  <a:srgbClr val="1E274A">
                    <a:tint val="75000"/>
                  </a:srgbClr>
                </a:solidFill>
                <a:ea typeface="+mn-ea"/>
                <a:cs typeface="+mn-cs"/>
              </a:rPr>
              <a:pPr hangingPunct="1">
                <a:defRPr/>
              </a:pPr>
              <a:t>10/11/2023</a:t>
            </a:fld>
            <a:endParaRPr lang="fr-FR" kern="1200">
              <a:solidFill>
                <a:srgbClr val="1E274A">
                  <a:tint val="75000"/>
                </a:srgbClr>
              </a:solidFill>
              <a:ea typeface="+mn-ea"/>
              <a:cs typeface="+mn-cs"/>
            </a:endParaRPr>
          </a:p>
        </p:txBody>
      </p:sp>
      <p:sp>
        <p:nvSpPr>
          <p:cNvPr id="5" name="Espace réservé du pied de page 4"/>
          <p:cNvSpPr>
            <a:spLocks noGrp="1"/>
          </p:cNvSpPr>
          <p:nvPr>
            <p:ph type="ftr" sz="quarter" idx="11"/>
          </p:nvPr>
        </p:nvSpPr>
        <p:spPr/>
        <p:txBody>
          <a:bodyPr/>
          <a:lstStyle/>
          <a:p>
            <a:pPr hangingPunct="1">
              <a:defRPr/>
            </a:pPr>
            <a:endParaRPr lang="fr-FR" kern="1200">
              <a:solidFill>
                <a:srgbClr val="1E274A">
                  <a:tint val="75000"/>
                </a:srgbClr>
              </a:solidFill>
              <a:ea typeface="+mn-ea"/>
              <a:cs typeface="+mn-cs"/>
            </a:endParaRPr>
          </a:p>
        </p:txBody>
      </p:sp>
      <p:sp>
        <p:nvSpPr>
          <p:cNvPr id="6" name="Espace réservé du numéro de diapositive 5"/>
          <p:cNvSpPr>
            <a:spLocks noGrp="1"/>
          </p:cNvSpPr>
          <p:nvPr>
            <p:ph type="sldNum" sz="quarter" idx="12"/>
          </p:nvPr>
        </p:nvSpPr>
        <p:spPr/>
        <p:txBody>
          <a:bodyPr/>
          <a:lstStyle/>
          <a:p>
            <a:pPr hangingPunct="1">
              <a:defRPr/>
            </a:pPr>
            <a:fld id="{3C60E25A-91C0-4292-9BAF-A8309CA468C9}" type="slidenum">
              <a:rPr lang="fr-FR" kern="1200" smtClean="0">
                <a:solidFill>
                  <a:srgbClr val="1E274A">
                    <a:tint val="75000"/>
                  </a:srgbClr>
                </a:solidFill>
                <a:ea typeface="+mn-ea"/>
                <a:cs typeface="+mn-cs"/>
              </a:rPr>
              <a:pPr hangingPunct="1">
                <a:defRPr/>
              </a:pPr>
              <a:t>‹N°›</a:t>
            </a:fld>
            <a:endParaRPr lang="fr-FR" kern="1200">
              <a:solidFill>
                <a:srgbClr val="1E274A">
                  <a:tint val="75000"/>
                </a:srgbClr>
              </a:solidFill>
              <a:ea typeface="+mn-ea"/>
              <a:cs typeface="+mn-cs"/>
            </a:endParaRPr>
          </a:p>
        </p:txBody>
      </p:sp>
      <p:sp>
        <p:nvSpPr>
          <p:cNvPr id="11" name="Rectangle 10"/>
          <p:cNvSpPr/>
          <p:nvPr userDrawn="1"/>
        </p:nvSpPr>
        <p:spPr>
          <a:xfrm>
            <a:off x="-10879" y="6203108"/>
            <a:ext cx="12289365" cy="65489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BFC3C6"/>
              </a:solidFill>
              <a:effectLst/>
              <a:uLnTx/>
              <a:uFillTx/>
              <a:latin typeface="Calibri"/>
              <a:ea typeface="+mn-ea"/>
              <a:cs typeface="+mn-cs"/>
            </a:endParaRPr>
          </a:p>
        </p:txBody>
      </p:sp>
      <p:pic>
        <p:nvPicPr>
          <p:cNvPr id="13" name="Picture 3" descr="D:\ABEKLIZ\Desktop\Masque-PPT-DDD-2016\Logo-DDD-02.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932596" y="6381328"/>
            <a:ext cx="2402416" cy="298450"/>
          </a:xfrm>
          <a:prstGeom prst="rect">
            <a:avLst/>
          </a:prstGeom>
          <a:noFill/>
          <a:extLst>
            <a:ext uri="{909E8E84-426E-40DD-AFC4-6F175D3DCCD1}">
              <a14:hiddenFill xmlns:a14="http://schemas.microsoft.com/office/drawing/2010/main">
                <a:solidFill>
                  <a:srgbClr val="FFFFFF"/>
                </a:solidFill>
              </a14:hiddenFill>
            </a:ext>
          </a:extLst>
        </p:spPr>
      </p:pic>
      <p:sp>
        <p:nvSpPr>
          <p:cNvPr id="23" name="ZoneTexte 22"/>
          <p:cNvSpPr txBox="1"/>
          <p:nvPr userDrawn="1"/>
        </p:nvSpPr>
        <p:spPr>
          <a:xfrm>
            <a:off x="806291" y="3101552"/>
            <a:ext cx="68258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E274A"/>
                </a:solidFill>
                <a:effectLst/>
                <a:uLnTx/>
                <a:uFillTx/>
                <a:latin typeface="Weissenhof Grotesk" pitchFamily="34" charset="0"/>
                <a:ea typeface="+mn-ea"/>
                <a:cs typeface="+mn-cs"/>
              </a:rPr>
              <a:t>Article 71-1 de la Constitution </a:t>
            </a:r>
          </a:p>
        </p:txBody>
      </p:sp>
      <p:sp>
        <p:nvSpPr>
          <p:cNvPr id="3" name="Espace réservé du contenu 2"/>
          <p:cNvSpPr>
            <a:spLocks noGrp="1"/>
          </p:cNvSpPr>
          <p:nvPr>
            <p:ph sz="quarter" idx="13"/>
          </p:nvPr>
        </p:nvSpPr>
        <p:spPr>
          <a:xfrm>
            <a:off x="911424" y="1124745"/>
            <a:ext cx="7200800" cy="1747936"/>
          </a:xfrm>
        </p:spPr>
        <p:txBody>
          <a:bodyPr/>
          <a:lstStyle>
            <a:lvl1pPr>
              <a:defRPr sz="2800" i="0" baseline="0"/>
            </a:lvl1pPr>
          </a:lstStyle>
          <a:p>
            <a:pPr lvl="0"/>
            <a:endParaRPr lang="fr-FR" dirty="0"/>
          </a:p>
          <a:p>
            <a:pPr lvl="0"/>
            <a:r>
              <a:rPr lang="fr-FR" dirty="0"/>
              <a:t>« Le Défenseur des droits veille au respect des droits et des libertés »</a:t>
            </a:r>
          </a:p>
        </p:txBody>
      </p:sp>
    </p:spTree>
    <p:extLst>
      <p:ext uri="{BB962C8B-B14F-4D97-AF65-F5344CB8AC3E}">
        <p14:creationId xmlns:p14="http://schemas.microsoft.com/office/powerpoint/2010/main" val="29543319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hangingPunct="1">
              <a:defRPr/>
            </a:pPr>
            <a:fld id="{FE90225D-98FB-4913-885B-D569E8C9E711}" type="datetime1">
              <a:rPr lang="fr-FR" kern="1200" smtClean="0">
                <a:solidFill>
                  <a:srgbClr val="1E274A">
                    <a:tint val="75000"/>
                  </a:srgbClr>
                </a:solidFill>
                <a:ea typeface="+mn-ea"/>
                <a:cs typeface="+mn-cs"/>
              </a:rPr>
              <a:pPr hangingPunct="1">
                <a:defRPr/>
              </a:pPr>
              <a:t>10/11/2023</a:t>
            </a:fld>
            <a:endParaRPr lang="fr-FR" kern="1200">
              <a:solidFill>
                <a:srgbClr val="1E274A">
                  <a:tint val="75000"/>
                </a:srgbClr>
              </a:solidFill>
              <a:ea typeface="+mn-ea"/>
              <a:cs typeface="+mn-cs"/>
            </a:endParaRPr>
          </a:p>
        </p:txBody>
      </p:sp>
      <p:sp>
        <p:nvSpPr>
          <p:cNvPr id="5" name="Espace réservé du pied de page 4"/>
          <p:cNvSpPr>
            <a:spLocks noGrp="1"/>
          </p:cNvSpPr>
          <p:nvPr>
            <p:ph type="ftr" sz="quarter" idx="11"/>
          </p:nvPr>
        </p:nvSpPr>
        <p:spPr/>
        <p:txBody>
          <a:bodyPr/>
          <a:lstStyle/>
          <a:p>
            <a:pPr hangingPunct="1">
              <a:defRPr/>
            </a:pPr>
            <a:endParaRPr lang="fr-FR" kern="1200">
              <a:solidFill>
                <a:srgbClr val="1E274A">
                  <a:tint val="75000"/>
                </a:srgbClr>
              </a:solidFill>
              <a:ea typeface="+mn-ea"/>
              <a:cs typeface="+mn-cs"/>
            </a:endParaRPr>
          </a:p>
        </p:txBody>
      </p:sp>
      <p:sp>
        <p:nvSpPr>
          <p:cNvPr id="6" name="Espace réservé du numéro de diapositive 5"/>
          <p:cNvSpPr>
            <a:spLocks noGrp="1"/>
          </p:cNvSpPr>
          <p:nvPr>
            <p:ph type="sldNum" sz="quarter" idx="12"/>
          </p:nvPr>
        </p:nvSpPr>
        <p:spPr/>
        <p:txBody>
          <a:bodyPr/>
          <a:lstStyle/>
          <a:p>
            <a:pPr hangingPunct="1">
              <a:defRPr/>
            </a:pPr>
            <a:fld id="{3C60E25A-91C0-4292-9BAF-A8309CA468C9}" type="slidenum">
              <a:rPr lang="fr-FR" kern="1200" smtClean="0">
                <a:solidFill>
                  <a:srgbClr val="1E274A">
                    <a:tint val="75000"/>
                  </a:srgbClr>
                </a:solidFill>
                <a:ea typeface="+mn-ea"/>
                <a:cs typeface="+mn-cs"/>
              </a:rPr>
              <a:pPr hangingPunct="1">
                <a:defRPr/>
              </a:pPr>
              <a:t>‹N°›</a:t>
            </a:fld>
            <a:endParaRPr lang="fr-FR" kern="1200">
              <a:solidFill>
                <a:srgbClr val="1E274A">
                  <a:tint val="75000"/>
                </a:srgbClr>
              </a:solidFill>
              <a:ea typeface="+mn-ea"/>
              <a:cs typeface="+mn-cs"/>
            </a:endParaRPr>
          </a:p>
        </p:txBody>
      </p:sp>
      <p:sp>
        <p:nvSpPr>
          <p:cNvPr id="7" name="Rectangle 6"/>
          <p:cNvSpPr/>
          <p:nvPr userDrawn="1"/>
        </p:nvSpPr>
        <p:spPr>
          <a:xfrm>
            <a:off x="0" y="0"/>
            <a:ext cx="12240683"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BFC3C6"/>
              </a:solidFill>
              <a:effectLst/>
              <a:uLnTx/>
              <a:uFillTx/>
              <a:latin typeface="Calibri"/>
              <a:ea typeface="+mn-ea"/>
              <a:cs typeface="+mn-cs"/>
            </a:endParaRPr>
          </a:p>
        </p:txBody>
      </p:sp>
      <p:sp>
        <p:nvSpPr>
          <p:cNvPr id="12" name="Rectangle 11"/>
          <p:cNvSpPr/>
          <p:nvPr userDrawn="1"/>
        </p:nvSpPr>
        <p:spPr>
          <a:xfrm>
            <a:off x="2" y="6203108"/>
            <a:ext cx="12240681" cy="65489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BFC3C6"/>
              </a:solidFill>
              <a:effectLst/>
              <a:uLnTx/>
              <a:uFillTx/>
              <a:latin typeface="Calibri"/>
              <a:ea typeface="+mn-ea"/>
              <a:cs typeface="+mn-cs"/>
            </a:endParaRPr>
          </a:p>
        </p:txBody>
      </p:sp>
      <p:pic>
        <p:nvPicPr>
          <p:cNvPr id="13" name="Picture 3" descr="D:\ABEKLIZ\Desktop\Masque-PPT-DDD-2016\Logo-DDD-0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32596" y="6381328"/>
            <a:ext cx="2402416" cy="2984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ABEKLIZ\Desktop\Masque-PPT-DDD-2016\Logo-DDD-4.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 y="1"/>
            <a:ext cx="1621367" cy="121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1388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3_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pPr hangingPunct="1">
              <a:defRPr/>
            </a:pPr>
            <a:fld id="{825E709E-BB77-4A3A-9DFB-6FA2663FD1C3}" type="datetime1">
              <a:rPr lang="fr-FR" kern="1200" smtClean="0">
                <a:solidFill>
                  <a:srgbClr val="1E274A">
                    <a:tint val="75000"/>
                  </a:srgbClr>
                </a:solidFill>
                <a:ea typeface="+mn-ea"/>
                <a:cs typeface="+mn-cs"/>
              </a:rPr>
              <a:pPr hangingPunct="1">
                <a:defRPr/>
              </a:pPr>
              <a:t>10/11/2023</a:t>
            </a:fld>
            <a:endParaRPr lang="fr-FR" kern="1200">
              <a:solidFill>
                <a:srgbClr val="1E274A">
                  <a:tint val="75000"/>
                </a:srgbClr>
              </a:solidFill>
              <a:ea typeface="+mn-ea"/>
              <a:cs typeface="+mn-cs"/>
            </a:endParaRPr>
          </a:p>
        </p:txBody>
      </p:sp>
      <p:sp>
        <p:nvSpPr>
          <p:cNvPr id="5" name="Espace réservé du pied de page 4"/>
          <p:cNvSpPr>
            <a:spLocks noGrp="1"/>
          </p:cNvSpPr>
          <p:nvPr>
            <p:ph type="ftr" sz="quarter" idx="11"/>
          </p:nvPr>
        </p:nvSpPr>
        <p:spPr/>
        <p:txBody>
          <a:bodyPr/>
          <a:lstStyle/>
          <a:p>
            <a:pPr hangingPunct="1">
              <a:defRPr/>
            </a:pPr>
            <a:endParaRPr lang="fr-FR" kern="1200">
              <a:solidFill>
                <a:srgbClr val="1E274A">
                  <a:tint val="75000"/>
                </a:srgbClr>
              </a:solidFill>
              <a:ea typeface="+mn-ea"/>
              <a:cs typeface="+mn-cs"/>
            </a:endParaRPr>
          </a:p>
        </p:txBody>
      </p:sp>
      <p:sp>
        <p:nvSpPr>
          <p:cNvPr id="6" name="Espace réservé du numéro de diapositive 5"/>
          <p:cNvSpPr>
            <a:spLocks noGrp="1"/>
          </p:cNvSpPr>
          <p:nvPr>
            <p:ph type="sldNum" sz="quarter" idx="12"/>
          </p:nvPr>
        </p:nvSpPr>
        <p:spPr/>
        <p:txBody>
          <a:bodyPr/>
          <a:lstStyle/>
          <a:p>
            <a:pPr hangingPunct="1">
              <a:defRPr/>
            </a:pPr>
            <a:fld id="{3C60E25A-91C0-4292-9BAF-A8309CA468C9}" type="slidenum">
              <a:rPr lang="fr-FR" kern="1200" smtClean="0">
                <a:solidFill>
                  <a:srgbClr val="1E274A">
                    <a:tint val="75000"/>
                  </a:srgbClr>
                </a:solidFill>
                <a:ea typeface="+mn-ea"/>
                <a:cs typeface="+mn-cs"/>
              </a:rPr>
              <a:pPr hangingPunct="1">
                <a:defRPr/>
              </a:pPr>
              <a:t>‹N°›</a:t>
            </a:fld>
            <a:endParaRPr lang="fr-FR" kern="1200">
              <a:solidFill>
                <a:srgbClr val="1E274A">
                  <a:tint val="75000"/>
                </a:srgbClr>
              </a:solidFill>
              <a:ea typeface="+mn-ea"/>
              <a:cs typeface="+mn-cs"/>
            </a:endParaRPr>
          </a:p>
        </p:txBody>
      </p:sp>
      <p:sp>
        <p:nvSpPr>
          <p:cNvPr id="7" name="Rectangle 6"/>
          <p:cNvSpPr/>
          <p:nvPr userDrawn="1"/>
        </p:nvSpPr>
        <p:spPr>
          <a:xfrm>
            <a:off x="-10879" y="0"/>
            <a:ext cx="12289365"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BFC3C6"/>
              </a:solidFill>
              <a:effectLst/>
              <a:uLnTx/>
              <a:uFillTx/>
              <a:latin typeface="Calibri"/>
              <a:ea typeface="+mn-ea"/>
              <a:cs typeface="+mn-cs"/>
            </a:endParaRPr>
          </a:p>
        </p:txBody>
      </p:sp>
      <p:sp>
        <p:nvSpPr>
          <p:cNvPr id="9" name="Rectangle 8"/>
          <p:cNvSpPr/>
          <p:nvPr userDrawn="1"/>
        </p:nvSpPr>
        <p:spPr>
          <a:xfrm>
            <a:off x="-10879" y="0"/>
            <a:ext cx="12289365" cy="10527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BFC3C6"/>
              </a:solidFill>
              <a:effectLst/>
              <a:uLnTx/>
              <a:uFillTx/>
              <a:latin typeface="Calibri"/>
              <a:ea typeface="+mn-ea"/>
              <a:cs typeface="+mn-cs"/>
            </a:endParaRPr>
          </a:p>
        </p:txBody>
      </p:sp>
      <p:pic>
        <p:nvPicPr>
          <p:cNvPr id="11" name="Picture 3" descr="D:\ABEKLIZ\Desktop\Masque-PPT-DDD-2016\Logo-DDD-0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32596" y="6381328"/>
            <a:ext cx="2402416" cy="29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024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22" name="Rectangle"/>
          <p:cNvSpPr/>
          <p:nvPr/>
        </p:nvSpPr>
        <p:spPr>
          <a:xfrm>
            <a:off x="2847975" y="3514725"/>
            <a:ext cx="6496050" cy="76200"/>
          </a:xfrm>
          <a:prstGeom prst="rect">
            <a:avLst/>
          </a:prstGeom>
          <a:solidFill>
            <a:srgbClr val="4A9536"/>
          </a:solidFill>
          <a:ln w="12700">
            <a:miter lim="400000"/>
          </a:ln>
        </p:spPr>
        <p:txBody>
          <a:bodyPr lIns="45719" rIns="45719" anchor="ctr"/>
          <a:lstStyle/>
          <a:p>
            <a:pPr algn="ctr">
              <a:defRPr>
                <a:solidFill>
                  <a:srgbClr val="FFFFFF"/>
                </a:solidFill>
              </a:defRPr>
            </a:pPr>
            <a:endParaRPr/>
          </a:p>
        </p:txBody>
      </p:sp>
      <p:sp>
        <p:nvSpPr>
          <p:cNvPr id="2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grpSp>
        <p:nvGrpSpPr>
          <p:cNvPr id="6" name="Groupe 4">
            <a:extLst>
              <a:ext uri="{FF2B5EF4-FFF2-40B4-BE49-F238E27FC236}">
                <a16:creationId xmlns:a16="http://schemas.microsoft.com/office/drawing/2014/main" id="{F9862C69-1119-8345-5CE4-AD92E632E5C1}"/>
              </a:ext>
            </a:extLst>
          </p:cNvPr>
          <p:cNvGrpSpPr>
            <a:grpSpLocks noChangeAspect="1"/>
          </p:cNvGrpSpPr>
          <p:nvPr userDrawn="1"/>
        </p:nvGrpSpPr>
        <p:grpSpPr bwMode="auto">
          <a:xfrm>
            <a:off x="103909" y="6273733"/>
            <a:ext cx="2545773" cy="526880"/>
            <a:chOff x="3049588" y="5749885"/>
            <a:chExt cx="5105400" cy="1054929"/>
          </a:xfrm>
        </p:grpSpPr>
        <p:pic>
          <p:nvPicPr>
            <p:cNvPr id="7" name="Image 9">
              <a:extLst>
                <a:ext uri="{FF2B5EF4-FFF2-40B4-BE49-F238E27FC236}">
                  <a16:creationId xmlns:a16="http://schemas.microsoft.com/office/drawing/2014/main" id="{53F46B9E-67C1-440A-E55A-F1F293A1866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9588" y="5778997"/>
              <a:ext cx="2084386"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a:extLst>
                <a:ext uri="{FF2B5EF4-FFF2-40B4-BE49-F238E27FC236}">
                  <a16:creationId xmlns:a16="http://schemas.microsoft.com/office/drawing/2014/main" id="{06DFCB09-CB5C-6070-9EC0-DB95BCEFB7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3974" y="5749885"/>
              <a:ext cx="1890715" cy="105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a:extLst>
                <a:ext uri="{FF2B5EF4-FFF2-40B4-BE49-F238E27FC236}">
                  <a16:creationId xmlns:a16="http://schemas.microsoft.com/office/drawing/2014/main" id="{8FC01CA7-657D-8592-BE35-44D377F165E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4689" y="5773565"/>
              <a:ext cx="1130299"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61555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226784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EAEDF0"/>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9875059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EAEDF0"/>
                </a:solidFill>
                <a:latin typeface="Calibri"/>
                <a:cs typeface="Calibri"/>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4555832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202680"/>
          </a:xfrm>
          <a:custGeom>
            <a:avLst/>
            <a:gdLst/>
            <a:ahLst/>
            <a:cxnLst/>
            <a:rect l="l" t="t" r="r" b="b"/>
            <a:pathLst>
              <a:path w="9144000" h="6202680">
                <a:moveTo>
                  <a:pt x="0" y="6202679"/>
                </a:moveTo>
                <a:lnTo>
                  <a:pt x="9144000" y="6202679"/>
                </a:lnTo>
                <a:lnTo>
                  <a:pt x="9144000" y="0"/>
                </a:lnTo>
                <a:lnTo>
                  <a:pt x="0" y="0"/>
                </a:lnTo>
                <a:lnTo>
                  <a:pt x="0" y="6202679"/>
                </a:lnTo>
                <a:close/>
              </a:path>
            </a:pathLst>
          </a:custGeom>
          <a:solidFill>
            <a:srgbClr val="0080C8"/>
          </a:solidFill>
        </p:spPr>
        <p:txBody>
          <a:bodyPr wrap="square" lIns="0" tIns="0" rIns="0" bIns="0" rtlCol="0"/>
          <a:lstStyle/>
          <a:p>
            <a:endParaRPr sz="1800"/>
          </a:p>
        </p:txBody>
      </p:sp>
      <p:sp>
        <p:nvSpPr>
          <p:cNvPr id="17" name="bg object 17"/>
          <p:cNvSpPr/>
          <p:nvPr/>
        </p:nvSpPr>
        <p:spPr>
          <a:xfrm>
            <a:off x="0" y="6202679"/>
            <a:ext cx="12192000" cy="655320"/>
          </a:xfrm>
          <a:custGeom>
            <a:avLst/>
            <a:gdLst/>
            <a:ahLst/>
            <a:cxnLst/>
            <a:rect l="l" t="t" r="r" b="b"/>
            <a:pathLst>
              <a:path w="9144000" h="655320">
                <a:moveTo>
                  <a:pt x="9144000" y="655319"/>
                </a:moveTo>
                <a:lnTo>
                  <a:pt x="9144000" y="0"/>
                </a:lnTo>
                <a:lnTo>
                  <a:pt x="0" y="0"/>
                </a:lnTo>
                <a:lnTo>
                  <a:pt x="0" y="655319"/>
                </a:lnTo>
                <a:lnTo>
                  <a:pt x="9144000" y="655319"/>
                </a:lnTo>
                <a:close/>
              </a:path>
            </a:pathLst>
          </a:custGeom>
          <a:solidFill>
            <a:srgbClr val="FFFFFF"/>
          </a:solidFill>
        </p:spPr>
        <p:txBody>
          <a:bodyPr wrap="square" lIns="0" tIns="0" rIns="0" bIns="0" rtlCol="0"/>
          <a:lstStyle/>
          <a:p>
            <a:endParaRPr sz="1800"/>
          </a:p>
        </p:txBody>
      </p:sp>
      <p:pic>
        <p:nvPicPr>
          <p:cNvPr id="18" name="bg object 18"/>
          <p:cNvPicPr/>
          <p:nvPr/>
        </p:nvPicPr>
        <p:blipFill>
          <a:blip r:embed="rId2" cstate="print"/>
          <a:stretch>
            <a:fillRect/>
          </a:stretch>
        </p:blipFill>
        <p:spPr>
          <a:xfrm>
            <a:off x="4931663" y="6380987"/>
            <a:ext cx="2403856" cy="298704"/>
          </a:xfrm>
          <a:prstGeom prst="rect">
            <a:avLst/>
          </a:prstGeom>
        </p:spPr>
      </p:pic>
      <p:pic>
        <p:nvPicPr>
          <p:cNvPr id="19" name="bg object 19"/>
          <p:cNvPicPr/>
          <p:nvPr/>
        </p:nvPicPr>
        <p:blipFill>
          <a:blip r:embed="rId3" cstate="print"/>
          <a:stretch>
            <a:fillRect/>
          </a:stretch>
        </p:blipFill>
        <p:spPr>
          <a:xfrm>
            <a:off x="1" y="0"/>
            <a:ext cx="1621535" cy="1216152"/>
          </a:xfrm>
          <a:prstGeom prst="rect">
            <a:avLst/>
          </a:prstGeom>
        </p:spPr>
      </p:pic>
      <p:sp>
        <p:nvSpPr>
          <p:cNvPr id="2" name="Holder 2"/>
          <p:cNvSpPr>
            <a:spLocks noGrp="1"/>
          </p:cNvSpPr>
          <p:nvPr>
            <p:ph type="title"/>
          </p:nvPr>
        </p:nvSpPr>
        <p:spPr/>
        <p:txBody>
          <a:bodyPr lIns="0" tIns="0" rIns="0" bIns="0"/>
          <a:lstStyle>
            <a:lvl1pPr>
              <a:defRPr sz="4000" b="0" i="0">
                <a:solidFill>
                  <a:srgbClr val="EAEDF0"/>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0960272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4579090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12_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112F1EDF-1257-4AFC-BA84-EC371538F6CF}" type="datetimeFigureOut">
              <a:rPr lang="fr-FR" smtClean="0"/>
              <a:t>10/11/2023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C60E25A-91C0-4292-9BAF-A8309CA468C9}" type="slidenum">
              <a:rPr lang="fr-FR" smtClean="0"/>
              <a:t>‹N°›</a:t>
            </a:fld>
            <a:endParaRPr lang="fr-FR"/>
          </a:p>
        </p:txBody>
      </p:sp>
      <p:sp>
        <p:nvSpPr>
          <p:cNvPr id="7" name="Rectangle 6"/>
          <p:cNvSpPr/>
          <p:nvPr userDrawn="1"/>
        </p:nvSpPr>
        <p:spPr>
          <a:xfrm>
            <a:off x="-10879" y="0"/>
            <a:ext cx="12289365"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10" name="Picture 3" descr="D:\ABEKLIZ\Desktop\Masque-PPT-DDD-2016\Logo-DDD-0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32596" y="6381328"/>
            <a:ext cx="2402416" cy="2984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D:\ABEKLIZ\Desktop\Masque-PPT-DDD-2016\Logo-DDD-3.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78" y="1"/>
            <a:ext cx="1621367" cy="121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39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p:txBody>
          <a:bodyPr/>
          <a:lstStyle/>
          <a:p>
            <a:fld id="{112F1EDF-1257-4AFC-BA84-EC371538F6CF}" type="datetimeFigureOut">
              <a:rPr lang="fr-FR" smtClean="0"/>
              <a:t>10/11/2023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C60E25A-91C0-4292-9BAF-A8309CA468C9}" type="slidenum">
              <a:rPr lang="fr-FR" smtClean="0"/>
              <a:t>‹N°›</a:t>
            </a:fld>
            <a:endParaRPr lang="fr-FR"/>
          </a:p>
        </p:txBody>
      </p:sp>
      <p:sp>
        <p:nvSpPr>
          <p:cNvPr id="7" name="Rectangle 6"/>
          <p:cNvSpPr/>
          <p:nvPr userDrawn="1"/>
        </p:nvSpPr>
        <p:spPr>
          <a:xfrm>
            <a:off x="0" y="0"/>
            <a:ext cx="12240683"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fr-FR" sz="1800"/>
          </a:p>
        </p:txBody>
      </p:sp>
      <p:sp>
        <p:nvSpPr>
          <p:cNvPr id="12" name="Rectangle 11"/>
          <p:cNvSpPr/>
          <p:nvPr userDrawn="1"/>
        </p:nvSpPr>
        <p:spPr>
          <a:xfrm>
            <a:off x="2" y="6203108"/>
            <a:ext cx="12240681" cy="65489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13" name="Picture 3" descr="D:\ABEKLIZ\Desktop\Masque-PPT-DDD-2016\Logo-DDD-0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32596" y="6381328"/>
            <a:ext cx="2402416" cy="29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9621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p:txBody>
          <a:bodyPr/>
          <a:lstStyle/>
          <a:p>
            <a:fld id="{112F1EDF-1257-4AFC-BA84-EC371538F6CF}" type="datetimeFigureOut">
              <a:rPr lang="fr-FR" smtClean="0"/>
              <a:t>10/11/2023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C60E25A-91C0-4292-9BAF-A8309CA468C9}" type="slidenum">
              <a:rPr lang="fr-FR" smtClean="0"/>
              <a:t>‹N°›</a:t>
            </a:fld>
            <a:endParaRPr lang="fr-FR"/>
          </a:p>
        </p:txBody>
      </p:sp>
      <p:sp>
        <p:nvSpPr>
          <p:cNvPr id="7" name="Rectangle 6"/>
          <p:cNvSpPr/>
          <p:nvPr userDrawn="1"/>
        </p:nvSpPr>
        <p:spPr>
          <a:xfrm>
            <a:off x="0" y="0"/>
            <a:ext cx="12240683"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fr-FR" sz="1800"/>
          </a:p>
        </p:txBody>
      </p:sp>
      <p:sp>
        <p:nvSpPr>
          <p:cNvPr id="12" name="Rectangle 11"/>
          <p:cNvSpPr/>
          <p:nvPr userDrawn="1"/>
        </p:nvSpPr>
        <p:spPr>
          <a:xfrm>
            <a:off x="2" y="6203108"/>
            <a:ext cx="12240681" cy="65489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13" name="Picture 3" descr="D:\ABEKLIZ\Desktop\Masque-PPT-DDD-2016\Logo-DDD-0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32596" y="6381328"/>
            <a:ext cx="2402416" cy="2984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ABEKLIZ\Desktop\Masque-PPT-DDD-2016\Logo-DDD-4.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 y="1"/>
            <a:ext cx="1621367" cy="121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0259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3_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112F1EDF-1257-4AFC-BA84-EC371538F6CF}" type="datetimeFigureOut">
              <a:rPr lang="fr-FR" smtClean="0"/>
              <a:t>10/11/2023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C60E25A-91C0-4292-9BAF-A8309CA468C9}" type="slidenum">
              <a:rPr lang="fr-FR" smtClean="0"/>
              <a:t>‹N°›</a:t>
            </a:fld>
            <a:endParaRPr lang="fr-FR"/>
          </a:p>
        </p:txBody>
      </p:sp>
      <p:sp>
        <p:nvSpPr>
          <p:cNvPr id="7" name="Rectangle 6"/>
          <p:cNvSpPr/>
          <p:nvPr userDrawn="1"/>
        </p:nvSpPr>
        <p:spPr>
          <a:xfrm>
            <a:off x="-10879" y="0"/>
            <a:ext cx="12289365"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9" name="Rectangle 8"/>
          <p:cNvSpPr/>
          <p:nvPr userDrawn="1"/>
        </p:nvSpPr>
        <p:spPr>
          <a:xfrm>
            <a:off x="-10879" y="0"/>
            <a:ext cx="12289365" cy="10527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11" name="Picture 3" descr="D:\ABEKLIZ\Desktop\Masque-PPT-DDD-2016\Logo-DDD-0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32596" y="6381328"/>
            <a:ext cx="2402416" cy="29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888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1_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atin typeface="Calibri" panose="020F0502020204030204" pitchFamily="34" charset="0"/>
              </a:defRPr>
            </a:lvl2pPr>
            <a:lvl3pPr>
              <a:defRPr sz="24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vl6pPr>
              <a:defRPr sz="2000"/>
            </a:lvl6pPr>
            <a:lvl7pPr>
              <a:defRPr sz="2000"/>
            </a:lvl7pPr>
            <a:lvl8pPr>
              <a:defRPr sz="2000"/>
            </a:lvl8pPr>
            <a:lvl9pPr>
              <a:defRPr sz="20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112F1EDF-1257-4AFC-BA84-EC371538F6CF}" type="datetimeFigureOut">
              <a:rPr lang="fr-FR" smtClean="0"/>
              <a:t>10/11/2023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C60E25A-91C0-4292-9BAF-A8309CA468C9}" type="slidenum">
              <a:rPr lang="fr-FR" smtClean="0"/>
              <a:t>‹N°›</a:t>
            </a:fld>
            <a:endParaRPr lang="fr-FR"/>
          </a:p>
        </p:txBody>
      </p:sp>
      <p:sp>
        <p:nvSpPr>
          <p:cNvPr id="8" name="Rectangle 7"/>
          <p:cNvSpPr/>
          <p:nvPr userDrawn="1"/>
        </p:nvSpPr>
        <p:spPr>
          <a:xfrm>
            <a:off x="0" y="0"/>
            <a:ext cx="12240683" cy="6858000"/>
          </a:xfrm>
          <a:prstGeom prst="rect">
            <a:avLst/>
          </a:prstGeom>
          <a:solidFill>
            <a:schemeClr val="tx1"/>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fr-FR" sz="1800"/>
          </a:p>
        </p:txBody>
      </p:sp>
      <p:sp>
        <p:nvSpPr>
          <p:cNvPr id="11" name="Rectangle 10"/>
          <p:cNvSpPr/>
          <p:nvPr userDrawn="1"/>
        </p:nvSpPr>
        <p:spPr>
          <a:xfrm>
            <a:off x="2" y="6203108"/>
            <a:ext cx="12240681" cy="65489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12" name="Picture 3" descr="D:\ABEKLIZ\Desktop\Masque-PPT-DDD-2016\Logo-DDD-0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32596" y="6381328"/>
            <a:ext cx="2402416" cy="2984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D:\ABEKLIZ\Desktop\Masque-PPT-DDD-2016\Logo-DDD-4.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 y="1"/>
            <a:ext cx="1621367" cy="121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261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Default 0">
    <p:spTree>
      <p:nvGrpSpPr>
        <p:cNvPr id="1" name=""/>
        <p:cNvGrpSpPr/>
        <p:nvPr/>
      </p:nvGrpSpPr>
      <p:grpSpPr>
        <a:xfrm>
          <a:off x="0" y="0"/>
          <a:ext cx="0" cy="0"/>
          <a:chOff x="0" y="0"/>
          <a:chExt cx="0" cy="0"/>
        </a:xfrm>
      </p:grpSpPr>
      <p:sp>
        <p:nvSpPr>
          <p:cNvPr id="32" name="Rectangle"/>
          <p:cNvSpPr/>
          <p:nvPr/>
        </p:nvSpPr>
        <p:spPr>
          <a:xfrm>
            <a:off x="2847975" y="3514725"/>
            <a:ext cx="6496050" cy="76200"/>
          </a:xfrm>
          <a:prstGeom prst="rect">
            <a:avLst/>
          </a:prstGeom>
          <a:solidFill>
            <a:srgbClr val="4A9536"/>
          </a:solidFill>
          <a:ln w="12700">
            <a:miter lim="400000"/>
          </a:ln>
        </p:spPr>
        <p:txBody>
          <a:bodyPr lIns="45719" rIns="45719" anchor="ctr"/>
          <a:lstStyle/>
          <a:p>
            <a:pPr algn="ctr">
              <a:defRPr>
                <a:solidFill>
                  <a:srgbClr val="FFFFFF"/>
                </a:solidFill>
              </a:defRPr>
            </a:pPr>
            <a:endParaRPr/>
          </a:p>
        </p:txBody>
      </p:sp>
      <p:sp>
        <p:nvSpPr>
          <p:cNvPr id="3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grpSp>
        <p:nvGrpSpPr>
          <p:cNvPr id="2" name="Groupe 4">
            <a:extLst>
              <a:ext uri="{FF2B5EF4-FFF2-40B4-BE49-F238E27FC236}">
                <a16:creationId xmlns:a16="http://schemas.microsoft.com/office/drawing/2014/main" id="{2A96C592-3EBD-0359-D4AB-E5A64F366D38}"/>
              </a:ext>
            </a:extLst>
          </p:cNvPr>
          <p:cNvGrpSpPr>
            <a:grpSpLocks noChangeAspect="1"/>
          </p:cNvGrpSpPr>
          <p:nvPr userDrawn="1"/>
        </p:nvGrpSpPr>
        <p:grpSpPr bwMode="auto">
          <a:xfrm>
            <a:off x="103909" y="6273733"/>
            <a:ext cx="2545773" cy="526880"/>
            <a:chOff x="3049588" y="5749885"/>
            <a:chExt cx="5105400" cy="1054929"/>
          </a:xfrm>
        </p:grpSpPr>
        <p:pic>
          <p:nvPicPr>
            <p:cNvPr id="3" name="Image 9">
              <a:extLst>
                <a:ext uri="{FF2B5EF4-FFF2-40B4-BE49-F238E27FC236}">
                  <a16:creationId xmlns:a16="http://schemas.microsoft.com/office/drawing/2014/main" id="{2EA7373C-0834-B323-FD7C-A246D805E2D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9588" y="5778997"/>
              <a:ext cx="2084386"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7">
              <a:extLst>
                <a:ext uri="{FF2B5EF4-FFF2-40B4-BE49-F238E27FC236}">
                  <a16:creationId xmlns:a16="http://schemas.microsoft.com/office/drawing/2014/main" id="{3E68D4C0-4FA1-876C-45E6-F4D79CEF8E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3974" y="5749885"/>
              <a:ext cx="1890715" cy="105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8">
              <a:extLst>
                <a:ext uri="{FF2B5EF4-FFF2-40B4-BE49-F238E27FC236}">
                  <a16:creationId xmlns:a16="http://schemas.microsoft.com/office/drawing/2014/main" id="{047ED442-BCBE-9C23-4CAD-102F53DDB0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4689" y="5773565"/>
              <a:ext cx="1130299"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42" name="image.png" descr="image.png"/>
          <p:cNvPicPr>
            <a:picLocks noChangeAspect="1"/>
          </p:cNvPicPr>
          <p:nvPr/>
        </p:nvPicPr>
        <p:blipFill>
          <a:blip r:embed="rId2"/>
          <a:stretch>
            <a:fillRect/>
          </a:stretch>
        </p:blipFill>
        <p:spPr>
          <a:xfrm>
            <a:off x="838200" y="6176962"/>
            <a:ext cx="10515600" cy="63501"/>
          </a:xfrm>
          <a:prstGeom prst="rect">
            <a:avLst/>
          </a:prstGeom>
          <a:ln w="12700">
            <a:miter lim="400000"/>
          </a:ln>
        </p:spPr>
      </p:pic>
      <p:sp>
        <p:nvSpPr>
          <p:cNvPr id="4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grpSp>
        <p:nvGrpSpPr>
          <p:cNvPr id="2" name="Groupe 4">
            <a:extLst>
              <a:ext uri="{FF2B5EF4-FFF2-40B4-BE49-F238E27FC236}">
                <a16:creationId xmlns:a16="http://schemas.microsoft.com/office/drawing/2014/main" id="{E33E1E18-98E2-F0F6-6269-92AFB17A25EF}"/>
              </a:ext>
            </a:extLst>
          </p:cNvPr>
          <p:cNvGrpSpPr>
            <a:grpSpLocks noChangeAspect="1"/>
          </p:cNvGrpSpPr>
          <p:nvPr userDrawn="1"/>
        </p:nvGrpSpPr>
        <p:grpSpPr bwMode="auto">
          <a:xfrm>
            <a:off x="103909" y="6273733"/>
            <a:ext cx="2545773" cy="526880"/>
            <a:chOff x="3049588" y="5749885"/>
            <a:chExt cx="5105400" cy="1054929"/>
          </a:xfrm>
        </p:grpSpPr>
        <p:pic>
          <p:nvPicPr>
            <p:cNvPr id="3" name="Image 9">
              <a:extLst>
                <a:ext uri="{FF2B5EF4-FFF2-40B4-BE49-F238E27FC236}">
                  <a16:creationId xmlns:a16="http://schemas.microsoft.com/office/drawing/2014/main" id="{30E01542-F1FA-10C4-F8E1-6210AF57CF6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9588" y="5778997"/>
              <a:ext cx="2084386"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7">
              <a:extLst>
                <a:ext uri="{FF2B5EF4-FFF2-40B4-BE49-F238E27FC236}">
                  <a16:creationId xmlns:a16="http://schemas.microsoft.com/office/drawing/2014/main" id="{0AD76353-5275-A56E-B77F-30A574F5AE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3974" y="5749885"/>
              <a:ext cx="1890715" cy="105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8">
              <a:extLst>
                <a:ext uri="{FF2B5EF4-FFF2-40B4-BE49-F238E27FC236}">
                  <a16:creationId xmlns:a16="http://schemas.microsoft.com/office/drawing/2014/main" id="{D5414F06-75F3-9D2C-9ED4-605B3BBD9F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4689" y="5773565"/>
              <a:ext cx="1130299"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pic>
        <p:nvPicPr>
          <p:cNvPr id="51" name="image.png" descr="image.png"/>
          <p:cNvPicPr>
            <a:picLocks noChangeAspect="1"/>
          </p:cNvPicPr>
          <p:nvPr/>
        </p:nvPicPr>
        <p:blipFill>
          <a:blip r:embed="rId2"/>
          <a:stretch>
            <a:fillRect/>
          </a:stretch>
        </p:blipFill>
        <p:spPr>
          <a:xfrm>
            <a:off x="838200" y="6089650"/>
            <a:ext cx="10515600" cy="63500"/>
          </a:xfrm>
          <a:prstGeom prst="rect">
            <a:avLst/>
          </a:prstGeom>
          <a:ln w="12700">
            <a:miter lim="400000"/>
          </a:ln>
        </p:spPr>
      </p:pic>
      <p:sp>
        <p:nvSpPr>
          <p:cNvPr id="52" name="Texte du titre"/>
          <p:cNvSpPr txBox="1">
            <a:spLocks noGrp="1"/>
          </p:cNvSpPr>
          <p:nvPr>
            <p:ph type="title"/>
          </p:nvPr>
        </p:nvSpPr>
        <p:spPr>
          <a:prstGeom prst="rect">
            <a:avLst/>
          </a:prstGeom>
        </p:spPr>
        <p:txBody>
          <a:bodyPr/>
          <a:lstStyle/>
          <a:p>
            <a:r>
              <a:t>Texte du titre</a:t>
            </a:r>
          </a:p>
        </p:txBody>
      </p:sp>
      <p:sp>
        <p:nvSpPr>
          <p:cNvPr id="53" name="Texte niveau 1…"/>
          <p:cNvSpPr txBox="1">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5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62" name="image.png" descr="image.png"/>
          <p:cNvPicPr>
            <a:picLocks noChangeAspect="1"/>
          </p:cNvPicPr>
          <p:nvPr/>
        </p:nvPicPr>
        <p:blipFill>
          <a:blip r:embed="rId2"/>
          <a:stretch>
            <a:fillRect/>
          </a:stretch>
        </p:blipFill>
        <p:spPr>
          <a:xfrm>
            <a:off x="838200" y="6176962"/>
            <a:ext cx="10515600" cy="63501"/>
          </a:xfrm>
          <a:prstGeom prst="rect">
            <a:avLst/>
          </a:prstGeom>
          <a:ln w="12700">
            <a:miter lim="400000"/>
          </a:ln>
        </p:spPr>
      </p:pic>
      <p:sp>
        <p:nvSpPr>
          <p:cNvPr id="6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grpSp>
        <p:nvGrpSpPr>
          <p:cNvPr id="2" name="Groupe 4">
            <a:extLst>
              <a:ext uri="{FF2B5EF4-FFF2-40B4-BE49-F238E27FC236}">
                <a16:creationId xmlns:a16="http://schemas.microsoft.com/office/drawing/2014/main" id="{DE4DAD97-7CB1-0323-3E65-7FCECC154ED8}"/>
              </a:ext>
            </a:extLst>
          </p:cNvPr>
          <p:cNvGrpSpPr>
            <a:grpSpLocks noChangeAspect="1"/>
          </p:cNvGrpSpPr>
          <p:nvPr userDrawn="1"/>
        </p:nvGrpSpPr>
        <p:grpSpPr bwMode="auto">
          <a:xfrm>
            <a:off x="103909" y="6273733"/>
            <a:ext cx="2545773" cy="526880"/>
            <a:chOff x="3049588" y="5749885"/>
            <a:chExt cx="5105400" cy="1054929"/>
          </a:xfrm>
        </p:grpSpPr>
        <p:pic>
          <p:nvPicPr>
            <p:cNvPr id="3" name="Image 9">
              <a:extLst>
                <a:ext uri="{FF2B5EF4-FFF2-40B4-BE49-F238E27FC236}">
                  <a16:creationId xmlns:a16="http://schemas.microsoft.com/office/drawing/2014/main" id="{EBCADF95-C8CE-7E89-47CA-94243F1F61D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9588" y="5778997"/>
              <a:ext cx="2084386"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7">
              <a:extLst>
                <a:ext uri="{FF2B5EF4-FFF2-40B4-BE49-F238E27FC236}">
                  <a16:creationId xmlns:a16="http://schemas.microsoft.com/office/drawing/2014/main" id="{0D5C8357-918D-8527-95DA-69CD76F2449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3974" y="5749885"/>
              <a:ext cx="1890715" cy="105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8">
              <a:extLst>
                <a:ext uri="{FF2B5EF4-FFF2-40B4-BE49-F238E27FC236}">
                  <a16:creationId xmlns:a16="http://schemas.microsoft.com/office/drawing/2014/main" id="{36B58D40-9221-139A-EACD-894326F71B2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4689" y="5773565"/>
              <a:ext cx="1130299"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pic>
        <p:nvPicPr>
          <p:cNvPr id="70" name="image.png" descr="image.png"/>
          <p:cNvPicPr>
            <a:picLocks noChangeAspect="1"/>
          </p:cNvPicPr>
          <p:nvPr/>
        </p:nvPicPr>
        <p:blipFill>
          <a:blip r:embed="rId2"/>
          <a:stretch>
            <a:fillRect/>
          </a:stretch>
        </p:blipFill>
        <p:spPr>
          <a:xfrm>
            <a:off x="838200" y="6176962"/>
            <a:ext cx="10515600" cy="63501"/>
          </a:xfrm>
          <a:prstGeom prst="rect">
            <a:avLst/>
          </a:prstGeom>
          <a:ln w="12700">
            <a:miter lim="400000"/>
          </a:ln>
        </p:spPr>
      </p:pic>
      <p:sp>
        <p:nvSpPr>
          <p:cNvPr id="71" name="Texte du titre"/>
          <p:cNvSpPr txBox="1">
            <a:spLocks noGrp="1"/>
          </p:cNvSpPr>
          <p:nvPr>
            <p:ph type="title"/>
          </p:nvPr>
        </p:nvSpPr>
        <p:spPr>
          <a:prstGeom prst="rect">
            <a:avLst/>
          </a:prstGeom>
        </p:spPr>
        <p:txBody>
          <a:bodyPr/>
          <a:lstStyle/>
          <a:p>
            <a:r>
              <a:t>Texte du titre</a:t>
            </a:r>
          </a:p>
        </p:txBody>
      </p:sp>
      <p:sp>
        <p:nvSpPr>
          <p:cNvPr id="72" name="Texte niveau 1…"/>
          <p:cNvSpPr txBox="1">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7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pic>
        <p:nvPicPr>
          <p:cNvPr id="80" name="image.png" descr="image.png"/>
          <p:cNvPicPr>
            <a:picLocks noChangeAspect="1"/>
          </p:cNvPicPr>
          <p:nvPr/>
        </p:nvPicPr>
        <p:blipFill>
          <a:blip r:embed="rId2"/>
          <a:stretch>
            <a:fillRect/>
          </a:stretch>
        </p:blipFill>
        <p:spPr>
          <a:xfrm>
            <a:off x="838200" y="6176962"/>
            <a:ext cx="10515600" cy="63501"/>
          </a:xfrm>
          <a:prstGeom prst="rect">
            <a:avLst/>
          </a:prstGeom>
          <a:ln w="12700">
            <a:miter lim="400000"/>
          </a:ln>
        </p:spPr>
      </p:pic>
      <p:sp>
        <p:nvSpPr>
          <p:cNvPr id="81" name="Texte du titre"/>
          <p:cNvSpPr txBox="1">
            <a:spLocks noGrp="1"/>
          </p:cNvSpPr>
          <p:nvPr>
            <p:ph type="title"/>
          </p:nvPr>
        </p:nvSpPr>
        <p:spPr>
          <a:prstGeom prst="rect">
            <a:avLst/>
          </a:prstGeom>
        </p:spPr>
        <p:txBody>
          <a:bodyPr/>
          <a:lstStyle/>
          <a:p>
            <a:r>
              <a:t>Texte du titre</a:t>
            </a:r>
          </a:p>
        </p:txBody>
      </p:sp>
      <p:sp>
        <p:nvSpPr>
          <p:cNvPr id="82" name="Texte niveau 1…"/>
          <p:cNvSpPr txBox="1">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8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pic>
        <p:nvPicPr>
          <p:cNvPr id="90" name="image.png" descr="image.png"/>
          <p:cNvPicPr>
            <a:picLocks noChangeAspect="1"/>
          </p:cNvPicPr>
          <p:nvPr/>
        </p:nvPicPr>
        <p:blipFill>
          <a:blip r:embed="rId2"/>
          <a:stretch>
            <a:fillRect/>
          </a:stretch>
        </p:blipFill>
        <p:spPr>
          <a:xfrm>
            <a:off x="838200" y="6176962"/>
            <a:ext cx="10515600" cy="63501"/>
          </a:xfrm>
          <a:prstGeom prst="rect">
            <a:avLst/>
          </a:prstGeom>
          <a:ln w="12700">
            <a:miter lim="400000"/>
          </a:ln>
        </p:spPr>
      </p:pic>
      <p:sp>
        <p:nvSpPr>
          <p:cNvPr id="91" name="Texte du titre"/>
          <p:cNvSpPr txBox="1">
            <a:spLocks noGrp="1"/>
          </p:cNvSpPr>
          <p:nvPr>
            <p:ph type="title"/>
          </p:nvPr>
        </p:nvSpPr>
        <p:spPr>
          <a:prstGeom prst="rect">
            <a:avLst/>
          </a:prstGeom>
        </p:spPr>
        <p:txBody>
          <a:bodyPr/>
          <a:lstStyle/>
          <a:p>
            <a:r>
              <a:t>Texte du titre</a:t>
            </a:r>
          </a:p>
        </p:txBody>
      </p:sp>
      <p:sp>
        <p:nvSpPr>
          <p:cNvPr id="92" name="Texte niveau 1…"/>
          <p:cNvSpPr txBox="1">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9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9.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4.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5.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exte du titre"/>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Texte du titre</a:t>
            </a:r>
          </a:p>
        </p:txBody>
      </p:sp>
      <p:sp>
        <p:nvSpPr>
          <p:cNvPr id="4" name="Texte niveau 1…"/>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Texte niveau 1</a:t>
            </a:r>
          </a:p>
          <a:p>
            <a:pPr lvl="1"/>
            <a:r>
              <a:t>Texte niveau 2</a:t>
            </a:r>
          </a:p>
          <a:p>
            <a:pPr lvl="2"/>
            <a:r>
              <a:t>Texte niveau 3</a:t>
            </a:r>
          </a:p>
          <a:p>
            <a:pPr lvl="3"/>
            <a:r>
              <a:t>Texte niveau 4</a:t>
            </a:r>
          </a:p>
          <a:p>
            <a:pPr lvl="4"/>
            <a:r>
              <a:t>Texte niveau 5</a:t>
            </a:r>
          </a:p>
        </p:txBody>
      </p:sp>
      <p:sp>
        <p:nvSpPr>
          <p:cNvPr id="5" name="Numéro de diapositive"/>
          <p:cNvSpPr txBox="1">
            <a:spLocks noGrp="1"/>
          </p:cNvSpPr>
          <p:nvPr>
            <p:ph type="sldNum" sz="quarter" idx="2"/>
          </p:nvPr>
        </p:nvSpPr>
        <p:spPr>
          <a:xfrm>
            <a:off x="11055885" y="6397942"/>
            <a:ext cx="297916" cy="281941"/>
          </a:xfrm>
          <a:prstGeom prst="rect">
            <a:avLst/>
          </a:prstGeom>
          <a:ln w="12700">
            <a:miter lim="400000"/>
          </a:ln>
        </p:spPr>
        <p:txBody>
          <a:bodyPr wrap="none" lIns="45719" rIns="45719" anchor="ctr">
            <a:spAutoFit/>
          </a:bodyPr>
          <a:lstStyle>
            <a:lvl1pPr algn="r">
              <a:defRPr sz="1200">
                <a:solidFill>
                  <a:srgbClr val="9A9A9A"/>
                </a:solidFill>
              </a:defRPr>
            </a:lvl1pPr>
          </a:lstStyle>
          <a:p>
            <a:fld id="{86CB4B4D-7CA3-9044-876B-883B54F8677D}" type="slidenum">
              <a:t>‹N°›</a:t>
            </a:fld>
            <a:endParaRPr/>
          </a:p>
        </p:txBody>
      </p:sp>
      <p:grpSp>
        <p:nvGrpSpPr>
          <p:cNvPr id="6" name="Groupe 4">
            <a:extLst>
              <a:ext uri="{FF2B5EF4-FFF2-40B4-BE49-F238E27FC236}">
                <a16:creationId xmlns:a16="http://schemas.microsoft.com/office/drawing/2014/main" id="{2386D385-599E-9D7D-F4C1-9EBF3C5AABA3}"/>
              </a:ext>
            </a:extLst>
          </p:cNvPr>
          <p:cNvGrpSpPr>
            <a:grpSpLocks noChangeAspect="1"/>
          </p:cNvGrpSpPr>
          <p:nvPr userDrawn="1"/>
        </p:nvGrpSpPr>
        <p:grpSpPr bwMode="auto">
          <a:xfrm>
            <a:off x="103909" y="6273733"/>
            <a:ext cx="2545773" cy="526880"/>
            <a:chOff x="3049588" y="5749885"/>
            <a:chExt cx="5105400" cy="1054929"/>
          </a:xfrm>
        </p:grpSpPr>
        <p:pic>
          <p:nvPicPr>
            <p:cNvPr id="7" name="Image 9">
              <a:extLst>
                <a:ext uri="{FF2B5EF4-FFF2-40B4-BE49-F238E27FC236}">
                  <a16:creationId xmlns:a16="http://schemas.microsoft.com/office/drawing/2014/main" id="{DE2977C3-21A2-1FEA-985D-F3C7E91D6E56}"/>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049588" y="5778997"/>
              <a:ext cx="2084386"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a:extLst>
                <a:ext uri="{FF2B5EF4-FFF2-40B4-BE49-F238E27FC236}">
                  <a16:creationId xmlns:a16="http://schemas.microsoft.com/office/drawing/2014/main" id="{F17711A1-2DB4-9BBC-58F2-FEC7DF26610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33974" y="5749885"/>
              <a:ext cx="1890715" cy="105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a:extLst>
                <a:ext uri="{FF2B5EF4-FFF2-40B4-BE49-F238E27FC236}">
                  <a16:creationId xmlns:a16="http://schemas.microsoft.com/office/drawing/2014/main" id="{CF836ECC-A7D4-2D51-4601-6530995653F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024689" y="5773565"/>
              <a:ext cx="1130299"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22A35"/>
          </a:solidFill>
          <a:uFillTx/>
          <a:latin typeface="Verdana"/>
          <a:ea typeface="Verdana"/>
          <a:cs typeface="Verdana"/>
          <a:sym typeface="Verdana"/>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22A35"/>
          </a:solidFill>
          <a:uFillTx/>
          <a:latin typeface="Verdana"/>
          <a:ea typeface="Verdana"/>
          <a:cs typeface="Verdana"/>
          <a:sym typeface="Verdana"/>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22A35"/>
          </a:solidFill>
          <a:uFillTx/>
          <a:latin typeface="Verdana"/>
          <a:ea typeface="Verdana"/>
          <a:cs typeface="Verdana"/>
          <a:sym typeface="Verdana"/>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22A35"/>
          </a:solidFill>
          <a:uFillTx/>
          <a:latin typeface="Verdana"/>
          <a:ea typeface="Verdana"/>
          <a:cs typeface="Verdana"/>
          <a:sym typeface="Verdana"/>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22A35"/>
          </a:solidFill>
          <a:uFillTx/>
          <a:latin typeface="Verdana"/>
          <a:ea typeface="Verdana"/>
          <a:cs typeface="Verdana"/>
          <a:sym typeface="Verdana"/>
        </a:defRPr>
      </a:lvl5pPr>
      <a:lvl6pPr marL="0" marR="0" indent="457200" algn="l" defTabSz="914400" rtl="0" latinLnBrk="0">
        <a:lnSpc>
          <a:spcPct val="90000"/>
        </a:lnSpc>
        <a:spcBef>
          <a:spcPts val="0"/>
        </a:spcBef>
        <a:spcAft>
          <a:spcPts val="0"/>
        </a:spcAft>
        <a:buClrTx/>
        <a:buSzTx/>
        <a:buFontTx/>
        <a:buNone/>
        <a:tabLst/>
        <a:defRPr sz="4400" b="0" i="0" u="none" strike="noStrike" cap="none" spc="0" baseline="0">
          <a:solidFill>
            <a:srgbClr val="222A35"/>
          </a:solidFill>
          <a:uFillTx/>
          <a:latin typeface="Verdana"/>
          <a:ea typeface="Verdana"/>
          <a:cs typeface="Verdana"/>
          <a:sym typeface="Verdana"/>
        </a:defRPr>
      </a:lvl6pPr>
      <a:lvl7pPr marL="0" marR="0" indent="914400" algn="l" defTabSz="914400" rtl="0" latinLnBrk="0">
        <a:lnSpc>
          <a:spcPct val="90000"/>
        </a:lnSpc>
        <a:spcBef>
          <a:spcPts val="0"/>
        </a:spcBef>
        <a:spcAft>
          <a:spcPts val="0"/>
        </a:spcAft>
        <a:buClrTx/>
        <a:buSzTx/>
        <a:buFontTx/>
        <a:buNone/>
        <a:tabLst/>
        <a:defRPr sz="4400" b="0" i="0" u="none" strike="noStrike" cap="none" spc="0" baseline="0">
          <a:solidFill>
            <a:srgbClr val="222A35"/>
          </a:solidFill>
          <a:uFillTx/>
          <a:latin typeface="Verdana"/>
          <a:ea typeface="Verdana"/>
          <a:cs typeface="Verdana"/>
          <a:sym typeface="Verdana"/>
        </a:defRPr>
      </a:lvl7pPr>
      <a:lvl8pPr marL="0" marR="0" indent="1371600" algn="l" defTabSz="914400" rtl="0" latinLnBrk="0">
        <a:lnSpc>
          <a:spcPct val="90000"/>
        </a:lnSpc>
        <a:spcBef>
          <a:spcPts val="0"/>
        </a:spcBef>
        <a:spcAft>
          <a:spcPts val="0"/>
        </a:spcAft>
        <a:buClrTx/>
        <a:buSzTx/>
        <a:buFontTx/>
        <a:buNone/>
        <a:tabLst/>
        <a:defRPr sz="4400" b="0" i="0" u="none" strike="noStrike" cap="none" spc="0" baseline="0">
          <a:solidFill>
            <a:srgbClr val="222A35"/>
          </a:solidFill>
          <a:uFillTx/>
          <a:latin typeface="Verdana"/>
          <a:ea typeface="Verdana"/>
          <a:cs typeface="Verdana"/>
          <a:sym typeface="Verdana"/>
        </a:defRPr>
      </a:lvl8pPr>
      <a:lvl9pPr marL="0" marR="0" indent="1828800" algn="l" defTabSz="914400" rtl="0" latinLnBrk="0">
        <a:lnSpc>
          <a:spcPct val="90000"/>
        </a:lnSpc>
        <a:spcBef>
          <a:spcPts val="0"/>
        </a:spcBef>
        <a:spcAft>
          <a:spcPts val="0"/>
        </a:spcAft>
        <a:buClrTx/>
        <a:buSzTx/>
        <a:buFontTx/>
        <a:buNone/>
        <a:tabLst/>
        <a:defRPr sz="4400" b="0" i="0" u="none" strike="noStrike" cap="none" spc="0" baseline="0">
          <a:solidFill>
            <a:srgbClr val="222A35"/>
          </a:solidFill>
          <a:uFillTx/>
          <a:latin typeface="Verdana"/>
          <a:ea typeface="Verdana"/>
          <a:cs typeface="Verdana"/>
          <a:sym typeface="Verdana"/>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Verdana"/>
          <a:ea typeface="Verdana"/>
          <a:cs typeface="Verdana"/>
          <a:sym typeface="Verdana"/>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Verdana"/>
          <a:ea typeface="Verdana"/>
          <a:cs typeface="Verdana"/>
          <a:sym typeface="Verdana"/>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Verdana"/>
          <a:ea typeface="Verdana"/>
          <a:cs typeface="Verdana"/>
          <a:sym typeface="Verdana"/>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Verdana"/>
          <a:ea typeface="Verdana"/>
          <a:cs typeface="Verdana"/>
          <a:sym typeface="Verdana"/>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Verdana"/>
          <a:ea typeface="Verdana"/>
          <a:cs typeface="Verdana"/>
          <a:sym typeface="Verdana"/>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Verdana"/>
          <a:ea typeface="Verdana"/>
          <a:cs typeface="Verdana"/>
          <a:sym typeface="Verdana"/>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Verdana"/>
          <a:ea typeface="Verdana"/>
          <a:cs typeface="Verdana"/>
          <a:sym typeface="Verdana"/>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Verdana"/>
          <a:ea typeface="Verdana"/>
          <a:cs typeface="Verdana"/>
          <a:sym typeface="Verdana"/>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Verdana"/>
          <a:ea typeface="Verdana"/>
          <a:cs typeface="Verdana"/>
          <a:sym typeface="Verdana"/>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Verdana"/>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Verdana"/>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Verdana"/>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Verdana"/>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Verdana"/>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Verdana"/>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Verdana"/>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Verdana"/>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Verdana"/>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1224068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sz="4400" dirty="0">
                <a:solidFill>
                  <a:schemeClr val="tx2"/>
                </a:solidFill>
                <a:latin typeface="Weissenhof Grotesk" pitchFamily="34" charset="0"/>
              </a:rPr>
              <a:t>Niveaux titres</a:t>
            </a: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r>
              <a:rPr lang="fr-FR" sz="4400" dirty="0">
                <a:solidFill>
                  <a:schemeClr val="tx2"/>
                </a:solidFill>
                <a:latin typeface="Weissenhof Grotesk" pitchFamily="34" charset="0"/>
              </a:rPr>
              <a:t>Niveau titre 1</a:t>
            </a:r>
            <a:endParaRPr lang="fr-FR" sz="3200" spc="500" baseline="0" dirty="0">
              <a:solidFill>
                <a:schemeClr val="tx2"/>
              </a:solidFill>
              <a:latin typeface="Weissenhof Grotesk" pitchFamily="34" charset="0"/>
            </a:endParaRPr>
          </a:p>
          <a:p>
            <a:r>
              <a:rPr lang="fr-FR" sz="3200" spc="500" baseline="0" dirty="0">
                <a:solidFill>
                  <a:schemeClr val="tx2"/>
                </a:solidFill>
                <a:latin typeface="Weissenhof Grotesk" pitchFamily="34" charset="0"/>
              </a:rPr>
              <a:t>Niveau titre 2</a:t>
            </a:r>
          </a:p>
          <a:p>
            <a:r>
              <a:rPr lang="fr-FR" sz="1800" spc="500" baseline="0" dirty="0">
                <a:solidFill>
                  <a:schemeClr val="tx2"/>
                </a:solidFill>
                <a:latin typeface="Weissenhof Grotesk" pitchFamily="34" charset="0"/>
              </a:rPr>
              <a:t>Niveau titre 3</a:t>
            </a:r>
          </a:p>
          <a:p>
            <a:r>
              <a:rPr lang="fr-FR" sz="1400" dirty="0">
                <a:latin typeface="Weissenhof Grotesk" pitchFamily="34" charset="0"/>
              </a:rPr>
              <a:t>Texte courant : Lorem </a:t>
            </a:r>
            <a:r>
              <a:rPr lang="fr-FR" sz="1400" dirty="0" err="1">
                <a:latin typeface="Weissenhof Grotesk" pitchFamily="34" charset="0"/>
              </a:rPr>
              <a:t>ipsum</a:t>
            </a:r>
            <a:r>
              <a:rPr lang="fr-FR" sz="1400" dirty="0">
                <a:latin typeface="Weissenhof Grotesk" pitchFamily="34" charset="0"/>
              </a:rPr>
              <a:t> </a:t>
            </a:r>
            <a:r>
              <a:rPr lang="fr-FR" sz="1400" dirty="0" err="1">
                <a:latin typeface="Weissenhof Grotesk" pitchFamily="34" charset="0"/>
              </a:rPr>
              <a:t>dolor</a:t>
            </a:r>
            <a:r>
              <a:rPr lang="fr-FR" sz="1400" dirty="0">
                <a:latin typeface="Weissenhof Grotesk" pitchFamily="34" charset="0"/>
              </a:rPr>
              <a:t> </a:t>
            </a:r>
            <a:r>
              <a:rPr lang="fr-FR" sz="1400" dirty="0" err="1">
                <a:latin typeface="Weissenhof Grotesk" pitchFamily="34" charset="0"/>
              </a:rPr>
              <a:t>sit</a:t>
            </a:r>
            <a:r>
              <a:rPr lang="fr-FR" sz="1400" dirty="0">
                <a:latin typeface="Weissenhof Grotesk" pitchFamily="34" charset="0"/>
              </a:rPr>
              <a:t> </a:t>
            </a:r>
            <a:r>
              <a:rPr lang="fr-FR" sz="1400" dirty="0" err="1">
                <a:latin typeface="Weissenhof Grotesk" pitchFamily="34" charset="0"/>
              </a:rPr>
              <a:t>amet</a:t>
            </a:r>
            <a:r>
              <a:rPr lang="fr-FR" sz="1400" dirty="0">
                <a:latin typeface="Weissenhof Grotesk" pitchFamily="34" charset="0"/>
              </a:rPr>
              <a:t>, </a:t>
            </a:r>
            <a:r>
              <a:rPr lang="fr-FR" sz="1400" dirty="0" err="1">
                <a:latin typeface="Weissenhof Grotesk" pitchFamily="34" charset="0"/>
              </a:rPr>
              <a:t>consectetur</a:t>
            </a:r>
            <a:r>
              <a:rPr lang="fr-FR" sz="1400" dirty="0">
                <a:latin typeface="Weissenhof Grotesk" pitchFamily="34" charset="0"/>
              </a:rPr>
              <a:t> </a:t>
            </a:r>
            <a:r>
              <a:rPr lang="fr-FR" sz="1400" dirty="0" err="1">
                <a:latin typeface="Weissenhof Grotesk" pitchFamily="34" charset="0"/>
              </a:rPr>
              <a:t>adipiscing</a:t>
            </a:r>
            <a:r>
              <a:rPr lang="fr-FR" sz="1400" dirty="0">
                <a:latin typeface="Weissenhof Grotesk" pitchFamily="34" charset="0"/>
              </a:rPr>
              <a:t> </a:t>
            </a:r>
            <a:r>
              <a:rPr lang="fr-FR" sz="1400" dirty="0" err="1">
                <a:latin typeface="Weissenhof Grotesk" pitchFamily="34" charset="0"/>
              </a:rPr>
              <a:t>elit</a:t>
            </a:r>
            <a:r>
              <a:rPr lang="fr-FR" sz="1400" dirty="0">
                <a:latin typeface="Weissenhof Grotesk" pitchFamily="34" charset="0"/>
              </a:rPr>
              <a:t>.</a:t>
            </a:r>
            <a:endParaRPr lang="fr-FR" sz="1800" dirty="0">
              <a:solidFill>
                <a:schemeClr val="tx2"/>
              </a:solidFill>
            </a:endParaRP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Weissenhof Grotesk" pitchFamily="34" charset="0"/>
              </a:defRPr>
            </a:lvl1pPr>
          </a:lstStyle>
          <a:p>
            <a:fld id="{112F1EDF-1257-4AFC-BA84-EC371538F6CF}" type="datetimeFigureOut">
              <a:rPr lang="fr-FR" smtClean="0"/>
              <a:pPr/>
              <a:t>10/11/2023</a:t>
            </a:fld>
            <a:endParaRPr lang="fr-FR" dirty="0"/>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Weissenhof Grotesk" pitchFamily="34" charset="0"/>
              </a:defRPr>
            </a:lvl1pPr>
          </a:lstStyle>
          <a:p>
            <a:endParaRPr lang="fr-FR" dirty="0"/>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Weissenhof Grotesk" pitchFamily="34" charset="0"/>
              </a:defRPr>
            </a:lvl1pPr>
          </a:lstStyle>
          <a:p>
            <a:fld id="{3C60E25A-91C0-4292-9BAF-A8309CA468C9}" type="slidenum">
              <a:rPr lang="fr-FR" smtClean="0"/>
              <a:pPr/>
              <a:t>‹N°›</a:t>
            </a:fld>
            <a:endParaRPr lang="fr-FR" dirty="0"/>
          </a:p>
        </p:txBody>
      </p:sp>
    </p:spTree>
    <p:extLst>
      <p:ext uri="{BB962C8B-B14F-4D97-AF65-F5344CB8AC3E}">
        <p14:creationId xmlns:p14="http://schemas.microsoft.com/office/powerpoint/2010/main" val="1556518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ctr" defTabSz="914400" rtl="0" eaLnBrk="1" latinLnBrk="0" hangingPunct="1">
        <a:spcBef>
          <a:spcPct val="0"/>
        </a:spcBef>
        <a:buNone/>
        <a:defRPr sz="4400" kern="1200">
          <a:solidFill>
            <a:schemeClr val="tx2"/>
          </a:solidFill>
          <a:latin typeface="Weissenhof Grotesk" pitchFamily="34" charset="0"/>
          <a:ea typeface="+mj-ea"/>
          <a:cs typeface="+mj-cs"/>
        </a:defRPr>
      </a:lvl1pPr>
    </p:titleStyle>
    <p:body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kern="1200">
          <a:solidFill>
            <a:schemeClr val="tx1"/>
          </a:solidFill>
          <a:latin typeface="Weissenhof Grotesk"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3200" kern="1200">
          <a:solidFill>
            <a:schemeClr val="tx1"/>
          </a:solidFill>
          <a:latin typeface="Weissenhof Grotesk"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3200" kern="1200">
          <a:solidFill>
            <a:schemeClr val="tx1"/>
          </a:solidFill>
          <a:latin typeface="Weissenhof Grotesk"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3200" kern="1200">
          <a:solidFill>
            <a:schemeClr val="tx1"/>
          </a:solidFill>
          <a:latin typeface="Weissenhof Grotesk"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3200" kern="1200">
          <a:solidFill>
            <a:schemeClr val="tx1"/>
          </a:solidFill>
          <a:latin typeface="Weissenhof Grotesk"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1224068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BFC3C6"/>
              </a:solidFill>
              <a:effectLst/>
              <a:uLnTx/>
              <a:uFillTx/>
              <a:latin typeface="Calibri"/>
              <a:ea typeface="+mn-ea"/>
              <a:cs typeface="+mn-cs"/>
            </a:endParaRPr>
          </a:p>
        </p:txBody>
      </p:sp>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sz="4400" dirty="0">
                <a:solidFill>
                  <a:schemeClr val="tx2"/>
                </a:solidFill>
                <a:latin typeface="Weissenhof Grotesk" pitchFamily="34" charset="0"/>
              </a:rPr>
              <a:t>Niveaux titres</a:t>
            </a: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r>
              <a:rPr lang="fr-FR" sz="4400" dirty="0">
                <a:solidFill>
                  <a:schemeClr val="tx2"/>
                </a:solidFill>
                <a:latin typeface="Weissenhof Grotesk" pitchFamily="34" charset="0"/>
              </a:rPr>
              <a:t>Niveau titre 1</a:t>
            </a:r>
            <a:endParaRPr lang="fr-FR" sz="3200" spc="500" baseline="0" dirty="0">
              <a:solidFill>
                <a:schemeClr val="tx2"/>
              </a:solidFill>
              <a:latin typeface="Weissenhof Grotesk" pitchFamily="34" charset="0"/>
            </a:endParaRPr>
          </a:p>
          <a:p>
            <a:r>
              <a:rPr lang="fr-FR" sz="3200" spc="500" baseline="0" dirty="0">
                <a:solidFill>
                  <a:schemeClr val="tx2"/>
                </a:solidFill>
                <a:latin typeface="Weissenhof Grotesk" pitchFamily="34" charset="0"/>
              </a:rPr>
              <a:t>Niveau titre 2</a:t>
            </a:r>
          </a:p>
          <a:p>
            <a:r>
              <a:rPr lang="fr-FR" sz="1800" spc="500" baseline="0" dirty="0">
                <a:solidFill>
                  <a:schemeClr val="tx2"/>
                </a:solidFill>
                <a:latin typeface="Weissenhof Grotesk" pitchFamily="34" charset="0"/>
              </a:rPr>
              <a:t>Niveau titre 3</a:t>
            </a:r>
          </a:p>
          <a:p>
            <a:r>
              <a:rPr lang="fr-FR" sz="1400" dirty="0">
                <a:latin typeface="Weissenhof Grotesk" pitchFamily="34" charset="0"/>
              </a:rPr>
              <a:t>Texte courant : Lorem </a:t>
            </a:r>
            <a:r>
              <a:rPr lang="fr-FR" sz="1400" dirty="0" err="1">
                <a:latin typeface="Weissenhof Grotesk" pitchFamily="34" charset="0"/>
              </a:rPr>
              <a:t>ipsum</a:t>
            </a:r>
            <a:r>
              <a:rPr lang="fr-FR" sz="1400" dirty="0">
                <a:latin typeface="Weissenhof Grotesk" pitchFamily="34" charset="0"/>
              </a:rPr>
              <a:t> </a:t>
            </a:r>
            <a:r>
              <a:rPr lang="fr-FR" sz="1400" dirty="0" err="1">
                <a:latin typeface="Weissenhof Grotesk" pitchFamily="34" charset="0"/>
              </a:rPr>
              <a:t>dolor</a:t>
            </a:r>
            <a:r>
              <a:rPr lang="fr-FR" sz="1400" dirty="0">
                <a:latin typeface="Weissenhof Grotesk" pitchFamily="34" charset="0"/>
              </a:rPr>
              <a:t> </a:t>
            </a:r>
            <a:r>
              <a:rPr lang="fr-FR" sz="1400" dirty="0" err="1">
                <a:latin typeface="Weissenhof Grotesk" pitchFamily="34" charset="0"/>
              </a:rPr>
              <a:t>sit</a:t>
            </a:r>
            <a:r>
              <a:rPr lang="fr-FR" sz="1400" dirty="0">
                <a:latin typeface="Weissenhof Grotesk" pitchFamily="34" charset="0"/>
              </a:rPr>
              <a:t> </a:t>
            </a:r>
            <a:r>
              <a:rPr lang="fr-FR" sz="1400" dirty="0" err="1">
                <a:latin typeface="Weissenhof Grotesk" pitchFamily="34" charset="0"/>
              </a:rPr>
              <a:t>amet</a:t>
            </a:r>
            <a:r>
              <a:rPr lang="fr-FR" sz="1400" dirty="0">
                <a:latin typeface="Weissenhof Grotesk" pitchFamily="34" charset="0"/>
              </a:rPr>
              <a:t>, </a:t>
            </a:r>
            <a:r>
              <a:rPr lang="fr-FR" sz="1400" dirty="0" err="1">
                <a:latin typeface="Weissenhof Grotesk" pitchFamily="34" charset="0"/>
              </a:rPr>
              <a:t>consectetur</a:t>
            </a:r>
            <a:r>
              <a:rPr lang="fr-FR" sz="1400" dirty="0">
                <a:latin typeface="Weissenhof Grotesk" pitchFamily="34" charset="0"/>
              </a:rPr>
              <a:t> </a:t>
            </a:r>
            <a:r>
              <a:rPr lang="fr-FR" sz="1400" dirty="0" err="1">
                <a:latin typeface="Weissenhof Grotesk" pitchFamily="34" charset="0"/>
              </a:rPr>
              <a:t>adipiscing</a:t>
            </a:r>
            <a:r>
              <a:rPr lang="fr-FR" sz="1400" dirty="0">
                <a:latin typeface="Weissenhof Grotesk" pitchFamily="34" charset="0"/>
              </a:rPr>
              <a:t> </a:t>
            </a:r>
            <a:r>
              <a:rPr lang="fr-FR" sz="1400" dirty="0" err="1">
                <a:latin typeface="Weissenhof Grotesk" pitchFamily="34" charset="0"/>
              </a:rPr>
              <a:t>elit</a:t>
            </a:r>
            <a:r>
              <a:rPr lang="fr-FR" sz="1400" dirty="0">
                <a:latin typeface="Weissenhof Grotesk" pitchFamily="34" charset="0"/>
              </a:rPr>
              <a:t>.</a:t>
            </a:r>
            <a:endParaRPr lang="fr-FR" sz="1800" dirty="0">
              <a:solidFill>
                <a:schemeClr val="tx2"/>
              </a:solidFill>
            </a:endParaRP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Weissenhof Grotesk" pitchFamily="34" charset="0"/>
              </a:defRPr>
            </a:lvl1pPr>
          </a:lstStyle>
          <a:p>
            <a:pPr hangingPunct="1">
              <a:defRPr/>
            </a:pPr>
            <a:fld id="{B015C782-A3FC-4433-8220-6840D5E28349}" type="datetime1">
              <a:rPr lang="fr-FR" kern="1200" smtClean="0">
                <a:solidFill>
                  <a:srgbClr val="1E274A">
                    <a:tint val="75000"/>
                  </a:srgbClr>
                </a:solidFill>
                <a:ea typeface="+mn-ea"/>
                <a:cs typeface="+mn-cs"/>
              </a:rPr>
              <a:pPr hangingPunct="1">
                <a:defRPr/>
              </a:pPr>
              <a:t>10/11/2023</a:t>
            </a:fld>
            <a:endParaRPr lang="fr-FR" kern="1200" dirty="0">
              <a:solidFill>
                <a:srgbClr val="1E274A">
                  <a:tint val="75000"/>
                </a:srgbClr>
              </a:solidFill>
              <a:ea typeface="+mn-ea"/>
              <a:cs typeface="+mn-cs"/>
            </a:endParaRP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Weissenhof Grotesk" pitchFamily="34" charset="0"/>
              </a:defRPr>
            </a:lvl1pPr>
          </a:lstStyle>
          <a:p>
            <a:pPr hangingPunct="1">
              <a:defRPr/>
            </a:pPr>
            <a:endParaRPr lang="fr-FR" kern="1200" dirty="0">
              <a:solidFill>
                <a:srgbClr val="1E274A">
                  <a:tint val="75000"/>
                </a:srgbClr>
              </a:solidFill>
              <a:ea typeface="+mn-ea"/>
              <a:cs typeface="+mn-cs"/>
            </a:endParaRP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Weissenhof Grotesk" pitchFamily="34" charset="0"/>
              </a:defRPr>
            </a:lvl1pPr>
          </a:lstStyle>
          <a:p>
            <a:pPr hangingPunct="1">
              <a:defRPr/>
            </a:pPr>
            <a:fld id="{3C60E25A-91C0-4292-9BAF-A8309CA468C9}" type="slidenum">
              <a:rPr lang="fr-FR" kern="1200" smtClean="0">
                <a:solidFill>
                  <a:srgbClr val="1E274A">
                    <a:tint val="75000"/>
                  </a:srgbClr>
                </a:solidFill>
                <a:ea typeface="+mn-ea"/>
                <a:cs typeface="+mn-cs"/>
              </a:rPr>
              <a:pPr hangingPunct="1">
                <a:defRPr/>
              </a:pPr>
              <a:t>‹N°›</a:t>
            </a:fld>
            <a:endParaRPr lang="fr-FR" kern="1200" dirty="0">
              <a:solidFill>
                <a:srgbClr val="1E274A">
                  <a:tint val="75000"/>
                </a:srgbClr>
              </a:solidFill>
              <a:ea typeface="+mn-ea"/>
              <a:cs typeface="+mn-cs"/>
            </a:endParaRPr>
          </a:p>
        </p:txBody>
      </p:sp>
    </p:spTree>
    <p:extLst>
      <p:ext uri="{BB962C8B-B14F-4D97-AF65-F5344CB8AC3E}">
        <p14:creationId xmlns:p14="http://schemas.microsoft.com/office/powerpoint/2010/main" val="421742393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Lst>
  <p:hf hdr="0" ftr="0" dt="0"/>
  <p:txStyles>
    <p:titleStyle>
      <a:lvl1pPr algn="ctr" defTabSz="914400" rtl="0" eaLnBrk="1" latinLnBrk="0" hangingPunct="1">
        <a:spcBef>
          <a:spcPct val="0"/>
        </a:spcBef>
        <a:buNone/>
        <a:defRPr sz="4400" kern="1200">
          <a:solidFill>
            <a:schemeClr val="tx2"/>
          </a:solidFill>
          <a:latin typeface="Weissenhof Grotesk" pitchFamily="34" charset="0"/>
          <a:ea typeface="+mj-ea"/>
          <a:cs typeface="+mj-cs"/>
        </a:defRPr>
      </a:lvl1pPr>
    </p:titleStyle>
    <p:body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kern="1200">
          <a:solidFill>
            <a:schemeClr val="tx1"/>
          </a:solidFill>
          <a:latin typeface="Weissenhof Grotesk"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3200" kern="1200">
          <a:solidFill>
            <a:schemeClr val="tx1"/>
          </a:solidFill>
          <a:latin typeface="Weissenhof Grotesk"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3200" kern="1200">
          <a:solidFill>
            <a:schemeClr val="tx1"/>
          </a:solidFill>
          <a:latin typeface="Weissenhof Grotesk"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3200" kern="1200">
          <a:solidFill>
            <a:schemeClr val="tx1"/>
          </a:solidFill>
          <a:latin typeface="Weissenhof Grotesk"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3200" kern="1200">
          <a:solidFill>
            <a:schemeClr val="tx1"/>
          </a:solidFill>
          <a:latin typeface="Weissenhof Grotesk"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2192000" cy="1053465"/>
          </a:xfrm>
          <a:custGeom>
            <a:avLst/>
            <a:gdLst/>
            <a:ahLst/>
            <a:cxnLst/>
            <a:rect l="l" t="t" r="r" b="b"/>
            <a:pathLst>
              <a:path w="9144000" h="1053465">
                <a:moveTo>
                  <a:pt x="0" y="0"/>
                </a:moveTo>
                <a:lnTo>
                  <a:pt x="0" y="1053084"/>
                </a:lnTo>
                <a:lnTo>
                  <a:pt x="9143999" y="1053084"/>
                </a:lnTo>
                <a:lnTo>
                  <a:pt x="9143999" y="0"/>
                </a:lnTo>
                <a:lnTo>
                  <a:pt x="0" y="0"/>
                </a:lnTo>
                <a:close/>
              </a:path>
            </a:pathLst>
          </a:custGeom>
          <a:solidFill>
            <a:srgbClr val="0080C8"/>
          </a:solidFill>
        </p:spPr>
        <p:txBody>
          <a:bodyPr wrap="square" lIns="0" tIns="0" rIns="0" bIns="0" rtlCol="0"/>
          <a:lstStyle/>
          <a:p>
            <a:endParaRPr sz="1800"/>
          </a:p>
        </p:txBody>
      </p:sp>
      <p:pic>
        <p:nvPicPr>
          <p:cNvPr id="17" name="bg object 17"/>
          <p:cNvPicPr/>
          <p:nvPr/>
        </p:nvPicPr>
        <p:blipFill>
          <a:blip r:embed="rId7" cstate="print"/>
          <a:stretch>
            <a:fillRect/>
          </a:stretch>
        </p:blipFill>
        <p:spPr>
          <a:xfrm>
            <a:off x="4931663" y="6380988"/>
            <a:ext cx="2403856" cy="298704"/>
          </a:xfrm>
          <a:prstGeom prst="rect">
            <a:avLst/>
          </a:prstGeom>
        </p:spPr>
      </p:pic>
      <p:sp>
        <p:nvSpPr>
          <p:cNvPr id="2" name="Holder 2"/>
          <p:cNvSpPr>
            <a:spLocks noGrp="1"/>
          </p:cNvSpPr>
          <p:nvPr>
            <p:ph type="title"/>
          </p:nvPr>
        </p:nvSpPr>
        <p:spPr>
          <a:xfrm>
            <a:off x="1488269" y="271348"/>
            <a:ext cx="9215459" cy="615553"/>
          </a:xfrm>
          <a:prstGeom prst="rect">
            <a:avLst/>
          </a:prstGeom>
        </p:spPr>
        <p:txBody>
          <a:bodyPr wrap="square" lIns="0" tIns="0" rIns="0" bIns="0">
            <a:spAutoFit/>
          </a:bodyPr>
          <a:lstStyle>
            <a:lvl1pPr>
              <a:defRPr sz="4000" b="0" i="0">
                <a:solidFill>
                  <a:srgbClr val="EAEDF0"/>
                </a:solidFill>
                <a:latin typeface="Calibri"/>
                <a:cs typeface="Calibri"/>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11/10/2023</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55105949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1224068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sz="4400" dirty="0">
                <a:solidFill>
                  <a:schemeClr val="tx2"/>
                </a:solidFill>
                <a:latin typeface="Weissenhof Grotesk" pitchFamily="34" charset="0"/>
              </a:rPr>
              <a:t>Niveaux titres</a:t>
            </a: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r>
              <a:rPr lang="fr-FR" sz="4400" dirty="0">
                <a:solidFill>
                  <a:schemeClr val="tx2"/>
                </a:solidFill>
                <a:latin typeface="Weissenhof Grotesk" pitchFamily="34" charset="0"/>
              </a:rPr>
              <a:t>Niveau titre 1</a:t>
            </a:r>
            <a:endParaRPr lang="fr-FR" sz="3200" spc="500" baseline="0" dirty="0">
              <a:solidFill>
                <a:schemeClr val="tx2"/>
              </a:solidFill>
              <a:latin typeface="Weissenhof Grotesk" pitchFamily="34" charset="0"/>
            </a:endParaRPr>
          </a:p>
          <a:p>
            <a:r>
              <a:rPr lang="fr-FR" sz="3200" spc="500" baseline="0" dirty="0">
                <a:solidFill>
                  <a:schemeClr val="tx2"/>
                </a:solidFill>
                <a:latin typeface="Weissenhof Grotesk" pitchFamily="34" charset="0"/>
              </a:rPr>
              <a:t>Niveau titre 2</a:t>
            </a:r>
          </a:p>
          <a:p>
            <a:r>
              <a:rPr lang="fr-FR" sz="1800" spc="500" baseline="0" dirty="0">
                <a:solidFill>
                  <a:schemeClr val="tx2"/>
                </a:solidFill>
                <a:latin typeface="Weissenhof Grotesk" pitchFamily="34" charset="0"/>
              </a:rPr>
              <a:t>Niveau titre 3</a:t>
            </a:r>
          </a:p>
          <a:p>
            <a:r>
              <a:rPr lang="fr-FR" sz="1400" dirty="0">
                <a:latin typeface="Weissenhof Grotesk" pitchFamily="34" charset="0"/>
              </a:rPr>
              <a:t>Texte courant : Lorem </a:t>
            </a:r>
            <a:r>
              <a:rPr lang="fr-FR" sz="1400" dirty="0" err="1">
                <a:latin typeface="Weissenhof Grotesk" pitchFamily="34" charset="0"/>
              </a:rPr>
              <a:t>ipsum</a:t>
            </a:r>
            <a:r>
              <a:rPr lang="fr-FR" sz="1400" dirty="0">
                <a:latin typeface="Weissenhof Grotesk" pitchFamily="34" charset="0"/>
              </a:rPr>
              <a:t> </a:t>
            </a:r>
            <a:r>
              <a:rPr lang="fr-FR" sz="1400" dirty="0" err="1">
                <a:latin typeface="Weissenhof Grotesk" pitchFamily="34" charset="0"/>
              </a:rPr>
              <a:t>dolor</a:t>
            </a:r>
            <a:r>
              <a:rPr lang="fr-FR" sz="1400" dirty="0">
                <a:latin typeface="Weissenhof Grotesk" pitchFamily="34" charset="0"/>
              </a:rPr>
              <a:t> </a:t>
            </a:r>
            <a:r>
              <a:rPr lang="fr-FR" sz="1400" dirty="0" err="1">
                <a:latin typeface="Weissenhof Grotesk" pitchFamily="34" charset="0"/>
              </a:rPr>
              <a:t>sit</a:t>
            </a:r>
            <a:r>
              <a:rPr lang="fr-FR" sz="1400" dirty="0">
                <a:latin typeface="Weissenhof Grotesk" pitchFamily="34" charset="0"/>
              </a:rPr>
              <a:t> </a:t>
            </a:r>
            <a:r>
              <a:rPr lang="fr-FR" sz="1400" dirty="0" err="1">
                <a:latin typeface="Weissenhof Grotesk" pitchFamily="34" charset="0"/>
              </a:rPr>
              <a:t>amet</a:t>
            </a:r>
            <a:r>
              <a:rPr lang="fr-FR" sz="1400" dirty="0">
                <a:latin typeface="Weissenhof Grotesk" pitchFamily="34" charset="0"/>
              </a:rPr>
              <a:t>, </a:t>
            </a:r>
            <a:r>
              <a:rPr lang="fr-FR" sz="1400" dirty="0" err="1">
                <a:latin typeface="Weissenhof Grotesk" pitchFamily="34" charset="0"/>
              </a:rPr>
              <a:t>consectetur</a:t>
            </a:r>
            <a:r>
              <a:rPr lang="fr-FR" sz="1400" dirty="0">
                <a:latin typeface="Weissenhof Grotesk" pitchFamily="34" charset="0"/>
              </a:rPr>
              <a:t> </a:t>
            </a:r>
            <a:r>
              <a:rPr lang="fr-FR" sz="1400" dirty="0" err="1">
                <a:latin typeface="Weissenhof Grotesk" pitchFamily="34" charset="0"/>
              </a:rPr>
              <a:t>adipiscing</a:t>
            </a:r>
            <a:r>
              <a:rPr lang="fr-FR" sz="1400" dirty="0">
                <a:latin typeface="Weissenhof Grotesk" pitchFamily="34" charset="0"/>
              </a:rPr>
              <a:t> </a:t>
            </a:r>
            <a:r>
              <a:rPr lang="fr-FR" sz="1400" dirty="0" err="1">
                <a:latin typeface="Weissenhof Grotesk" pitchFamily="34" charset="0"/>
              </a:rPr>
              <a:t>elit</a:t>
            </a:r>
            <a:r>
              <a:rPr lang="fr-FR" sz="1400" dirty="0">
                <a:latin typeface="Weissenhof Grotesk" pitchFamily="34" charset="0"/>
              </a:rPr>
              <a:t>.</a:t>
            </a:r>
            <a:endParaRPr lang="fr-FR" sz="1800" dirty="0">
              <a:solidFill>
                <a:schemeClr val="tx2"/>
              </a:solidFill>
            </a:endParaRP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baseline="0">
                <a:solidFill>
                  <a:schemeClr val="tx1">
                    <a:tint val="75000"/>
                  </a:schemeClr>
                </a:solidFill>
                <a:latin typeface="Calibri" panose="020F0502020204030204" pitchFamily="34" charset="0"/>
              </a:defRPr>
            </a:lvl1pPr>
          </a:lstStyle>
          <a:p>
            <a:fld id="{112F1EDF-1257-4AFC-BA84-EC371538F6CF}" type="datetimeFigureOut">
              <a:rPr lang="fr-FR" smtClean="0"/>
              <a:pPr/>
              <a:t>10/11/2023</a:t>
            </a:fld>
            <a:endParaRPr lang="fr-FR" dirty="0"/>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baseline="0">
                <a:solidFill>
                  <a:schemeClr val="tx1">
                    <a:tint val="75000"/>
                  </a:schemeClr>
                </a:solidFill>
                <a:latin typeface="Calibri" panose="020F0502020204030204" pitchFamily="34" charset="0"/>
              </a:defRPr>
            </a:lvl1pPr>
          </a:lstStyle>
          <a:p>
            <a:endParaRPr lang="fr-FR" dirty="0"/>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baseline="0">
                <a:solidFill>
                  <a:schemeClr val="tx1">
                    <a:tint val="75000"/>
                  </a:schemeClr>
                </a:solidFill>
                <a:latin typeface="Calibri" panose="020F0502020204030204" pitchFamily="34" charset="0"/>
              </a:defRPr>
            </a:lvl1pPr>
          </a:lstStyle>
          <a:p>
            <a:fld id="{3C60E25A-91C0-4292-9BAF-A8309CA468C9}" type="slidenum">
              <a:rPr lang="fr-FR" smtClean="0"/>
              <a:pPr/>
              <a:t>‹N°›</a:t>
            </a:fld>
            <a:endParaRPr lang="fr-FR" dirty="0"/>
          </a:p>
        </p:txBody>
      </p:sp>
    </p:spTree>
    <p:extLst>
      <p:ext uri="{BB962C8B-B14F-4D97-AF65-F5344CB8AC3E}">
        <p14:creationId xmlns:p14="http://schemas.microsoft.com/office/powerpoint/2010/main" val="143434595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Lst>
  <p:txStyles>
    <p:titleStyle>
      <a:lvl1pPr algn="ctr" defTabSz="914400" rtl="0" eaLnBrk="1" latinLnBrk="0" hangingPunct="1">
        <a:spcBef>
          <a:spcPct val="0"/>
        </a:spcBef>
        <a:buNone/>
        <a:defRPr sz="4400" kern="1200" baseline="0">
          <a:solidFill>
            <a:schemeClr val="tx2"/>
          </a:solidFill>
          <a:latin typeface="Calibri" panose="020F0502020204030204" pitchFamily="34" charset="0"/>
          <a:ea typeface="+mj-ea"/>
          <a:cs typeface="+mj-cs"/>
        </a:defRPr>
      </a:lvl1pPr>
    </p:titleStyle>
    <p:body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3200" kern="1200">
          <a:solidFill>
            <a:schemeClr val="tx1"/>
          </a:solidFill>
          <a:latin typeface="Weissenhof Grotesk"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3200" kern="1200">
          <a:solidFill>
            <a:schemeClr val="tx1"/>
          </a:solidFill>
          <a:latin typeface="Weissenhof Grotesk"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3200" kern="1200">
          <a:solidFill>
            <a:schemeClr val="tx1"/>
          </a:solidFill>
          <a:latin typeface="Weissenhof Grotesk"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3200" kern="1200">
          <a:solidFill>
            <a:schemeClr val="tx1"/>
          </a:solidFill>
          <a:latin typeface="Weissenhof Grotesk"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defenseurdesdroits.fr/fr/saisir/delegues" TargetMode="Externa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9.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6" Type="http://schemas.openxmlformats.org/officeDocument/2006/relationships/image" Target="../media/image46.png"/><Relationship Id="rId21" Type="http://schemas.openxmlformats.org/officeDocument/2006/relationships/image" Target="../media/image41.png"/><Relationship Id="rId34" Type="http://schemas.openxmlformats.org/officeDocument/2006/relationships/image" Target="../media/image54.png"/><Relationship Id="rId42" Type="http://schemas.openxmlformats.org/officeDocument/2006/relationships/image" Target="../media/image62.png"/><Relationship Id="rId47" Type="http://schemas.openxmlformats.org/officeDocument/2006/relationships/image" Target="../media/image67.png"/><Relationship Id="rId50" Type="http://schemas.openxmlformats.org/officeDocument/2006/relationships/image" Target="../media/image70.png"/><Relationship Id="rId55" Type="http://schemas.openxmlformats.org/officeDocument/2006/relationships/image" Target="../media/image75.png"/><Relationship Id="rId63" Type="http://schemas.openxmlformats.org/officeDocument/2006/relationships/image" Target="../media/image83.png"/><Relationship Id="rId7" Type="http://schemas.openxmlformats.org/officeDocument/2006/relationships/image" Target="../media/image27.png"/><Relationship Id="rId2" Type="http://schemas.openxmlformats.org/officeDocument/2006/relationships/image" Target="../media/image22.png"/><Relationship Id="rId16" Type="http://schemas.openxmlformats.org/officeDocument/2006/relationships/image" Target="../media/image36.png"/><Relationship Id="rId29" Type="http://schemas.openxmlformats.org/officeDocument/2006/relationships/image" Target="../media/image49.png"/><Relationship Id="rId11" Type="http://schemas.openxmlformats.org/officeDocument/2006/relationships/image" Target="../media/image31.png"/><Relationship Id="rId24" Type="http://schemas.openxmlformats.org/officeDocument/2006/relationships/image" Target="../media/image44.png"/><Relationship Id="rId32" Type="http://schemas.openxmlformats.org/officeDocument/2006/relationships/image" Target="../media/image52.png"/><Relationship Id="rId37" Type="http://schemas.openxmlformats.org/officeDocument/2006/relationships/image" Target="../media/image57.png"/><Relationship Id="rId40" Type="http://schemas.openxmlformats.org/officeDocument/2006/relationships/image" Target="../media/image60.png"/><Relationship Id="rId45" Type="http://schemas.openxmlformats.org/officeDocument/2006/relationships/image" Target="../media/image65.png"/><Relationship Id="rId53" Type="http://schemas.openxmlformats.org/officeDocument/2006/relationships/image" Target="../media/image73.png"/><Relationship Id="rId58" Type="http://schemas.openxmlformats.org/officeDocument/2006/relationships/image" Target="../media/image78.png"/><Relationship Id="rId5" Type="http://schemas.openxmlformats.org/officeDocument/2006/relationships/image" Target="../media/image25.png"/><Relationship Id="rId61" Type="http://schemas.openxmlformats.org/officeDocument/2006/relationships/image" Target="../media/image81.png"/><Relationship Id="rId19" Type="http://schemas.openxmlformats.org/officeDocument/2006/relationships/image" Target="../media/image39.png"/><Relationship Id="rId14" Type="http://schemas.openxmlformats.org/officeDocument/2006/relationships/image" Target="../media/image34.png"/><Relationship Id="rId22" Type="http://schemas.openxmlformats.org/officeDocument/2006/relationships/image" Target="../media/image42.png"/><Relationship Id="rId27" Type="http://schemas.openxmlformats.org/officeDocument/2006/relationships/image" Target="../media/image47.png"/><Relationship Id="rId30" Type="http://schemas.openxmlformats.org/officeDocument/2006/relationships/image" Target="../media/image50.png"/><Relationship Id="rId35" Type="http://schemas.openxmlformats.org/officeDocument/2006/relationships/image" Target="../media/image55.png"/><Relationship Id="rId43" Type="http://schemas.openxmlformats.org/officeDocument/2006/relationships/image" Target="../media/image63.png"/><Relationship Id="rId48" Type="http://schemas.openxmlformats.org/officeDocument/2006/relationships/image" Target="../media/image68.png"/><Relationship Id="rId56" Type="http://schemas.openxmlformats.org/officeDocument/2006/relationships/image" Target="../media/image76.png"/><Relationship Id="rId64" Type="http://schemas.openxmlformats.org/officeDocument/2006/relationships/image" Target="../media/image84.png"/><Relationship Id="rId8" Type="http://schemas.openxmlformats.org/officeDocument/2006/relationships/image" Target="../media/image28.png"/><Relationship Id="rId51" Type="http://schemas.openxmlformats.org/officeDocument/2006/relationships/image" Target="../media/image71.png"/><Relationship Id="rId3" Type="http://schemas.openxmlformats.org/officeDocument/2006/relationships/image" Target="../media/image23.png"/><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45.png"/><Relationship Id="rId33" Type="http://schemas.openxmlformats.org/officeDocument/2006/relationships/image" Target="../media/image53.png"/><Relationship Id="rId38" Type="http://schemas.openxmlformats.org/officeDocument/2006/relationships/image" Target="../media/image58.png"/><Relationship Id="rId46" Type="http://schemas.openxmlformats.org/officeDocument/2006/relationships/image" Target="../media/image66.png"/><Relationship Id="rId59" Type="http://schemas.openxmlformats.org/officeDocument/2006/relationships/image" Target="../media/image79.png"/><Relationship Id="rId20" Type="http://schemas.openxmlformats.org/officeDocument/2006/relationships/image" Target="../media/image40.png"/><Relationship Id="rId41" Type="http://schemas.openxmlformats.org/officeDocument/2006/relationships/image" Target="../media/image61.png"/><Relationship Id="rId54" Type="http://schemas.openxmlformats.org/officeDocument/2006/relationships/image" Target="../media/image74.png"/><Relationship Id="rId62" Type="http://schemas.openxmlformats.org/officeDocument/2006/relationships/image" Target="../media/image82.png"/><Relationship Id="rId1" Type="http://schemas.openxmlformats.org/officeDocument/2006/relationships/slideLayout" Target="../slideLayouts/slideLayout24.xml"/><Relationship Id="rId6" Type="http://schemas.openxmlformats.org/officeDocument/2006/relationships/image" Target="../media/image26.png"/><Relationship Id="rId15" Type="http://schemas.openxmlformats.org/officeDocument/2006/relationships/image" Target="../media/image35.png"/><Relationship Id="rId23" Type="http://schemas.openxmlformats.org/officeDocument/2006/relationships/image" Target="../media/image43.png"/><Relationship Id="rId28" Type="http://schemas.openxmlformats.org/officeDocument/2006/relationships/image" Target="../media/image48.png"/><Relationship Id="rId36" Type="http://schemas.openxmlformats.org/officeDocument/2006/relationships/image" Target="../media/image56.png"/><Relationship Id="rId49" Type="http://schemas.openxmlformats.org/officeDocument/2006/relationships/image" Target="../media/image69.png"/><Relationship Id="rId57" Type="http://schemas.openxmlformats.org/officeDocument/2006/relationships/image" Target="../media/image77.png"/><Relationship Id="rId10" Type="http://schemas.openxmlformats.org/officeDocument/2006/relationships/image" Target="../media/image30.png"/><Relationship Id="rId31" Type="http://schemas.openxmlformats.org/officeDocument/2006/relationships/image" Target="../media/image51.png"/><Relationship Id="rId44" Type="http://schemas.openxmlformats.org/officeDocument/2006/relationships/image" Target="../media/image64.png"/><Relationship Id="rId52" Type="http://schemas.openxmlformats.org/officeDocument/2006/relationships/image" Target="../media/image72.png"/><Relationship Id="rId60" Type="http://schemas.openxmlformats.org/officeDocument/2006/relationships/image" Target="../media/image80.png"/><Relationship Id="rId65" Type="http://schemas.openxmlformats.org/officeDocument/2006/relationships/image" Target="../media/image85.jpg"/><Relationship Id="rId4" Type="http://schemas.openxmlformats.org/officeDocument/2006/relationships/image" Target="../media/image24.png"/><Relationship Id="rId9" Type="http://schemas.openxmlformats.org/officeDocument/2006/relationships/image" Target="../media/image29.png"/><Relationship Id="rId13" Type="http://schemas.openxmlformats.org/officeDocument/2006/relationships/image" Target="../media/image33.png"/><Relationship Id="rId18" Type="http://schemas.openxmlformats.org/officeDocument/2006/relationships/image" Target="../media/image38.png"/><Relationship Id="rId39" Type="http://schemas.openxmlformats.org/officeDocument/2006/relationships/image" Target="../media/image5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hemeOverride" Target="../theme/themeOverride1.xml"/></Relationships>
</file>

<file path=ppt/slides/_rels/slide2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5.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jpeg"/></Relationships>
</file>

<file path=ppt/slides/_rels/slide2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hyperlink" Target="https://www.defenseurdesdroits.fr/fr/guides/guide-amenagement-raisonnable" TargetMode="External"/><Relationship Id="rId4" Type="http://schemas.openxmlformats.org/officeDocument/2006/relationships/image" Target="../media/image103.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hyperlink" Target="https://www.defenseurdesdroits.fr/fr/rapports/2022/08/rapport-accompagnement-humain-des-eleves-en-situation-de-handicap"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hyperlink" Target="https://juridique.defenseurdesdroits.fr/doc_num.php?explnum_id=18987"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hyperlink" Target="https://www.defenseurdesdroits.fr/sites/default/files/atoms/files/ddd_rapport-les-mineurs-non-accompagnes-au-regard-du-droit_20220215.pdf" TargetMode="External"/><Relationship Id="rId2" Type="http://schemas.openxmlformats.org/officeDocument/2006/relationships/hyperlink" Target="https://www.defenseurdesdroits.fr/fr/outils" TargetMode="External"/><Relationship Id="rId1" Type="http://schemas.openxmlformats.org/officeDocument/2006/relationships/slideLayout" Target="../slideLayouts/slideLayout19.xml"/><Relationship Id="rId6" Type="http://schemas.openxmlformats.org/officeDocument/2006/relationships/hyperlink" Target="https://www.defenseurdesdroits.fr/sites/default/files/atoms/files/rae21-num-28.10.21_01access.pdf" TargetMode="External"/><Relationship Id="rId5" Type="http://schemas.openxmlformats.org/officeDocument/2006/relationships/hyperlink" Target="https://www.defenseurdesdroits.fr/fr/communique-de-presse/2022/06/la-defenseure-des-droits-appelle-la-premiere-ministre-a-mettre-en-place" TargetMode="External"/><Relationship Id="rId4" Type="http://schemas.openxmlformats.org/officeDocument/2006/relationships/hyperlink" Target="https://www.defenseurdesdroits.fr/sites/default/files/atoms/files/rae-2122-num-accessible.pdf"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educadroit.fr/" TargetMode="External"/><Relationship Id="rId2" Type="http://schemas.openxmlformats.org/officeDocument/2006/relationships/hyperlink" Target="https://www.defenseurdesdroits.fr/sites/default/files/atoms/files/ddd_rapport_activite_jade_2022-2023_20230620.pdf" TargetMode="External"/><Relationship Id="rId1" Type="http://schemas.openxmlformats.org/officeDocument/2006/relationships/slideLayout" Target="../slideLayouts/slideLayout15.xml"/><Relationship Id="rId4" Type="http://schemas.openxmlformats.org/officeDocument/2006/relationships/image" Target="../media/image107.png"/></Relationships>
</file>

<file path=ppt/slides/_rels/slide4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JOURNEES NATIONALES ECOLE INCLUSIVE ! ECOLE POUR TOUS ?"/>
          <p:cNvSpPr txBox="1">
            <a:spLocks noGrp="1"/>
          </p:cNvSpPr>
          <p:nvPr>
            <p:ph type="title" idx="4294967295"/>
          </p:nvPr>
        </p:nvSpPr>
        <p:spPr>
          <a:xfrm>
            <a:off x="1523999" y="1592262"/>
            <a:ext cx="9144002" cy="1536701"/>
          </a:xfrm>
          <a:prstGeom prst="rect">
            <a:avLst/>
          </a:prstGeom>
        </p:spPr>
        <p:txBody>
          <a:bodyPr anchor="b">
            <a:normAutofit fontScale="90000"/>
          </a:bodyPr>
          <a:lstStyle/>
          <a:p>
            <a:pPr algn="ctr">
              <a:lnSpc>
                <a:spcPct val="150000"/>
              </a:lnSpc>
              <a:defRPr b="1">
                <a:solidFill>
                  <a:srgbClr val="FF0000"/>
                </a:solidFill>
              </a:defRPr>
            </a:pPr>
            <a:r>
              <a:t>JOURNEES NATIONALES</a:t>
            </a:r>
            <a:br/>
            <a:r>
              <a:rPr sz="2800">
                <a:solidFill>
                  <a:srgbClr val="F9AF22"/>
                </a:solidFill>
              </a:rPr>
              <a:t>ECOLE</a:t>
            </a:r>
            <a:r>
              <a:rPr sz="2800">
                <a:solidFill>
                  <a:srgbClr val="222A35"/>
                </a:solidFill>
              </a:rPr>
              <a:t> </a:t>
            </a:r>
            <a:r>
              <a:rPr sz="2800">
                <a:solidFill>
                  <a:srgbClr val="4A9536"/>
                </a:solidFill>
              </a:rPr>
              <a:t>INCLUSIVE !</a:t>
            </a:r>
            <a:r>
              <a:rPr sz="2800">
                <a:solidFill>
                  <a:srgbClr val="222A35"/>
                </a:solidFill>
              </a:rPr>
              <a:t> </a:t>
            </a:r>
            <a:r>
              <a:rPr sz="2800"/>
              <a:t>ECOLE </a:t>
            </a:r>
            <a:r>
              <a:rPr sz="2800">
                <a:solidFill>
                  <a:schemeClr val="accent1"/>
                </a:solidFill>
              </a:rPr>
              <a:t>POUR</a:t>
            </a:r>
            <a:r>
              <a:rPr sz="2800"/>
              <a:t> </a:t>
            </a:r>
            <a:r>
              <a:rPr sz="2800">
                <a:solidFill>
                  <a:schemeClr val="accent1"/>
                </a:solidFill>
              </a:rPr>
              <a:t>TOUS ?</a:t>
            </a:r>
          </a:p>
        </p:txBody>
      </p:sp>
      <p:pic>
        <p:nvPicPr>
          <p:cNvPr id="122" name="image.png" descr="image.png"/>
          <p:cNvPicPr>
            <a:picLocks noChangeAspect="1"/>
          </p:cNvPicPr>
          <p:nvPr/>
        </p:nvPicPr>
        <p:blipFill>
          <a:blip r:embed="rId2"/>
          <a:srcRect b="41523"/>
          <a:stretch>
            <a:fillRect/>
          </a:stretch>
        </p:blipFill>
        <p:spPr>
          <a:xfrm>
            <a:off x="4498975" y="3729037"/>
            <a:ext cx="1898650" cy="3167063"/>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sz="4400" dirty="0">
              <a:solidFill>
                <a:srgbClr val="FFFFFF"/>
              </a:solidFill>
              <a:ea typeface="+mj-ea"/>
              <a:cs typeface="+mj-cs"/>
            </a:endParaRPr>
          </a:p>
          <a:p>
            <a:endParaRPr lang="fr-FR" sz="4400" dirty="0">
              <a:solidFill>
                <a:srgbClr val="FFFFFF"/>
              </a:solidFill>
              <a:ea typeface="+mj-ea"/>
              <a:cs typeface="+mj-cs"/>
            </a:endParaRPr>
          </a:p>
          <a:p>
            <a:endParaRPr lang="fr-FR" sz="4400" dirty="0">
              <a:solidFill>
                <a:srgbClr val="FFFFFF"/>
              </a:solidFill>
              <a:ea typeface="+mj-ea"/>
              <a:cs typeface="+mj-cs"/>
            </a:endParaRPr>
          </a:p>
          <a:p>
            <a:r>
              <a:rPr lang="fr-FR" sz="4400" dirty="0">
                <a:solidFill>
                  <a:srgbClr val="FFFFFF"/>
                </a:solidFill>
                <a:ea typeface="+mj-ea"/>
                <a:cs typeface="+mj-cs"/>
              </a:rPr>
              <a:t>QU’EST-CE-QUE LE DÉFENSEUR DES DROITS ?</a:t>
            </a:r>
            <a:endParaRPr lang="fr-FR" dirty="0"/>
          </a:p>
        </p:txBody>
      </p:sp>
    </p:spTree>
    <p:extLst>
      <p:ext uri="{BB962C8B-B14F-4D97-AF65-F5344CB8AC3E}">
        <p14:creationId xmlns:p14="http://schemas.microsoft.com/office/powerpoint/2010/main" val="1292350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sz="quarter" idx="13"/>
          </p:nvPr>
        </p:nvSpPr>
        <p:spPr>
          <a:xfrm>
            <a:off x="2148486" y="1196752"/>
            <a:ext cx="5400600" cy="1747936"/>
          </a:xfrm>
        </p:spPr>
        <p:txBody>
          <a:bodyPr>
            <a:normAutofit/>
          </a:bodyPr>
          <a:lstStyle/>
          <a:p>
            <a:r>
              <a:rPr lang="fr-FR" sz="3200" dirty="0"/>
              <a:t>« </a:t>
            </a:r>
            <a:r>
              <a:rPr lang="fr-FR" sz="3200" i="1" dirty="0">
                <a:latin typeface="Weissenhof Grotesk Lt" pitchFamily="34" charset="0"/>
              </a:rPr>
              <a:t>Le Défenseur des droits veille au respect des droits et des libertés</a:t>
            </a:r>
            <a:r>
              <a:rPr lang="fr-FR" sz="3200" i="1" dirty="0"/>
              <a:t> </a:t>
            </a:r>
            <a:r>
              <a:rPr lang="fr-FR" sz="3200" dirty="0"/>
              <a:t>»</a:t>
            </a:r>
          </a:p>
        </p:txBody>
      </p:sp>
      <p:sp>
        <p:nvSpPr>
          <p:cNvPr id="4" name="Rectangle 3"/>
          <p:cNvSpPr/>
          <p:nvPr/>
        </p:nvSpPr>
        <p:spPr>
          <a:xfrm>
            <a:off x="4655840" y="4149080"/>
            <a:ext cx="5796136" cy="923330"/>
          </a:xfrm>
          <a:prstGeom prst="rect">
            <a:avLst/>
          </a:prstGeom>
        </p:spPr>
        <p:txBody>
          <a:bodyPr wrap="square">
            <a:spAutoFit/>
          </a:bodyPr>
          <a:lstStyle/>
          <a:p>
            <a:pPr algn="just" hangingPunct="1">
              <a:defRPr/>
            </a:pPr>
            <a:r>
              <a:rPr lang="fr-FR" kern="1200" dirty="0">
                <a:solidFill>
                  <a:srgbClr val="1E274A"/>
                </a:solidFill>
                <a:latin typeface="Weissenhof Grotesk" pitchFamily="34" charset="0"/>
                <a:ea typeface="宋体" charset="-122"/>
                <a:cs typeface="Calibri" pitchFamily="34" charset="0"/>
              </a:rPr>
              <a:t>Le Défenseur des droits tient sa légitimité de la Constitution, ainsi que de la loi organique 2011-333 du 29 mars 2011 portant création du Défenseur des droits. </a:t>
            </a:r>
          </a:p>
        </p:txBody>
      </p:sp>
    </p:spTree>
    <p:extLst>
      <p:ext uri="{BB962C8B-B14F-4D97-AF65-F5344CB8AC3E}">
        <p14:creationId xmlns:p14="http://schemas.microsoft.com/office/powerpoint/2010/main" val="3630924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51785" y="2013424"/>
            <a:ext cx="6094255" cy="3791840"/>
          </a:xfrm>
        </p:spPr>
        <p:txBody>
          <a:bodyPr>
            <a:normAutofit/>
          </a:bodyPr>
          <a:lstStyle/>
          <a:p>
            <a:pPr>
              <a:lnSpc>
                <a:spcPct val="80000"/>
              </a:lnSpc>
              <a:spcBef>
                <a:spcPts val="200"/>
              </a:spcBef>
            </a:pPr>
            <a:r>
              <a:rPr lang="fr-FR" sz="2000" b="0" cap="none" dirty="0">
                <a:solidFill>
                  <a:srgbClr val="1E274A"/>
                </a:solidFill>
                <a:ea typeface="宋体" charset="-122"/>
                <a:cs typeface="Calibri" pitchFamily="34" charset="0"/>
              </a:rPr>
              <a:t>Le Défenseur des droits désigne l’institution et la personne qui la dirige. </a:t>
            </a:r>
            <a:br>
              <a:rPr lang="fr-FR" sz="2000" b="0" cap="none" dirty="0">
                <a:solidFill>
                  <a:srgbClr val="1E274A"/>
                </a:solidFill>
                <a:ea typeface="宋体" charset="-122"/>
                <a:cs typeface="Calibri" pitchFamily="34" charset="0"/>
              </a:rPr>
            </a:br>
            <a:br>
              <a:rPr lang="fr-FR" sz="2000" b="0" cap="none" dirty="0">
                <a:solidFill>
                  <a:srgbClr val="1E274A"/>
                </a:solidFill>
                <a:ea typeface="宋体" charset="-122"/>
                <a:cs typeface="Calibri" pitchFamily="34" charset="0"/>
              </a:rPr>
            </a:br>
            <a:r>
              <a:rPr lang="fr-FR" sz="2000" b="0" cap="none" dirty="0">
                <a:solidFill>
                  <a:srgbClr val="1E274A"/>
                </a:solidFill>
                <a:ea typeface="宋体" charset="-122"/>
                <a:cs typeface="Calibri" pitchFamily="34" charset="0"/>
              </a:rPr>
              <a:t>Il est nommé par le Président de la République pour un </a:t>
            </a:r>
            <a:r>
              <a:rPr lang="fr-FR" sz="2000" b="0" cap="none" dirty="0">
                <a:ea typeface="宋体" charset="-122"/>
                <a:cs typeface="Calibri" pitchFamily="34" charset="0"/>
              </a:rPr>
              <a:t>mandat de 6 ans</a:t>
            </a:r>
            <a:r>
              <a:rPr lang="fr-FR" sz="2000" b="0" cap="none" dirty="0">
                <a:solidFill>
                  <a:srgbClr val="1E274A"/>
                </a:solidFill>
                <a:ea typeface="宋体" charset="-122"/>
                <a:cs typeface="Calibri" pitchFamily="34" charset="0"/>
              </a:rPr>
              <a:t>, irrévocable et non renouvelable, garantissant son indépendance.</a:t>
            </a:r>
            <a:br>
              <a:rPr lang="fr-FR" sz="2000" b="0" cap="none" dirty="0">
                <a:solidFill>
                  <a:srgbClr val="1E274A"/>
                </a:solidFill>
                <a:ea typeface="宋体" charset="-122"/>
                <a:cs typeface="Calibri" pitchFamily="34" charset="0"/>
              </a:rPr>
            </a:br>
            <a:br>
              <a:rPr lang="fr-FR" sz="2000" b="0" cap="none" dirty="0">
                <a:solidFill>
                  <a:srgbClr val="1E274A"/>
                </a:solidFill>
                <a:ea typeface="宋体" charset="-122"/>
                <a:cs typeface="Calibri" pitchFamily="34" charset="0"/>
              </a:rPr>
            </a:br>
            <a:r>
              <a:rPr lang="fr-FR" sz="2000" b="0" cap="none" dirty="0">
                <a:solidFill>
                  <a:srgbClr val="1E274A"/>
                </a:solidFill>
                <a:ea typeface="宋体" charset="-122"/>
                <a:cs typeface="Calibri" pitchFamily="34" charset="0"/>
              </a:rPr>
              <a:t>Le Défenseur des droits ne reçoit aucune instruction dans l’exercice de ses attributions.</a:t>
            </a:r>
            <a:br>
              <a:rPr lang="fr-FR" sz="2000" b="0" cap="none" dirty="0">
                <a:solidFill>
                  <a:srgbClr val="1E274A"/>
                </a:solidFill>
                <a:ea typeface="宋体" charset="-122"/>
                <a:cs typeface="Calibri" pitchFamily="34" charset="0"/>
              </a:rPr>
            </a:br>
            <a:br>
              <a:rPr lang="fr-FR" sz="2000" b="0" cap="none" dirty="0">
                <a:solidFill>
                  <a:srgbClr val="1E274A"/>
                </a:solidFill>
                <a:ea typeface="宋体" charset="-122"/>
                <a:cs typeface="Calibri" pitchFamily="34" charset="0"/>
              </a:rPr>
            </a:br>
            <a:r>
              <a:rPr lang="fr-FR" sz="2000" b="0" cap="none" dirty="0">
                <a:ea typeface="宋体" charset="-122"/>
                <a:cs typeface="Calibri" pitchFamily="34" charset="0"/>
              </a:rPr>
              <a:t>Claire </a:t>
            </a:r>
            <a:r>
              <a:rPr lang="fr-FR" sz="2000" b="0" cap="none" dirty="0" err="1">
                <a:ea typeface="宋体" charset="-122"/>
                <a:cs typeface="Calibri" pitchFamily="34" charset="0"/>
              </a:rPr>
              <a:t>Hédon</a:t>
            </a:r>
            <a:r>
              <a:rPr lang="fr-FR" sz="2000" b="0" cap="none" dirty="0">
                <a:ea typeface="宋体" charset="-122"/>
                <a:cs typeface="Calibri" pitchFamily="34" charset="0"/>
              </a:rPr>
              <a:t> </a:t>
            </a:r>
            <a:r>
              <a:rPr lang="fr-FR" sz="2000" b="0" cap="none" dirty="0">
                <a:solidFill>
                  <a:srgbClr val="1E274A"/>
                </a:solidFill>
                <a:ea typeface="宋体" charset="-122"/>
                <a:cs typeface="Calibri" pitchFamily="34" charset="0"/>
              </a:rPr>
              <a:t>occupe cette fonction depuis le 22 juillet 2020.</a:t>
            </a: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8830" y="1988840"/>
            <a:ext cx="2042649" cy="3132063"/>
          </a:xfrm>
          <a:prstGeom prst="rect">
            <a:avLst/>
          </a:prstGeom>
        </p:spPr>
      </p:pic>
      <p:sp>
        <p:nvSpPr>
          <p:cNvPr id="8" name="Rectangle 7"/>
          <p:cNvSpPr/>
          <p:nvPr/>
        </p:nvSpPr>
        <p:spPr>
          <a:xfrm>
            <a:off x="2711623" y="260648"/>
            <a:ext cx="7416824" cy="523220"/>
          </a:xfrm>
          <a:prstGeom prst="rect">
            <a:avLst/>
          </a:prstGeom>
        </p:spPr>
        <p:txBody>
          <a:bodyPr wrap="square">
            <a:spAutoFit/>
          </a:bodyPr>
          <a:lstStyle/>
          <a:p>
            <a:pPr hangingPunct="1"/>
            <a:r>
              <a:rPr lang="fr-FR" sz="2800" b="1" kern="1200" dirty="0">
                <a:solidFill>
                  <a:srgbClr val="EAEEF1"/>
                </a:solidFill>
                <a:latin typeface="Weissenhof Grotesk Md" panose="020B0603030401020104" pitchFamily="34" charset="0"/>
                <a:ea typeface="+mn-ea"/>
                <a:cs typeface="+mn-cs"/>
              </a:rPr>
              <a:t>L’INSTITUTION</a:t>
            </a:r>
          </a:p>
        </p:txBody>
      </p:sp>
    </p:spTree>
    <p:extLst>
      <p:ext uri="{BB962C8B-B14F-4D97-AF65-F5344CB8AC3E}">
        <p14:creationId xmlns:p14="http://schemas.microsoft.com/office/powerpoint/2010/main" val="2017773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2246313" y="1484784"/>
            <a:ext cx="7882135" cy="4464496"/>
          </a:xfrm>
        </p:spPr>
        <p:txBody>
          <a:bodyPr>
            <a:normAutofit lnSpcReduction="10000"/>
          </a:bodyPr>
          <a:lstStyle/>
          <a:p>
            <a:pPr algn="ctr"/>
            <a:r>
              <a:rPr lang="pt-BR" sz="2400" b="1" dirty="0">
                <a:solidFill>
                  <a:schemeClr val="tx2"/>
                </a:solidFill>
              </a:rPr>
              <a:t>5    d o m a i n e s  d e  c o m p é t e n c e s :</a:t>
            </a:r>
          </a:p>
          <a:p>
            <a:pPr marL="342900" indent="-342900" algn="ctr">
              <a:buFont typeface="Arial" panose="020B0604020202020204" pitchFamily="34" charset="0"/>
              <a:buAutoNum type="arabicPlain" startAt="4"/>
            </a:pPr>
            <a:endParaRPr lang="pt-BR" b="1" dirty="0">
              <a:solidFill>
                <a:srgbClr val="FFFFFF"/>
              </a:solidFill>
            </a:endParaRPr>
          </a:p>
          <a:p>
            <a:pPr marL="285750" indent="-285750">
              <a:buFont typeface="Wingdings" panose="05000000000000000000" pitchFamily="2" charset="2"/>
              <a:buChar char="§"/>
            </a:pPr>
            <a:r>
              <a:rPr lang="fr-FR" dirty="0">
                <a:solidFill>
                  <a:schemeClr val="tx1"/>
                </a:solidFill>
                <a:ea typeface="宋体" charset="-122"/>
                <a:cs typeface="Calibri" pitchFamily="34" charset="0"/>
              </a:rPr>
              <a:t>Défendre les droits des usagers des </a:t>
            </a:r>
            <a:r>
              <a:rPr lang="fr-FR" dirty="0">
                <a:solidFill>
                  <a:schemeClr val="tx2"/>
                </a:solidFill>
                <a:ea typeface="宋体" charset="-122"/>
                <a:cs typeface="Calibri" pitchFamily="34" charset="0"/>
              </a:rPr>
              <a:t>services publics</a:t>
            </a:r>
          </a:p>
          <a:p>
            <a:pPr marL="285750" indent="-285750">
              <a:buFont typeface="Wingdings" panose="05000000000000000000" pitchFamily="2" charset="2"/>
              <a:buChar char="§"/>
            </a:pPr>
            <a:r>
              <a:rPr lang="fr-FR" dirty="0">
                <a:solidFill>
                  <a:schemeClr val="tx1"/>
                </a:solidFill>
                <a:ea typeface="宋体" charset="-122"/>
                <a:cs typeface="Calibri" pitchFamily="34" charset="0"/>
              </a:rPr>
              <a:t>Défendre et promouvoir </a:t>
            </a:r>
            <a:r>
              <a:rPr lang="fr-FR" sz="2100" dirty="0">
                <a:solidFill>
                  <a:schemeClr val="tx2"/>
                </a:solidFill>
                <a:ea typeface="宋体" charset="-122"/>
                <a:cs typeface="Calibri" pitchFamily="34" charset="0"/>
              </a:rPr>
              <a:t>les droits de l’enfant</a:t>
            </a:r>
          </a:p>
          <a:p>
            <a:pPr marL="285750" indent="-285750">
              <a:buFont typeface="Wingdings" panose="05000000000000000000" pitchFamily="2" charset="2"/>
              <a:buChar char="§"/>
            </a:pPr>
            <a:r>
              <a:rPr lang="fr-FR" dirty="0">
                <a:solidFill>
                  <a:schemeClr val="tx1"/>
                </a:solidFill>
                <a:ea typeface="宋体" charset="-122"/>
                <a:cs typeface="Calibri" pitchFamily="34" charset="0"/>
              </a:rPr>
              <a:t>Lutter contre les </a:t>
            </a:r>
            <a:r>
              <a:rPr lang="fr-FR" sz="2100" dirty="0">
                <a:solidFill>
                  <a:schemeClr val="tx2"/>
                </a:solidFill>
                <a:ea typeface="宋体" charset="-122"/>
                <a:cs typeface="Calibri" pitchFamily="34" charset="0"/>
              </a:rPr>
              <a:t>discriminations</a:t>
            </a:r>
            <a:r>
              <a:rPr lang="fr-FR" dirty="0">
                <a:solidFill>
                  <a:schemeClr val="tx1"/>
                </a:solidFill>
                <a:ea typeface="宋体" charset="-122"/>
                <a:cs typeface="Calibri" pitchFamily="34" charset="0"/>
              </a:rPr>
              <a:t> et promouvoir l’égalité</a:t>
            </a:r>
          </a:p>
          <a:p>
            <a:pPr marL="285750" indent="-285750">
              <a:buFont typeface="Wingdings" panose="05000000000000000000" pitchFamily="2" charset="2"/>
              <a:buChar char="§"/>
            </a:pPr>
            <a:r>
              <a:rPr lang="fr-FR" dirty="0">
                <a:solidFill>
                  <a:schemeClr val="tx1"/>
                </a:solidFill>
                <a:ea typeface="宋体" charset="-122"/>
                <a:cs typeface="Calibri" pitchFamily="34" charset="0"/>
              </a:rPr>
              <a:t>Veiller au respect de la </a:t>
            </a:r>
            <a:r>
              <a:rPr lang="fr-FR" sz="2100" dirty="0">
                <a:solidFill>
                  <a:schemeClr val="tx2"/>
                </a:solidFill>
                <a:ea typeface="宋体" charset="-122"/>
                <a:cs typeface="Calibri" pitchFamily="34" charset="0"/>
              </a:rPr>
              <a:t>déontologie de la sécurité</a:t>
            </a:r>
          </a:p>
          <a:p>
            <a:pPr marL="285750" indent="-285750">
              <a:buFont typeface="Wingdings" panose="05000000000000000000" pitchFamily="2" charset="2"/>
              <a:buChar char="§"/>
            </a:pPr>
            <a:r>
              <a:rPr lang="fr-FR" dirty="0">
                <a:solidFill>
                  <a:schemeClr val="tx1"/>
                </a:solidFill>
                <a:ea typeface="宋体" charset="-122"/>
                <a:cs typeface="Calibri" pitchFamily="34" charset="0"/>
              </a:rPr>
              <a:t>Orienter et </a:t>
            </a:r>
            <a:r>
              <a:rPr lang="fr-FR" sz="2100" dirty="0">
                <a:solidFill>
                  <a:schemeClr val="tx1"/>
                </a:solidFill>
                <a:ea typeface="宋体" charset="-122"/>
                <a:cs typeface="Calibri" pitchFamily="34" charset="0"/>
              </a:rPr>
              <a:t>veiller aux droits et liberté</a:t>
            </a:r>
            <a:r>
              <a:rPr lang="fr-FR" sz="2400" dirty="0">
                <a:solidFill>
                  <a:schemeClr val="tx1"/>
                </a:solidFill>
                <a:ea typeface="宋体" charset="-122"/>
                <a:cs typeface="Calibri" pitchFamily="34" charset="0"/>
              </a:rPr>
              <a:t> </a:t>
            </a:r>
            <a:r>
              <a:rPr lang="fr-FR" sz="2100" dirty="0">
                <a:solidFill>
                  <a:schemeClr val="tx2"/>
                </a:solidFill>
                <a:ea typeface="宋体" charset="-122"/>
                <a:cs typeface="Calibri" pitchFamily="34" charset="0"/>
              </a:rPr>
              <a:t>des lanceurs d’alerte</a:t>
            </a:r>
          </a:p>
          <a:p>
            <a:pPr marL="285750" indent="-285750">
              <a:buFont typeface="Wingdings" panose="05000000000000000000" pitchFamily="2" charset="2"/>
              <a:buChar char="§"/>
            </a:pPr>
            <a:endParaRPr lang="fr-FR" dirty="0">
              <a:solidFill>
                <a:schemeClr val="tx2"/>
              </a:solidFill>
            </a:endParaRPr>
          </a:p>
          <a:p>
            <a:pPr marL="342900" indent="-342900" algn="ctr">
              <a:buFont typeface="Arial" panose="020B0604020202020204" pitchFamily="34" charset="0"/>
              <a:buAutoNum type="arabicPlain" startAt="2"/>
            </a:pPr>
            <a:r>
              <a:rPr lang="pt-BR" sz="2400" b="1" dirty="0">
                <a:solidFill>
                  <a:schemeClr val="tx2"/>
                </a:solidFill>
              </a:rPr>
              <a:t>m o y e n s  d ’ a c t i o n :</a:t>
            </a:r>
          </a:p>
          <a:p>
            <a:pPr marL="342900" indent="-342900" algn="ctr">
              <a:buFont typeface="Arial" panose="020B0604020202020204" pitchFamily="34" charset="0"/>
              <a:buAutoNum type="arabicPlain" startAt="2"/>
            </a:pPr>
            <a:endParaRPr lang="pt-BR" b="1" dirty="0">
              <a:solidFill>
                <a:schemeClr val="tx2"/>
              </a:solidFill>
            </a:endParaRPr>
          </a:p>
          <a:p>
            <a:pPr marL="285750" indent="-285750">
              <a:buFont typeface="Wingdings" panose="05000000000000000000" pitchFamily="2" charset="2"/>
              <a:buChar char="§"/>
            </a:pPr>
            <a:r>
              <a:rPr lang="fr-FR" dirty="0">
                <a:solidFill>
                  <a:schemeClr val="tx1"/>
                </a:solidFill>
                <a:ea typeface="宋体" charset="-122"/>
                <a:cs typeface="Calibri" pitchFamily="34" charset="0"/>
              </a:rPr>
              <a:t>Assurer la protection des droits</a:t>
            </a:r>
          </a:p>
          <a:p>
            <a:pPr marL="285750" indent="-285750">
              <a:buFont typeface="Wingdings" panose="05000000000000000000" pitchFamily="2" charset="2"/>
              <a:buChar char="§"/>
            </a:pPr>
            <a:r>
              <a:rPr lang="fr-FR" dirty="0">
                <a:solidFill>
                  <a:schemeClr val="tx1"/>
                </a:solidFill>
                <a:ea typeface="宋体" charset="-122"/>
                <a:cs typeface="Calibri" pitchFamily="34" charset="0"/>
              </a:rPr>
              <a:t>Promouvoir l’égalité et l’accès aux droits</a:t>
            </a:r>
          </a:p>
          <a:p>
            <a:endParaRPr lang="fr-FR" dirty="0"/>
          </a:p>
        </p:txBody>
      </p:sp>
      <p:sp>
        <p:nvSpPr>
          <p:cNvPr id="6" name="Rectangle 5"/>
          <p:cNvSpPr/>
          <p:nvPr/>
        </p:nvSpPr>
        <p:spPr>
          <a:xfrm>
            <a:off x="2711623" y="116633"/>
            <a:ext cx="7416824" cy="954107"/>
          </a:xfrm>
          <a:prstGeom prst="rect">
            <a:avLst/>
          </a:prstGeom>
        </p:spPr>
        <p:txBody>
          <a:bodyPr wrap="square">
            <a:spAutoFit/>
          </a:bodyPr>
          <a:lstStyle/>
          <a:p>
            <a:pPr hangingPunct="1"/>
            <a:r>
              <a:rPr lang="fr-FR" sz="2800" b="1" kern="1200" dirty="0">
                <a:solidFill>
                  <a:srgbClr val="EAEEF1"/>
                </a:solidFill>
                <a:latin typeface="Weissenhof Grotesk Md" panose="020B0603030401020104" pitchFamily="34" charset="0"/>
                <a:ea typeface="+mn-ea"/>
                <a:cs typeface="+mn-cs"/>
              </a:rPr>
              <a:t>LES DOMAINES DE COMPETENCES ET MOYENS D’ACTION</a:t>
            </a:r>
          </a:p>
        </p:txBody>
      </p:sp>
    </p:spTree>
    <p:extLst>
      <p:ext uri="{BB962C8B-B14F-4D97-AF65-F5344CB8AC3E}">
        <p14:creationId xmlns:p14="http://schemas.microsoft.com/office/powerpoint/2010/main" val="13434196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803271" y="282194"/>
            <a:ext cx="5667502" cy="458723"/>
          </a:xfrm>
          <a:prstGeom prst="rect">
            <a:avLst/>
          </a:prstGeom>
        </p:spPr>
      </p:pic>
      <p:pic>
        <p:nvPicPr>
          <p:cNvPr id="3" name="object 3"/>
          <p:cNvPicPr/>
          <p:nvPr/>
        </p:nvPicPr>
        <p:blipFill>
          <a:blip r:embed="rId3" cstate="print"/>
          <a:stretch>
            <a:fillRect/>
          </a:stretch>
        </p:blipFill>
        <p:spPr>
          <a:xfrm>
            <a:off x="2578708" y="1936370"/>
            <a:ext cx="7228518" cy="3013613"/>
          </a:xfrm>
          <a:prstGeom prst="rect">
            <a:avLst/>
          </a:prstGeom>
        </p:spPr>
      </p:pic>
    </p:spTree>
    <p:extLst>
      <p:ext uri="{BB962C8B-B14F-4D97-AF65-F5344CB8AC3E}">
        <p14:creationId xmlns:p14="http://schemas.microsoft.com/office/powerpoint/2010/main" val="3796149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6816081" y="1155370"/>
            <a:ext cx="3634681" cy="5702630"/>
          </a:xfrm>
        </p:spPr>
        <p:txBody>
          <a:bodyPr>
            <a:normAutofit fontScale="77500" lnSpcReduction="20000"/>
          </a:bodyPr>
          <a:lstStyle/>
          <a:p>
            <a:endParaRPr lang="fr-FR" sz="2800" dirty="0"/>
          </a:p>
          <a:p>
            <a:pPr marL="342900" indent="-342900">
              <a:buFont typeface="Wingdings" panose="05000000000000000000" pitchFamily="2" charset="2"/>
              <a:buChar char="§"/>
            </a:pPr>
            <a:r>
              <a:rPr lang="fr-FR" sz="2900" dirty="0">
                <a:solidFill>
                  <a:schemeClr val="tx1"/>
                </a:solidFill>
              </a:rPr>
              <a:t>Les délégués sont présents en </a:t>
            </a:r>
            <a:r>
              <a:rPr lang="fr-FR" sz="2900" b="1" dirty="0">
                <a:solidFill>
                  <a:schemeClr val="tx2"/>
                </a:solidFill>
              </a:rPr>
              <a:t>métropole et outre-mer  </a:t>
            </a:r>
          </a:p>
          <a:p>
            <a:pPr marL="342900" indent="-342900">
              <a:buFont typeface="Wingdings" panose="05000000000000000000" pitchFamily="2" charset="2"/>
              <a:buChar char="§"/>
            </a:pPr>
            <a:endParaRPr lang="fr-FR" sz="2900" b="1" dirty="0">
              <a:solidFill>
                <a:schemeClr val="tx1"/>
              </a:solidFill>
            </a:endParaRPr>
          </a:p>
          <a:p>
            <a:pPr marL="342900" indent="-342900">
              <a:buFont typeface="Wingdings" panose="05000000000000000000" pitchFamily="2" charset="2"/>
              <a:buChar char="§"/>
            </a:pPr>
            <a:r>
              <a:rPr lang="fr-FR" sz="2900" dirty="0">
                <a:solidFill>
                  <a:schemeClr val="tx1"/>
                </a:solidFill>
              </a:rPr>
              <a:t>Des </a:t>
            </a:r>
            <a:r>
              <a:rPr lang="fr-FR" sz="2900" b="1" dirty="0">
                <a:solidFill>
                  <a:schemeClr val="tx2"/>
                </a:solidFill>
              </a:rPr>
              <a:t>permanences gratuites sur rendez-vous </a:t>
            </a:r>
          </a:p>
          <a:p>
            <a:pPr marL="342900" indent="-342900">
              <a:buFont typeface="Wingdings" panose="05000000000000000000" pitchFamily="2" charset="2"/>
              <a:buChar char="§"/>
            </a:pPr>
            <a:endParaRPr lang="fr-FR" sz="2900" b="1" dirty="0">
              <a:solidFill>
                <a:schemeClr val="tx1"/>
              </a:solidFill>
            </a:endParaRPr>
          </a:p>
          <a:p>
            <a:pPr marL="342900" indent="-342900">
              <a:buFont typeface="Wingdings" panose="05000000000000000000" pitchFamily="2" charset="2"/>
              <a:buChar char="§"/>
            </a:pPr>
            <a:r>
              <a:rPr lang="fr-FR" sz="2900" dirty="0">
                <a:solidFill>
                  <a:schemeClr val="tx1"/>
                </a:solidFill>
              </a:rPr>
              <a:t>Des points d’accueil diversifiés: Maison de la Justice et du Droit (MJD), Point d’accès au droit (PAD), préfectures, mairies…</a:t>
            </a:r>
          </a:p>
          <a:p>
            <a:pPr marL="342900" indent="-342900">
              <a:buFont typeface="Wingdings" panose="05000000000000000000" pitchFamily="2" charset="2"/>
              <a:buChar char="§"/>
            </a:pPr>
            <a:endParaRPr lang="fr-FR" sz="2900" dirty="0">
              <a:solidFill>
                <a:schemeClr val="tx1"/>
              </a:solidFill>
            </a:endParaRPr>
          </a:p>
          <a:p>
            <a:pPr marL="342900" indent="-342900">
              <a:buFont typeface="Wingdings" panose="05000000000000000000" pitchFamily="2" charset="2"/>
              <a:buChar char="§"/>
            </a:pPr>
            <a:r>
              <a:rPr lang="fr-FR" sz="2900" dirty="0">
                <a:solidFill>
                  <a:schemeClr val="tx1"/>
                </a:solidFill>
              </a:rPr>
              <a:t>Des délégués dans chaque établissement pénitentiaire</a:t>
            </a:r>
          </a:p>
          <a:p>
            <a:endParaRPr lang="fr-FR" dirty="0">
              <a:solidFill>
                <a:schemeClr val="tx1"/>
              </a:solidFill>
            </a:endParaRPr>
          </a:p>
          <a:p>
            <a:endParaRPr lang="fr-FR" dirty="0">
              <a:solidFill>
                <a:schemeClr val="tx1"/>
              </a:solidFill>
            </a:endParaRPr>
          </a:p>
        </p:txBody>
      </p:sp>
      <p:sp>
        <p:nvSpPr>
          <p:cNvPr id="5" name="Titre 1"/>
          <p:cNvSpPr txBox="1">
            <a:spLocks/>
          </p:cNvSpPr>
          <p:nvPr/>
        </p:nvSpPr>
        <p:spPr>
          <a:xfrm>
            <a:off x="2694991" y="260648"/>
            <a:ext cx="7427168" cy="894723"/>
          </a:xfrm>
          <a:prstGeom prst="rect">
            <a:avLst/>
          </a:prstGeom>
        </p:spPr>
        <p:txBody>
          <a:bodyPr vert="horz" lIns="91440" tIns="45720" rIns="91440" bIns="45720" rtlCol="0" anchor="t">
            <a:normAutofit fontScale="97500"/>
          </a:bodyPr>
          <a:lstStyle>
            <a:lvl1pPr algn="l" defTabSz="914400" rtl="0" eaLnBrk="1" latinLnBrk="0" hangingPunct="1">
              <a:spcBef>
                <a:spcPct val="0"/>
              </a:spcBef>
              <a:buNone/>
              <a:defRPr sz="4000" b="1" kern="1200" cap="all">
                <a:solidFill>
                  <a:schemeClr val="tx2"/>
                </a:solidFill>
                <a:latin typeface="Weissenhof Grotesk" pitchFamily="34" charset="0"/>
                <a:ea typeface="+mj-ea"/>
                <a:cs typeface="+mj-cs"/>
              </a:defRPr>
            </a:lvl1pPr>
          </a:lstStyle>
          <a:p>
            <a:r>
              <a:rPr lang="fr-FR" sz="2800" dirty="0">
                <a:solidFill>
                  <a:srgbClr val="EAEEF1"/>
                </a:solidFill>
              </a:rPr>
              <a:t>Le réseau territorial</a:t>
            </a:r>
          </a:p>
        </p:txBody>
      </p:sp>
      <p:pic>
        <p:nvPicPr>
          <p:cNvPr id="6" name="Imag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74126" y="1161276"/>
            <a:ext cx="5241954" cy="5020030"/>
          </a:xfrm>
          <a:prstGeom prst="rect">
            <a:avLst/>
          </a:prstGeom>
        </p:spPr>
      </p:pic>
    </p:spTree>
    <p:extLst>
      <p:ext uri="{BB962C8B-B14F-4D97-AF65-F5344CB8AC3E}">
        <p14:creationId xmlns:p14="http://schemas.microsoft.com/office/powerpoint/2010/main" val="3665154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11624" y="188641"/>
            <a:ext cx="7416824" cy="954107"/>
          </a:xfrm>
          <a:prstGeom prst="rect">
            <a:avLst/>
          </a:prstGeom>
        </p:spPr>
        <p:txBody>
          <a:bodyPr wrap="square">
            <a:spAutoFit/>
          </a:bodyPr>
          <a:lstStyle/>
          <a:p>
            <a:pPr hangingPunct="1"/>
            <a:r>
              <a:rPr lang="fr-FR" sz="2800" b="1" kern="1200" dirty="0">
                <a:solidFill>
                  <a:srgbClr val="EAEEF1"/>
                </a:solidFill>
                <a:latin typeface="Weissenhof Grotesk Md" panose="020B0603030401020104" pitchFamily="34" charset="0"/>
                <a:ea typeface="+mn-ea"/>
                <a:cs typeface="+mn-cs"/>
              </a:rPr>
              <a:t>LES DÉLÉGUÉ.E.S DU DÉFENSEUR DES DROITS</a:t>
            </a:r>
            <a:endParaRPr lang="fr-FR" sz="2800" b="1" kern="1200" dirty="0">
              <a:solidFill>
                <a:srgbClr val="FF0000"/>
              </a:solidFill>
              <a:latin typeface="Weissenhof Grotesk Md" panose="020B0603030401020104" pitchFamily="34" charset="0"/>
              <a:ea typeface="+mn-ea"/>
              <a:cs typeface="+mn-cs"/>
            </a:endParaRPr>
          </a:p>
        </p:txBody>
      </p:sp>
      <p:sp>
        <p:nvSpPr>
          <p:cNvPr id="7" name="Titre 1"/>
          <p:cNvSpPr>
            <a:spLocks noGrp="1"/>
          </p:cNvSpPr>
          <p:nvPr>
            <p:ph type="title"/>
          </p:nvPr>
        </p:nvSpPr>
        <p:spPr>
          <a:xfrm>
            <a:off x="2063552" y="1412776"/>
            <a:ext cx="8064897" cy="4896544"/>
          </a:xfrm>
        </p:spPr>
        <p:txBody>
          <a:bodyPr>
            <a:noAutofit/>
          </a:bodyPr>
          <a:lstStyle/>
          <a:p>
            <a:pPr algn="ctr">
              <a:lnSpc>
                <a:spcPct val="114000"/>
              </a:lnSpc>
              <a:spcBef>
                <a:spcPts val="0"/>
              </a:spcBef>
              <a:spcAft>
                <a:spcPts val="600"/>
              </a:spcAft>
            </a:pPr>
            <a:r>
              <a:rPr lang="fr-FR" sz="2000" b="0" cap="none" dirty="0">
                <a:solidFill>
                  <a:srgbClr val="1E274A"/>
                </a:solidFill>
                <a:ea typeface="+mn-ea"/>
                <a:cs typeface="+mn-cs"/>
              </a:rPr>
              <a:t>Pour contacter le ou la </a:t>
            </a:r>
            <a:r>
              <a:rPr lang="fr-FR" sz="2000" b="0" cap="none" dirty="0" err="1">
                <a:solidFill>
                  <a:srgbClr val="1E274A"/>
                </a:solidFill>
                <a:ea typeface="+mn-ea"/>
                <a:cs typeface="+mn-cs"/>
              </a:rPr>
              <a:t>délégué.e</a:t>
            </a:r>
            <a:r>
              <a:rPr lang="fr-FR" sz="2000" b="0" cap="none" dirty="0">
                <a:solidFill>
                  <a:srgbClr val="1E274A"/>
                </a:solidFill>
                <a:ea typeface="+mn-ea"/>
                <a:cs typeface="+mn-cs"/>
              </a:rPr>
              <a:t> du Défenseur des droits au plus proche ainsi que son lieu de permanence, RDV sur notre site  : </a:t>
            </a:r>
            <a:br>
              <a:rPr lang="fr-FR" sz="2000" b="0" cap="none" dirty="0">
                <a:solidFill>
                  <a:srgbClr val="1E274A"/>
                </a:solidFill>
                <a:ea typeface="+mn-ea"/>
                <a:cs typeface="+mn-cs"/>
              </a:rPr>
            </a:br>
            <a:br>
              <a:rPr lang="fr-FR" sz="2000" b="0" cap="none" dirty="0">
                <a:solidFill>
                  <a:srgbClr val="1E274A"/>
                </a:solidFill>
                <a:ea typeface="+mn-ea"/>
                <a:cs typeface="+mn-cs"/>
              </a:rPr>
            </a:br>
            <a:r>
              <a:rPr lang="fr-FR" sz="2000" b="0" cap="none" dirty="0">
                <a:solidFill>
                  <a:srgbClr val="1E274A"/>
                </a:solidFill>
                <a:ea typeface="+mn-ea"/>
                <a:cs typeface="+mn-cs"/>
                <a:hlinkClick r:id="rId2"/>
              </a:rPr>
              <a:t>https://www.defenseurdesdroits.fr/fr/saisir/delegues</a:t>
            </a:r>
            <a:br>
              <a:rPr lang="fr-FR" sz="2000" b="0" cap="none" dirty="0">
                <a:solidFill>
                  <a:srgbClr val="1E274A"/>
                </a:solidFill>
                <a:ea typeface="+mn-ea"/>
                <a:cs typeface="+mn-cs"/>
              </a:rPr>
            </a:br>
            <a:br>
              <a:rPr lang="fr-FR" sz="1400" b="0" cap="none" dirty="0">
                <a:solidFill>
                  <a:srgbClr val="1E274A"/>
                </a:solidFill>
                <a:latin typeface="Century Gothic" pitchFamily="34" charset="0"/>
                <a:ea typeface="+mn-ea"/>
                <a:cs typeface="+mn-cs"/>
              </a:rPr>
            </a:br>
            <a:br>
              <a:rPr lang="fr-FR" sz="1400" b="0" cap="none" dirty="0">
                <a:solidFill>
                  <a:srgbClr val="1E274A"/>
                </a:solidFill>
                <a:latin typeface="Century Gothic" pitchFamily="34" charset="0"/>
                <a:ea typeface="+mn-ea"/>
                <a:cs typeface="+mn-cs"/>
              </a:rPr>
            </a:br>
            <a:br>
              <a:rPr lang="fr-FR" sz="1400" b="0" cap="none" dirty="0">
                <a:solidFill>
                  <a:srgbClr val="1E274A"/>
                </a:solidFill>
                <a:latin typeface="Century Gothic" pitchFamily="34" charset="0"/>
                <a:ea typeface="+mn-ea"/>
                <a:cs typeface="+mn-cs"/>
              </a:rPr>
            </a:br>
            <a:br>
              <a:rPr lang="fr-FR" sz="1400" b="0" cap="none" dirty="0">
                <a:solidFill>
                  <a:srgbClr val="1E274A"/>
                </a:solidFill>
                <a:latin typeface="Century Gothic" pitchFamily="34" charset="0"/>
                <a:ea typeface="+mn-ea"/>
                <a:cs typeface="+mn-cs"/>
              </a:rPr>
            </a:br>
            <a:br>
              <a:rPr lang="fr-FR" sz="1400" b="0" cap="none" dirty="0">
                <a:solidFill>
                  <a:srgbClr val="1E274A"/>
                </a:solidFill>
                <a:latin typeface="Century Gothic" pitchFamily="34" charset="0"/>
                <a:ea typeface="+mn-ea"/>
                <a:cs typeface="+mn-cs"/>
              </a:rPr>
            </a:br>
            <a:br>
              <a:rPr lang="fr-FR" sz="1400" b="0" cap="none" dirty="0">
                <a:solidFill>
                  <a:srgbClr val="1E274A"/>
                </a:solidFill>
                <a:latin typeface="Century Gothic" pitchFamily="34" charset="0"/>
                <a:ea typeface="+mn-ea"/>
                <a:cs typeface="+mn-cs"/>
              </a:rPr>
            </a:br>
            <a:br>
              <a:rPr lang="fr-FR" sz="1400" b="0" cap="none" dirty="0">
                <a:solidFill>
                  <a:srgbClr val="1E274A"/>
                </a:solidFill>
                <a:latin typeface="Century Gothic" pitchFamily="34" charset="0"/>
                <a:ea typeface="+mn-ea"/>
                <a:cs typeface="+mn-cs"/>
              </a:rPr>
            </a:br>
            <a:br>
              <a:rPr lang="fr-FR" sz="1400" b="0" cap="none" dirty="0">
                <a:solidFill>
                  <a:srgbClr val="1E274A"/>
                </a:solidFill>
                <a:latin typeface="Century Gothic" pitchFamily="34" charset="0"/>
                <a:ea typeface="+mn-ea"/>
                <a:cs typeface="+mn-cs"/>
              </a:rPr>
            </a:br>
            <a:br>
              <a:rPr lang="fr-FR" sz="1400" b="0" cap="none" dirty="0">
                <a:solidFill>
                  <a:srgbClr val="1E274A"/>
                </a:solidFill>
                <a:latin typeface="Century Gothic" pitchFamily="34" charset="0"/>
                <a:ea typeface="+mn-ea"/>
                <a:cs typeface="+mn-cs"/>
              </a:rPr>
            </a:br>
            <a:br>
              <a:rPr lang="fr-FR" sz="1400" b="0" cap="none" dirty="0">
                <a:solidFill>
                  <a:srgbClr val="1E274A"/>
                </a:solidFill>
                <a:latin typeface="Century Gothic" pitchFamily="34" charset="0"/>
                <a:ea typeface="+mn-ea"/>
                <a:cs typeface="+mn-cs"/>
              </a:rPr>
            </a:br>
            <a:r>
              <a:rPr lang="fr-FR" sz="1400" i="1" cap="none" dirty="0">
                <a:solidFill>
                  <a:srgbClr val="1E274A"/>
                </a:solidFill>
                <a:latin typeface="Century Gothic" pitchFamily="34" charset="0"/>
                <a:ea typeface="+mn-ea"/>
                <a:cs typeface="+mn-cs"/>
              </a:rPr>
              <a:t>Attention de ne saisir qu’</a:t>
            </a:r>
            <a:r>
              <a:rPr lang="fr-FR" sz="1400" i="1" cap="none" dirty="0" err="1">
                <a:solidFill>
                  <a:srgbClr val="1E274A"/>
                </a:solidFill>
                <a:latin typeface="Century Gothic" pitchFamily="34" charset="0"/>
                <a:ea typeface="+mn-ea"/>
                <a:cs typeface="+mn-cs"/>
              </a:rPr>
              <a:t>un.e</a:t>
            </a:r>
            <a:r>
              <a:rPr lang="fr-FR" sz="1400" i="1" cap="none" dirty="0">
                <a:solidFill>
                  <a:srgbClr val="1E274A"/>
                </a:solidFill>
                <a:latin typeface="Century Gothic" pitchFamily="34" charset="0"/>
                <a:ea typeface="+mn-ea"/>
                <a:cs typeface="+mn-cs"/>
              </a:rPr>
              <a:t> </a:t>
            </a:r>
            <a:r>
              <a:rPr lang="fr-FR" sz="1400" i="1" cap="none" dirty="0" err="1">
                <a:solidFill>
                  <a:srgbClr val="1E274A"/>
                </a:solidFill>
                <a:latin typeface="Century Gothic" pitchFamily="34" charset="0"/>
                <a:ea typeface="+mn-ea"/>
                <a:cs typeface="+mn-cs"/>
              </a:rPr>
              <a:t>délégué.e</a:t>
            </a:r>
            <a:r>
              <a:rPr lang="fr-FR" sz="1400" i="1" cap="none" dirty="0">
                <a:solidFill>
                  <a:srgbClr val="1E274A"/>
                </a:solidFill>
                <a:latin typeface="Century Gothic" pitchFamily="34" charset="0"/>
                <a:ea typeface="+mn-ea"/>
                <a:cs typeface="+mn-cs"/>
              </a:rPr>
              <a:t> d’une même réclamation</a:t>
            </a:r>
            <a:endParaRPr lang="fr-FR" sz="4400" i="1" dirty="0"/>
          </a:p>
        </p:txBody>
      </p:sp>
      <p:pic>
        <p:nvPicPr>
          <p:cNvPr id="2" name="Image 1"/>
          <p:cNvPicPr>
            <a:picLocks noChangeAspect="1"/>
          </p:cNvPicPr>
          <p:nvPr/>
        </p:nvPicPr>
        <p:blipFill>
          <a:blip r:embed="rId3"/>
          <a:stretch>
            <a:fillRect/>
          </a:stretch>
        </p:blipFill>
        <p:spPr>
          <a:xfrm>
            <a:off x="2567608" y="3140968"/>
            <a:ext cx="7392562" cy="2046056"/>
          </a:xfrm>
          <a:prstGeom prst="rect">
            <a:avLst/>
          </a:prstGeom>
        </p:spPr>
      </p:pic>
    </p:spTree>
    <p:extLst>
      <p:ext uri="{BB962C8B-B14F-4D97-AF65-F5344CB8AC3E}">
        <p14:creationId xmlns:p14="http://schemas.microsoft.com/office/powerpoint/2010/main" val="1409778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63551" y="1556792"/>
            <a:ext cx="8064897" cy="576064"/>
          </a:xfrm>
        </p:spPr>
        <p:txBody>
          <a:bodyPr>
            <a:normAutofit fontScale="90000"/>
          </a:bodyPr>
          <a:lstStyle/>
          <a:p>
            <a:pPr>
              <a:lnSpc>
                <a:spcPct val="114000"/>
              </a:lnSpc>
              <a:spcBef>
                <a:spcPts val="0"/>
              </a:spcBef>
              <a:spcAft>
                <a:spcPts val="600"/>
              </a:spcAft>
            </a:pPr>
            <a:r>
              <a:rPr lang="fr-FR" sz="2200" b="0" cap="none" dirty="0">
                <a:solidFill>
                  <a:srgbClr val="1E274A"/>
                </a:solidFill>
                <a:ea typeface="+mn-ea"/>
                <a:cs typeface="+mn-cs"/>
              </a:rPr>
              <a:t>Plusieurs possibilités existent pour saisir le Défenseur des droits : </a:t>
            </a:r>
            <a:br>
              <a:rPr lang="fr-FR" sz="2000" b="0" cap="none" dirty="0">
                <a:solidFill>
                  <a:srgbClr val="1E274A"/>
                </a:solidFill>
                <a:ea typeface="+mn-ea"/>
                <a:cs typeface="+mn-cs"/>
              </a:rPr>
            </a:br>
            <a:br>
              <a:rPr lang="fr-FR" sz="2000" b="0" cap="none" dirty="0">
                <a:solidFill>
                  <a:srgbClr val="1E274A"/>
                </a:solidFill>
                <a:ea typeface="+mn-ea"/>
                <a:cs typeface="+mn-cs"/>
              </a:rPr>
            </a:br>
            <a:br>
              <a:rPr lang="fr-FR" sz="2000" b="0" cap="none" dirty="0">
                <a:solidFill>
                  <a:srgbClr val="1E274A"/>
                </a:solidFill>
                <a:latin typeface="Calibri"/>
                <a:ea typeface="+mn-ea"/>
                <a:cs typeface="+mn-cs"/>
              </a:rPr>
            </a:br>
            <a:br>
              <a:rPr lang="fr-FR" sz="2000" b="0" cap="none" dirty="0">
                <a:solidFill>
                  <a:srgbClr val="1E274A"/>
                </a:solidFill>
                <a:latin typeface="Calibri"/>
                <a:ea typeface="Segoe UI Symbol"/>
                <a:cs typeface="+mn-cs"/>
                <a:sym typeface="Wingdings"/>
              </a:rPr>
            </a:br>
            <a:br>
              <a:rPr lang="fr-FR" sz="1700" b="0" cap="none" dirty="0">
                <a:solidFill>
                  <a:srgbClr val="1E274A"/>
                </a:solidFill>
                <a:latin typeface="Calibri"/>
                <a:ea typeface="Segoe UI Symbol"/>
                <a:cs typeface="+mn-cs"/>
                <a:sym typeface="Wingdings"/>
              </a:rPr>
            </a:br>
            <a:br>
              <a:rPr lang="fr-FR" sz="1700" b="0" cap="none" dirty="0">
                <a:solidFill>
                  <a:srgbClr val="1E274A"/>
                </a:solidFill>
                <a:latin typeface="Calibri"/>
                <a:ea typeface="Segoe UI Symbol"/>
                <a:cs typeface="+mn-cs"/>
                <a:sym typeface="Wingdings"/>
              </a:rPr>
            </a:br>
            <a:br>
              <a:rPr lang="fr-FR" sz="1400" b="0" cap="none" dirty="0">
                <a:solidFill>
                  <a:srgbClr val="1E274A"/>
                </a:solidFill>
                <a:latin typeface="Calibri"/>
                <a:ea typeface="+mn-ea"/>
                <a:cs typeface="Arial" panose="020B0604020202020204" pitchFamily="34" charset="0"/>
              </a:rPr>
            </a:br>
            <a:br>
              <a:rPr lang="fr-FR" sz="1200" b="0" cap="none" dirty="0">
                <a:solidFill>
                  <a:srgbClr val="1E274A"/>
                </a:solidFill>
                <a:latin typeface="Century Gothic" pitchFamily="34" charset="0"/>
                <a:ea typeface="+mn-ea"/>
                <a:cs typeface="+mn-cs"/>
              </a:rPr>
            </a:br>
            <a:r>
              <a:rPr lang="fr-FR" sz="1300" b="0" cap="none" dirty="0">
                <a:solidFill>
                  <a:srgbClr val="1E274A"/>
                </a:solidFill>
                <a:latin typeface="Century Gothic" pitchFamily="34" charset="0"/>
                <a:ea typeface="+mn-ea"/>
                <a:cs typeface="+mn-cs"/>
              </a:rPr>
              <a:t>   </a:t>
            </a:r>
            <a:br>
              <a:rPr lang="fr-FR" sz="1300" b="0" cap="none" dirty="0">
                <a:solidFill>
                  <a:srgbClr val="1E274A"/>
                </a:solidFill>
                <a:latin typeface="Century Gothic" pitchFamily="34" charset="0"/>
                <a:ea typeface="+mn-ea"/>
                <a:cs typeface="+mn-cs"/>
              </a:rPr>
            </a:br>
            <a:endParaRPr lang="fr-FR" dirty="0"/>
          </a:p>
        </p:txBody>
      </p:sp>
      <p:sp>
        <p:nvSpPr>
          <p:cNvPr id="6" name="Rectangle 5"/>
          <p:cNvSpPr/>
          <p:nvPr/>
        </p:nvSpPr>
        <p:spPr>
          <a:xfrm>
            <a:off x="2711623" y="260648"/>
            <a:ext cx="7416824" cy="523220"/>
          </a:xfrm>
          <a:prstGeom prst="rect">
            <a:avLst/>
          </a:prstGeom>
        </p:spPr>
        <p:txBody>
          <a:bodyPr wrap="square">
            <a:spAutoFit/>
          </a:bodyPr>
          <a:lstStyle/>
          <a:p>
            <a:pPr hangingPunct="1"/>
            <a:r>
              <a:rPr lang="fr-FR" sz="2800" b="1" kern="1200" dirty="0">
                <a:solidFill>
                  <a:srgbClr val="EAEEF1"/>
                </a:solidFill>
                <a:latin typeface="Weissenhof Grotesk Md" panose="020B0603030401020104" pitchFamily="34" charset="0"/>
                <a:ea typeface="+mn-ea"/>
                <a:cs typeface="+mn-cs"/>
              </a:rPr>
              <a:t>LA SAISINE</a:t>
            </a:r>
          </a:p>
        </p:txBody>
      </p:sp>
      <p:pic>
        <p:nvPicPr>
          <p:cNvPr id="4" name="Image 3"/>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2947668" y="2307581"/>
            <a:ext cx="1021706" cy="1030768"/>
          </a:xfrm>
          <a:prstGeom prst="rect">
            <a:avLst/>
          </a:prstGeom>
        </p:spPr>
      </p:pic>
      <p:pic>
        <p:nvPicPr>
          <p:cNvPr id="5" name="Image 4"/>
          <p:cNvPicPr/>
          <p:nvPr/>
        </p:nvPicPr>
        <p:blipFill>
          <a:blip r:embed="rId3" cstate="print">
            <a:biLevel thresh="50000"/>
            <a:extLst>
              <a:ext uri="{28A0092B-C50C-407E-A947-70E740481C1C}">
                <a14:useLocalDpi xmlns:a14="http://schemas.microsoft.com/office/drawing/2010/main" val="0"/>
              </a:ext>
            </a:extLst>
          </a:blip>
          <a:stretch>
            <a:fillRect/>
          </a:stretch>
        </p:blipFill>
        <p:spPr>
          <a:xfrm>
            <a:off x="7848891" y="2307581"/>
            <a:ext cx="999468" cy="1030768"/>
          </a:xfrm>
          <a:prstGeom prst="rect">
            <a:avLst/>
          </a:prstGeom>
        </p:spPr>
      </p:pic>
      <p:pic>
        <p:nvPicPr>
          <p:cNvPr id="7" name="Image 6"/>
          <p:cNvPicPr/>
          <p:nvPr/>
        </p:nvPicPr>
        <p:blipFill>
          <a:blip r:embed="rId4" cstate="print">
            <a:biLevel thresh="50000"/>
            <a:extLst>
              <a:ext uri="{28A0092B-C50C-407E-A947-70E740481C1C}">
                <a14:useLocalDpi xmlns:a14="http://schemas.microsoft.com/office/drawing/2010/main" val="0"/>
              </a:ext>
            </a:extLst>
          </a:blip>
          <a:stretch>
            <a:fillRect/>
          </a:stretch>
        </p:blipFill>
        <p:spPr>
          <a:xfrm>
            <a:off x="5398329" y="2307581"/>
            <a:ext cx="1021706" cy="1030768"/>
          </a:xfrm>
          <a:prstGeom prst="rect">
            <a:avLst/>
          </a:prstGeom>
        </p:spPr>
      </p:pic>
      <p:sp>
        <p:nvSpPr>
          <p:cNvPr id="9" name="Titre 1"/>
          <p:cNvSpPr txBox="1">
            <a:spLocks/>
          </p:cNvSpPr>
          <p:nvPr/>
        </p:nvSpPr>
        <p:spPr>
          <a:xfrm>
            <a:off x="2090368" y="3587318"/>
            <a:ext cx="2736307" cy="576064"/>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cap="all">
                <a:solidFill>
                  <a:schemeClr val="tx2"/>
                </a:solidFill>
                <a:latin typeface="Weissenhof Grotesk" pitchFamily="34" charset="0"/>
                <a:ea typeface="+mj-ea"/>
                <a:cs typeface="+mj-cs"/>
              </a:defRPr>
            </a:lvl1pPr>
          </a:lstStyle>
          <a:p>
            <a:pPr algn="ctr">
              <a:lnSpc>
                <a:spcPct val="114000"/>
              </a:lnSpc>
              <a:spcBef>
                <a:spcPts val="0"/>
              </a:spcBef>
              <a:spcAft>
                <a:spcPts val="600"/>
              </a:spcAft>
            </a:pPr>
            <a:r>
              <a:rPr lang="fr-FR" sz="1600" b="0" cap="none" dirty="0">
                <a:solidFill>
                  <a:srgbClr val="1E274A"/>
                </a:solidFill>
              </a:rPr>
              <a:t>Par formulaire en ligne</a:t>
            </a:r>
            <a:br>
              <a:rPr lang="fr-FR" sz="1600" b="0" cap="none" dirty="0">
                <a:solidFill>
                  <a:srgbClr val="1E274A"/>
                </a:solidFill>
                <a:latin typeface="Calibri"/>
              </a:rPr>
            </a:br>
            <a:br>
              <a:rPr lang="fr-FR" sz="1600" b="0" cap="none" dirty="0">
                <a:solidFill>
                  <a:srgbClr val="1E274A"/>
                </a:solidFill>
                <a:latin typeface="Calibri"/>
                <a:ea typeface="Segoe UI Symbol"/>
                <a:sym typeface="Wingdings"/>
              </a:rPr>
            </a:br>
            <a:br>
              <a:rPr lang="fr-FR" sz="2000" b="0" cap="none" dirty="0">
                <a:solidFill>
                  <a:srgbClr val="1E274A"/>
                </a:solidFill>
                <a:latin typeface="Calibri"/>
                <a:ea typeface="Segoe UI Symbol"/>
                <a:sym typeface="Wingdings"/>
              </a:rPr>
            </a:br>
            <a:br>
              <a:rPr lang="fr-FR" sz="2000" b="0" cap="none" dirty="0">
                <a:solidFill>
                  <a:srgbClr val="1E274A"/>
                </a:solidFill>
                <a:latin typeface="Calibri"/>
                <a:ea typeface="Segoe UI Symbol"/>
                <a:sym typeface="Wingdings"/>
              </a:rPr>
            </a:br>
            <a:br>
              <a:rPr lang="fr-FR" sz="2000" b="0" cap="none" dirty="0">
                <a:solidFill>
                  <a:srgbClr val="1E274A"/>
                </a:solidFill>
                <a:latin typeface="Calibri"/>
                <a:cs typeface="Arial" panose="020B0604020202020204" pitchFamily="34" charset="0"/>
              </a:rPr>
            </a:br>
            <a:br>
              <a:rPr lang="fr-FR" sz="2000" b="0" cap="none" dirty="0">
                <a:solidFill>
                  <a:srgbClr val="1E274A"/>
                </a:solidFill>
                <a:latin typeface="Century Gothic" pitchFamily="34" charset="0"/>
              </a:rPr>
            </a:br>
            <a:r>
              <a:rPr lang="fr-FR" sz="2000" b="0" cap="none" dirty="0">
                <a:solidFill>
                  <a:srgbClr val="1E274A"/>
                </a:solidFill>
                <a:latin typeface="Century Gothic" pitchFamily="34" charset="0"/>
              </a:rPr>
              <a:t>   </a:t>
            </a:r>
            <a:br>
              <a:rPr lang="fr-FR" sz="2000" b="0" cap="none" dirty="0">
                <a:solidFill>
                  <a:srgbClr val="1E274A"/>
                </a:solidFill>
                <a:latin typeface="Century Gothic" pitchFamily="34" charset="0"/>
              </a:rPr>
            </a:br>
            <a:endParaRPr lang="fr-FR" sz="2000" dirty="0">
              <a:solidFill>
                <a:srgbClr val="0080C9"/>
              </a:solidFill>
            </a:endParaRPr>
          </a:p>
        </p:txBody>
      </p:sp>
      <p:sp>
        <p:nvSpPr>
          <p:cNvPr id="10" name="Titre 1"/>
          <p:cNvSpPr txBox="1">
            <a:spLocks/>
          </p:cNvSpPr>
          <p:nvPr/>
        </p:nvSpPr>
        <p:spPr>
          <a:xfrm>
            <a:off x="6980472" y="3587318"/>
            <a:ext cx="2736307" cy="576064"/>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cap="all">
                <a:solidFill>
                  <a:schemeClr val="tx2"/>
                </a:solidFill>
                <a:latin typeface="Weissenhof Grotesk" pitchFamily="34" charset="0"/>
                <a:ea typeface="+mj-ea"/>
                <a:cs typeface="+mj-cs"/>
              </a:defRPr>
            </a:lvl1pPr>
          </a:lstStyle>
          <a:p>
            <a:pPr algn="ctr">
              <a:lnSpc>
                <a:spcPct val="114000"/>
              </a:lnSpc>
              <a:spcBef>
                <a:spcPts val="0"/>
              </a:spcBef>
              <a:spcAft>
                <a:spcPts val="600"/>
              </a:spcAft>
            </a:pPr>
            <a:r>
              <a:rPr lang="fr-FR" sz="1600" b="0" cap="none" dirty="0">
                <a:solidFill>
                  <a:srgbClr val="1E274A"/>
                </a:solidFill>
              </a:rPr>
              <a:t>En contactant un délégué</a:t>
            </a:r>
            <a:br>
              <a:rPr lang="fr-FR" sz="1600" b="0" cap="none" dirty="0">
                <a:solidFill>
                  <a:srgbClr val="1E274A"/>
                </a:solidFill>
                <a:latin typeface="Calibri"/>
                <a:ea typeface="Segoe UI Symbol"/>
                <a:sym typeface="Wingdings"/>
              </a:rPr>
            </a:br>
            <a:br>
              <a:rPr lang="fr-FR" sz="1600" b="0" cap="none" dirty="0">
                <a:solidFill>
                  <a:srgbClr val="1E274A"/>
                </a:solidFill>
                <a:latin typeface="Calibri"/>
                <a:ea typeface="Segoe UI Symbol"/>
                <a:sym typeface="Wingdings"/>
              </a:rPr>
            </a:br>
            <a:br>
              <a:rPr lang="fr-FR" sz="1600" b="0" cap="none" dirty="0">
                <a:solidFill>
                  <a:srgbClr val="1E274A"/>
                </a:solidFill>
                <a:latin typeface="Calibri"/>
                <a:cs typeface="Arial" panose="020B0604020202020204" pitchFamily="34" charset="0"/>
              </a:rPr>
            </a:br>
            <a:br>
              <a:rPr lang="fr-FR" sz="2000" b="0" cap="none" dirty="0">
                <a:solidFill>
                  <a:srgbClr val="1E274A"/>
                </a:solidFill>
                <a:latin typeface="Century Gothic" pitchFamily="34" charset="0"/>
              </a:rPr>
            </a:br>
            <a:r>
              <a:rPr lang="fr-FR" sz="2000" b="0" cap="none" dirty="0">
                <a:solidFill>
                  <a:srgbClr val="1E274A"/>
                </a:solidFill>
                <a:latin typeface="Century Gothic" pitchFamily="34" charset="0"/>
              </a:rPr>
              <a:t>   </a:t>
            </a:r>
            <a:br>
              <a:rPr lang="fr-FR" sz="2000" b="0" cap="none" dirty="0">
                <a:solidFill>
                  <a:srgbClr val="1E274A"/>
                </a:solidFill>
                <a:latin typeface="Century Gothic" pitchFamily="34" charset="0"/>
              </a:rPr>
            </a:br>
            <a:endParaRPr lang="fr-FR" sz="2000" dirty="0">
              <a:solidFill>
                <a:srgbClr val="0080C9"/>
              </a:solidFill>
            </a:endParaRPr>
          </a:p>
        </p:txBody>
      </p:sp>
      <p:sp>
        <p:nvSpPr>
          <p:cNvPr id="11" name="Titre 1"/>
          <p:cNvSpPr txBox="1">
            <a:spLocks/>
          </p:cNvSpPr>
          <p:nvPr/>
        </p:nvSpPr>
        <p:spPr>
          <a:xfrm>
            <a:off x="4541029" y="3587318"/>
            <a:ext cx="2736307" cy="576064"/>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cap="all">
                <a:solidFill>
                  <a:schemeClr val="tx2"/>
                </a:solidFill>
                <a:latin typeface="Weissenhof Grotesk" pitchFamily="34" charset="0"/>
                <a:ea typeface="+mj-ea"/>
                <a:cs typeface="+mj-cs"/>
              </a:defRPr>
            </a:lvl1pPr>
          </a:lstStyle>
          <a:p>
            <a:pPr algn="ctr">
              <a:lnSpc>
                <a:spcPct val="114000"/>
              </a:lnSpc>
              <a:spcBef>
                <a:spcPts val="0"/>
              </a:spcBef>
              <a:spcAft>
                <a:spcPts val="600"/>
              </a:spcAft>
            </a:pPr>
            <a:r>
              <a:rPr lang="fr-FR" sz="1600" b="0" cap="none" dirty="0">
                <a:solidFill>
                  <a:srgbClr val="1E274A"/>
                </a:solidFill>
              </a:rPr>
              <a:t>Par courrier gratuit,</a:t>
            </a:r>
          </a:p>
          <a:p>
            <a:pPr algn="ctr">
              <a:lnSpc>
                <a:spcPct val="114000"/>
              </a:lnSpc>
              <a:spcBef>
                <a:spcPts val="0"/>
              </a:spcBef>
              <a:spcAft>
                <a:spcPts val="600"/>
              </a:spcAft>
            </a:pPr>
            <a:r>
              <a:rPr lang="fr-FR" sz="1600" b="0" cap="none" dirty="0">
                <a:solidFill>
                  <a:srgbClr val="1E274A"/>
                </a:solidFill>
              </a:rPr>
              <a:t>sans affranchissement</a:t>
            </a:r>
            <a:br>
              <a:rPr lang="fr-FR" sz="1600" b="0" cap="none" dirty="0">
                <a:solidFill>
                  <a:srgbClr val="1E274A"/>
                </a:solidFill>
                <a:latin typeface="Calibri"/>
                <a:ea typeface="Segoe UI Symbol"/>
                <a:sym typeface="Wingdings"/>
              </a:rPr>
            </a:br>
            <a:br>
              <a:rPr lang="fr-FR" sz="1600" b="0" cap="none" dirty="0">
                <a:solidFill>
                  <a:srgbClr val="1E274A"/>
                </a:solidFill>
                <a:latin typeface="Calibri"/>
                <a:ea typeface="Segoe UI Symbol"/>
                <a:sym typeface="Wingdings"/>
              </a:rPr>
            </a:br>
            <a:br>
              <a:rPr lang="fr-FR" sz="2000" b="0" cap="none" dirty="0">
                <a:solidFill>
                  <a:srgbClr val="1E274A"/>
                </a:solidFill>
                <a:latin typeface="Calibri"/>
                <a:cs typeface="Arial" panose="020B0604020202020204" pitchFamily="34" charset="0"/>
              </a:rPr>
            </a:br>
            <a:br>
              <a:rPr lang="fr-FR" sz="2000" b="0" cap="none" dirty="0">
                <a:solidFill>
                  <a:srgbClr val="1E274A"/>
                </a:solidFill>
                <a:latin typeface="Century Gothic" pitchFamily="34" charset="0"/>
              </a:rPr>
            </a:br>
            <a:r>
              <a:rPr lang="fr-FR" sz="2000" b="0" cap="none" dirty="0">
                <a:solidFill>
                  <a:srgbClr val="1E274A"/>
                </a:solidFill>
                <a:latin typeface="Century Gothic" pitchFamily="34" charset="0"/>
              </a:rPr>
              <a:t>   </a:t>
            </a:r>
            <a:br>
              <a:rPr lang="fr-FR" sz="2000" b="0" cap="none" dirty="0">
                <a:solidFill>
                  <a:srgbClr val="1E274A"/>
                </a:solidFill>
                <a:latin typeface="Century Gothic" pitchFamily="34" charset="0"/>
              </a:rPr>
            </a:br>
            <a:endParaRPr lang="fr-FR" sz="2000" dirty="0">
              <a:solidFill>
                <a:srgbClr val="0080C9"/>
              </a:solidFill>
            </a:endParaRPr>
          </a:p>
        </p:txBody>
      </p:sp>
      <p:sp>
        <p:nvSpPr>
          <p:cNvPr id="12" name="Titre 1"/>
          <p:cNvSpPr txBox="1">
            <a:spLocks/>
          </p:cNvSpPr>
          <p:nvPr/>
        </p:nvSpPr>
        <p:spPr>
          <a:xfrm>
            <a:off x="2090368" y="4653137"/>
            <a:ext cx="8064897" cy="1113065"/>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cap="all">
                <a:solidFill>
                  <a:schemeClr val="tx2"/>
                </a:solidFill>
                <a:latin typeface="Weissenhof Grotesk" pitchFamily="34" charset="0"/>
                <a:ea typeface="+mj-ea"/>
                <a:cs typeface="+mj-cs"/>
              </a:defRPr>
            </a:lvl1pPr>
          </a:lstStyle>
          <a:p>
            <a:pPr>
              <a:lnSpc>
                <a:spcPct val="114000"/>
              </a:lnSpc>
              <a:spcBef>
                <a:spcPts val="0"/>
              </a:spcBef>
              <a:spcAft>
                <a:spcPts val="600"/>
              </a:spcAft>
            </a:pPr>
            <a:r>
              <a:rPr lang="fr-FR" sz="2000" b="0" cap="none" dirty="0">
                <a:solidFill>
                  <a:srgbClr val="1E274A"/>
                </a:solidFill>
              </a:rPr>
              <a:t>Il est également possible d’obtenir des informations par téléphone : </a:t>
            </a:r>
            <a:br>
              <a:rPr lang="fr-FR" sz="2000" b="0" cap="none" dirty="0">
                <a:solidFill>
                  <a:srgbClr val="1E274A"/>
                </a:solidFill>
              </a:rPr>
            </a:br>
            <a:r>
              <a:rPr lang="fr-FR" sz="2000" b="0" cap="none" dirty="0">
                <a:solidFill>
                  <a:srgbClr val="1E274A"/>
                </a:solidFill>
              </a:rPr>
              <a:t>09 69 39 00 00 du lundi au vendredi de 8h30 à 19h30 (coût d'un appel local).</a:t>
            </a:r>
            <a:br>
              <a:rPr lang="fr-FR" sz="2000" b="0" cap="none" dirty="0">
                <a:solidFill>
                  <a:srgbClr val="1E274A"/>
                </a:solidFill>
                <a:latin typeface="Calibri"/>
              </a:rPr>
            </a:br>
            <a:br>
              <a:rPr lang="fr-FR" sz="2000" b="0" cap="none" dirty="0">
                <a:solidFill>
                  <a:srgbClr val="1E274A"/>
                </a:solidFill>
                <a:latin typeface="Calibri"/>
                <a:ea typeface="Segoe UI Symbol"/>
                <a:sym typeface="Wingdings"/>
              </a:rPr>
            </a:br>
            <a:br>
              <a:rPr lang="fr-FR" sz="2000" b="0" cap="none" dirty="0">
                <a:solidFill>
                  <a:srgbClr val="1E274A"/>
                </a:solidFill>
                <a:latin typeface="Calibri"/>
                <a:ea typeface="Segoe UI Symbol"/>
                <a:sym typeface="Wingdings"/>
              </a:rPr>
            </a:br>
            <a:br>
              <a:rPr lang="fr-FR" sz="2000" b="0" cap="none" dirty="0">
                <a:solidFill>
                  <a:srgbClr val="1E274A"/>
                </a:solidFill>
                <a:latin typeface="Calibri"/>
                <a:ea typeface="Segoe UI Symbol"/>
                <a:sym typeface="Wingdings"/>
              </a:rPr>
            </a:br>
            <a:br>
              <a:rPr lang="fr-FR" sz="2000" b="0" cap="none" dirty="0">
                <a:solidFill>
                  <a:srgbClr val="1E274A"/>
                </a:solidFill>
                <a:latin typeface="Calibri"/>
                <a:cs typeface="Arial" panose="020B0604020202020204" pitchFamily="34" charset="0"/>
              </a:rPr>
            </a:br>
            <a:br>
              <a:rPr lang="fr-FR" sz="2000" b="0" cap="none" dirty="0">
                <a:solidFill>
                  <a:srgbClr val="1E274A"/>
                </a:solidFill>
                <a:latin typeface="Century Gothic" pitchFamily="34" charset="0"/>
              </a:rPr>
            </a:br>
            <a:r>
              <a:rPr lang="fr-FR" sz="2000" b="0" cap="none" dirty="0">
                <a:solidFill>
                  <a:srgbClr val="1E274A"/>
                </a:solidFill>
                <a:latin typeface="Century Gothic" pitchFamily="34" charset="0"/>
              </a:rPr>
              <a:t>   </a:t>
            </a:r>
            <a:br>
              <a:rPr lang="fr-FR" sz="2000" b="0" cap="none" dirty="0">
                <a:solidFill>
                  <a:srgbClr val="1E274A"/>
                </a:solidFill>
                <a:latin typeface="Century Gothic" pitchFamily="34" charset="0"/>
              </a:rPr>
            </a:br>
            <a:endParaRPr lang="fr-FR" sz="2000" dirty="0">
              <a:solidFill>
                <a:srgbClr val="0080C9"/>
              </a:solidFill>
            </a:endParaRPr>
          </a:p>
        </p:txBody>
      </p:sp>
    </p:spTree>
    <p:extLst>
      <p:ext uri="{BB962C8B-B14F-4D97-AF65-F5344CB8AC3E}">
        <p14:creationId xmlns:p14="http://schemas.microsoft.com/office/powerpoint/2010/main" val="1594973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299107" y="354202"/>
            <a:ext cx="7005955" cy="458724"/>
          </a:xfrm>
          <a:prstGeom prst="rect">
            <a:avLst/>
          </a:prstGeom>
        </p:spPr>
      </p:pic>
      <p:grpSp>
        <p:nvGrpSpPr>
          <p:cNvPr id="3" name="object 3"/>
          <p:cNvGrpSpPr/>
          <p:nvPr/>
        </p:nvGrpSpPr>
        <p:grpSpPr>
          <a:xfrm>
            <a:off x="4027678" y="1449578"/>
            <a:ext cx="6378575" cy="1104265"/>
            <a:chOff x="2503677" y="1449577"/>
            <a:chExt cx="6378575" cy="1104265"/>
          </a:xfrm>
        </p:grpSpPr>
        <p:pic>
          <p:nvPicPr>
            <p:cNvPr id="4" name="object 4"/>
            <p:cNvPicPr/>
            <p:nvPr/>
          </p:nvPicPr>
          <p:blipFill>
            <a:blip r:embed="rId3" cstate="print"/>
            <a:stretch>
              <a:fillRect/>
            </a:stretch>
          </p:blipFill>
          <p:spPr>
            <a:xfrm>
              <a:off x="2503677" y="1449577"/>
              <a:ext cx="502919" cy="262127"/>
            </a:xfrm>
            <a:prstGeom prst="rect">
              <a:avLst/>
            </a:prstGeom>
          </p:spPr>
        </p:pic>
        <p:pic>
          <p:nvPicPr>
            <p:cNvPr id="5" name="object 5"/>
            <p:cNvPicPr/>
            <p:nvPr/>
          </p:nvPicPr>
          <p:blipFill>
            <a:blip r:embed="rId4" cstate="print"/>
            <a:stretch>
              <a:fillRect/>
            </a:stretch>
          </p:blipFill>
          <p:spPr>
            <a:xfrm>
              <a:off x="2960877" y="1449577"/>
              <a:ext cx="470535" cy="262127"/>
            </a:xfrm>
            <a:prstGeom prst="rect">
              <a:avLst/>
            </a:prstGeom>
          </p:spPr>
        </p:pic>
        <p:pic>
          <p:nvPicPr>
            <p:cNvPr id="6" name="object 6"/>
            <p:cNvPicPr/>
            <p:nvPr/>
          </p:nvPicPr>
          <p:blipFill>
            <a:blip r:embed="rId5" cstate="print"/>
            <a:stretch>
              <a:fillRect/>
            </a:stretch>
          </p:blipFill>
          <p:spPr>
            <a:xfrm>
              <a:off x="3392169" y="1449577"/>
              <a:ext cx="786231" cy="262127"/>
            </a:xfrm>
            <a:prstGeom prst="rect">
              <a:avLst/>
            </a:prstGeom>
          </p:spPr>
        </p:pic>
        <p:pic>
          <p:nvPicPr>
            <p:cNvPr id="7" name="object 7"/>
            <p:cNvPicPr/>
            <p:nvPr/>
          </p:nvPicPr>
          <p:blipFill>
            <a:blip r:embed="rId6" cstate="print"/>
            <a:stretch>
              <a:fillRect/>
            </a:stretch>
          </p:blipFill>
          <p:spPr>
            <a:xfrm>
              <a:off x="4120895" y="1449577"/>
              <a:ext cx="320039" cy="262127"/>
            </a:xfrm>
            <a:prstGeom prst="rect">
              <a:avLst/>
            </a:prstGeom>
          </p:spPr>
        </p:pic>
        <p:pic>
          <p:nvPicPr>
            <p:cNvPr id="8" name="object 8"/>
            <p:cNvPicPr/>
            <p:nvPr/>
          </p:nvPicPr>
          <p:blipFill>
            <a:blip r:embed="rId7" cstate="print"/>
            <a:stretch>
              <a:fillRect/>
            </a:stretch>
          </p:blipFill>
          <p:spPr>
            <a:xfrm>
              <a:off x="4389120" y="1449577"/>
              <a:ext cx="963510" cy="262127"/>
            </a:xfrm>
            <a:prstGeom prst="rect">
              <a:avLst/>
            </a:prstGeom>
          </p:spPr>
        </p:pic>
        <p:pic>
          <p:nvPicPr>
            <p:cNvPr id="9" name="object 9"/>
            <p:cNvPicPr/>
            <p:nvPr/>
          </p:nvPicPr>
          <p:blipFill>
            <a:blip r:embed="rId8" cstate="print"/>
            <a:stretch>
              <a:fillRect/>
            </a:stretch>
          </p:blipFill>
          <p:spPr>
            <a:xfrm>
              <a:off x="5311139" y="1449577"/>
              <a:ext cx="204215" cy="262127"/>
            </a:xfrm>
            <a:prstGeom prst="rect">
              <a:avLst/>
            </a:prstGeom>
          </p:spPr>
        </p:pic>
        <p:pic>
          <p:nvPicPr>
            <p:cNvPr id="10" name="object 10"/>
            <p:cNvPicPr/>
            <p:nvPr/>
          </p:nvPicPr>
          <p:blipFill>
            <a:blip r:embed="rId9" cstate="print"/>
            <a:stretch>
              <a:fillRect/>
            </a:stretch>
          </p:blipFill>
          <p:spPr>
            <a:xfrm>
              <a:off x="5468111" y="1449577"/>
              <a:ext cx="220065" cy="262127"/>
            </a:xfrm>
            <a:prstGeom prst="rect">
              <a:avLst/>
            </a:prstGeom>
          </p:spPr>
        </p:pic>
        <p:pic>
          <p:nvPicPr>
            <p:cNvPr id="11" name="object 11"/>
            <p:cNvPicPr/>
            <p:nvPr/>
          </p:nvPicPr>
          <p:blipFill>
            <a:blip r:embed="rId10" cstate="print"/>
            <a:stretch>
              <a:fillRect/>
            </a:stretch>
          </p:blipFill>
          <p:spPr>
            <a:xfrm>
              <a:off x="5632957" y="1449577"/>
              <a:ext cx="1306067" cy="262127"/>
            </a:xfrm>
            <a:prstGeom prst="rect">
              <a:avLst/>
            </a:prstGeom>
          </p:spPr>
        </p:pic>
        <p:pic>
          <p:nvPicPr>
            <p:cNvPr id="12" name="object 12"/>
            <p:cNvPicPr/>
            <p:nvPr/>
          </p:nvPicPr>
          <p:blipFill>
            <a:blip r:embed="rId11" cstate="print"/>
            <a:stretch>
              <a:fillRect/>
            </a:stretch>
          </p:blipFill>
          <p:spPr>
            <a:xfrm>
              <a:off x="6884162" y="1449577"/>
              <a:ext cx="324611" cy="262127"/>
            </a:xfrm>
            <a:prstGeom prst="rect">
              <a:avLst/>
            </a:prstGeom>
          </p:spPr>
        </p:pic>
        <p:pic>
          <p:nvPicPr>
            <p:cNvPr id="13" name="object 13"/>
            <p:cNvPicPr/>
            <p:nvPr/>
          </p:nvPicPr>
          <p:blipFill>
            <a:blip r:embed="rId12" cstate="print"/>
            <a:stretch>
              <a:fillRect/>
            </a:stretch>
          </p:blipFill>
          <p:spPr>
            <a:xfrm>
              <a:off x="7100569" y="1449577"/>
              <a:ext cx="88392" cy="262127"/>
            </a:xfrm>
            <a:prstGeom prst="rect">
              <a:avLst/>
            </a:prstGeom>
          </p:spPr>
        </p:pic>
        <p:pic>
          <p:nvPicPr>
            <p:cNvPr id="14" name="object 14"/>
            <p:cNvPicPr/>
            <p:nvPr/>
          </p:nvPicPr>
          <p:blipFill>
            <a:blip r:embed="rId13" cstate="print"/>
            <a:stretch>
              <a:fillRect/>
            </a:stretch>
          </p:blipFill>
          <p:spPr>
            <a:xfrm>
              <a:off x="7199630" y="1449577"/>
              <a:ext cx="469010" cy="262127"/>
            </a:xfrm>
            <a:prstGeom prst="rect">
              <a:avLst/>
            </a:prstGeom>
          </p:spPr>
        </p:pic>
        <p:pic>
          <p:nvPicPr>
            <p:cNvPr id="15" name="object 15"/>
            <p:cNvPicPr/>
            <p:nvPr/>
          </p:nvPicPr>
          <p:blipFill>
            <a:blip r:embed="rId14" cstate="print"/>
            <a:stretch>
              <a:fillRect/>
            </a:stretch>
          </p:blipFill>
          <p:spPr>
            <a:xfrm>
              <a:off x="7629779" y="1449577"/>
              <a:ext cx="1246251" cy="262127"/>
            </a:xfrm>
            <a:prstGeom prst="rect">
              <a:avLst/>
            </a:prstGeom>
          </p:spPr>
        </p:pic>
        <p:pic>
          <p:nvPicPr>
            <p:cNvPr id="16" name="object 16"/>
            <p:cNvPicPr/>
            <p:nvPr/>
          </p:nvPicPr>
          <p:blipFill>
            <a:blip r:embed="rId15" cstate="print"/>
            <a:stretch>
              <a:fillRect/>
            </a:stretch>
          </p:blipFill>
          <p:spPr>
            <a:xfrm>
              <a:off x="2503677" y="1729689"/>
              <a:ext cx="607161" cy="262432"/>
            </a:xfrm>
            <a:prstGeom prst="rect">
              <a:avLst/>
            </a:prstGeom>
          </p:spPr>
        </p:pic>
        <p:pic>
          <p:nvPicPr>
            <p:cNvPr id="17" name="object 17"/>
            <p:cNvPicPr/>
            <p:nvPr/>
          </p:nvPicPr>
          <p:blipFill>
            <a:blip r:embed="rId16" cstate="print"/>
            <a:stretch>
              <a:fillRect/>
            </a:stretch>
          </p:blipFill>
          <p:spPr>
            <a:xfrm>
              <a:off x="3069081" y="1729689"/>
              <a:ext cx="684885" cy="262432"/>
            </a:xfrm>
            <a:prstGeom prst="rect">
              <a:avLst/>
            </a:prstGeom>
          </p:spPr>
        </p:pic>
        <p:pic>
          <p:nvPicPr>
            <p:cNvPr id="18" name="object 18"/>
            <p:cNvPicPr/>
            <p:nvPr/>
          </p:nvPicPr>
          <p:blipFill>
            <a:blip r:embed="rId17" cstate="print"/>
            <a:stretch>
              <a:fillRect/>
            </a:stretch>
          </p:blipFill>
          <p:spPr>
            <a:xfrm>
              <a:off x="3715511" y="1729689"/>
              <a:ext cx="320039" cy="262432"/>
            </a:xfrm>
            <a:prstGeom prst="rect">
              <a:avLst/>
            </a:prstGeom>
          </p:spPr>
        </p:pic>
        <p:pic>
          <p:nvPicPr>
            <p:cNvPr id="19" name="object 19"/>
            <p:cNvPicPr/>
            <p:nvPr/>
          </p:nvPicPr>
          <p:blipFill>
            <a:blip r:embed="rId18" cstate="print"/>
            <a:stretch>
              <a:fillRect/>
            </a:stretch>
          </p:blipFill>
          <p:spPr>
            <a:xfrm>
              <a:off x="3986783" y="1729689"/>
              <a:ext cx="3290189" cy="262432"/>
            </a:xfrm>
            <a:prstGeom prst="rect">
              <a:avLst/>
            </a:prstGeom>
          </p:spPr>
        </p:pic>
        <p:sp>
          <p:nvSpPr>
            <p:cNvPr id="20" name="object 20"/>
            <p:cNvSpPr/>
            <p:nvPr/>
          </p:nvSpPr>
          <p:spPr>
            <a:xfrm>
              <a:off x="5395722" y="1950719"/>
              <a:ext cx="1995170" cy="13970"/>
            </a:xfrm>
            <a:custGeom>
              <a:avLst/>
              <a:gdLst/>
              <a:ahLst/>
              <a:cxnLst/>
              <a:rect l="l" t="t" r="r" b="b"/>
              <a:pathLst>
                <a:path w="1995170" h="13969">
                  <a:moveTo>
                    <a:pt x="1994916" y="0"/>
                  </a:moveTo>
                  <a:lnTo>
                    <a:pt x="0" y="0"/>
                  </a:lnTo>
                  <a:lnTo>
                    <a:pt x="0" y="13715"/>
                  </a:lnTo>
                  <a:lnTo>
                    <a:pt x="1994916" y="13715"/>
                  </a:lnTo>
                  <a:lnTo>
                    <a:pt x="1994916" y="0"/>
                  </a:lnTo>
                  <a:close/>
                </a:path>
              </a:pathLst>
            </a:custGeom>
            <a:solidFill>
              <a:srgbClr val="484A60"/>
            </a:solidFill>
          </p:spPr>
          <p:txBody>
            <a:bodyPr wrap="square" lIns="0" tIns="0" rIns="0" bIns="0" rtlCol="0"/>
            <a:lstStyle/>
            <a:p>
              <a:pPr hangingPunct="1">
                <a:defRPr/>
              </a:pPr>
              <a:endParaRPr kern="1200">
                <a:solidFill>
                  <a:prstClr val="black"/>
                </a:solidFill>
                <a:latin typeface="Calibri"/>
                <a:ea typeface="+mn-ea"/>
                <a:cs typeface="+mn-cs"/>
              </a:endParaRPr>
            </a:p>
          </p:txBody>
        </p:sp>
        <p:pic>
          <p:nvPicPr>
            <p:cNvPr id="21" name="object 21"/>
            <p:cNvPicPr/>
            <p:nvPr/>
          </p:nvPicPr>
          <p:blipFill>
            <a:blip r:embed="rId19" cstate="print"/>
            <a:stretch>
              <a:fillRect/>
            </a:stretch>
          </p:blipFill>
          <p:spPr>
            <a:xfrm>
              <a:off x="7182866" y="1729689"/>
              <a:ext cx="103631" cy="262432"/>
            </a:xfrm>
            <a:prstGeom prst="rect">
              <a:avLst/>
            </a:prstGeom>
          </p:spPr>
        </p:pic>
        <p:pic>
          <p:nvPicPr>
            <p:cNvPr id="22" name="object 22"/>
            <p:cNvPicPr/>
            <p:nvPr/>
          </p:nvPicPr>
          <p:blipFill>
            <a:blip r:embed="rId20" cstate="print"/>
            <a:stretch>
              <a:fillRect/>
            </a:stretch>
          </p:blipFill>
          <p:spPr>
            <a:xfrm>
              <a:off x="7234681" y="1729689"/>
              <a:ext cx="1647317" cy="262432"/>
            </a:xfrm>
            <a:prstGeom prst="rect">
              <a:avLst/>
            </a:prstGeom>
          </p:spPr>
        </p:pic>
        <p:pic>
          <p:nvPicPr>
            <p:cNvPr id="23" name="object 23"/>
            <p:cNvPicPr/>
            <p:nvPr/>
          </p:nvPicPr>
          <p:blipFill>
            <a:blip r:embed="rId21" cstate="print"/>
            <a:stretch>
              <a:fillRect/>
            </a:stretch>
          </p:blipFill>
          <p:spPr>
            <a:xfrm>
              <a:off x="2503677" y="2010790"/>
              <a:ext cx="6117082" cy="262127"/>
            </a:xfrm>
            <a:prstGeom prst="rect">
              <a:avLst/>
            </a:prstGeom>
          </p:spPr>
        </p:pic>
        <p:pic>
          <p:nvPicPr>
            <p:cNvPr id="24" name="object 24"/>
            <p:cNvPicPr/>
            <p:nvPr/>
          </p:nvPicPr>
          <p:blipFill>
            <a:blip r:embed="rId22" cstate="print"/>
            <a:stretch>
              <a:fillRect/>
            </a:stretch>
          </p:blipFill>
          <p:spPr>
            <a:xfrm>
              <a:off x="8629523" y="2010790"/>
              <a:ext cx="228600" cy="262127"/>
            </a:xfrm>
            <a:prstGeom prst="rect">
              <a:avLst/>
            </a:prstGeom>
          </p:spPr>
        </p:pic>
        <p:pic>
          <p:nvPicPr>
            <p:cNvPr id="25" name="object 25"/>
            <p:cNvPicPr/>
            <p:nvPr/>
          </p:nvPicPr>
          <p:blipFill>
            <a:blip r:embed="rId23" cstate="print"/>
            <a:stretch>
              <a:fillRect/>
            </a:stretch>
          </p:blipFill>
          <p:spPr>
            <a:xfrm>
              <a:off x="2503677" y="2291206"/>
              <a:ext cx="552297" cy="262127"/>
            </a:xfrm>
            <a:prstGeom prst="rect">
              <a:avLst/>
            </a:prstGeom>
          </p:spPr>
        </p:pic>
        <p:pic>
          <p:nvPicPr>
            <p:cNvPr id="26" name="object 26"/>
            <p:cNvPicPr/>
            <p:nvPr/>
          </p:nvPicPr>
          <p:blipFill>
            <a:blip r:embed="rId24" cstate="print"/>
            <a:stretch>
              <a:fillRect/>
            </a:stretch>
          </p:blipFill>
          <p:spPr>
            <a:xfrm>
              <a:off x="3011169" y="2291206"/>
              <a:ext cx="1273327" cy="262127"/>
            </a:xfrm>
            <a:prstGeom prst="rect">
              <a:avLst/>
            </a:prstGeom>
          </p:spPr>
        </p:pic>
        <p:pic>
          <p:nvPicPr>
            <p:cNvPr id="27" name="object 27"/>
            <p:cNvPicPr/>
            <p:nvPr/>
          </p:nvPicPr>
          <p:blipFill>
            <a:blip r:embed="rId25" cstate="print"/>
            <a:stretch>
              <a:fillRect/>
            </a:stretch>
          </p:blipFill>
          <p:spPr>
            <a:xfrm>
              <a:off x="4177283" y="2291206"/>
              <a:ext cx="88391" cy="262127"/>
            </a:xfrm>
            <a:prstGeom prst="rect">
              <a:avLst/>
            </a:prstGeom>
          </p:spPr>
        </p:pic>
      </p:grpSp>
      <p:grpSp>
        <p:nvGrpSpPr>
          <p:cNvPr id="28" name="object 28"/>
          <p:cNvGrpSpPr/>
          <p:nvPr/>
        </p:nvGrpSpPr>
        <p:grpSpPr>
          <a:xfrm>
            <a:off x="4027678" y="2720975"/>
            <a:ext cx="6297295" cy="1384300"/>
            <a:chOff x="2503677" y="2720975"/>
            <a:chExt cx="6297295" cy="1384300"/>
          </a:xfrm>
        </p:grpSpPr>
        <p:pic>
          <p:nvPicPr>
            <p:cNvPr id="29" name="object 29"/>
            <p:cNvPicPr/>
            <p:nvPr/>
          </p:nvPicPr>
          <p:blipFill>
            <a:blip r:embed="rId26" cstate="print"/>
            <a:stretch>
              <a:fillRect/>
            </a:stretch>
          </p:blipFill>
          <p:spPr>
            <a:xfrm>
              <a:off x="2503677" y="2720975"/>
              <a:ext cx="1168908" cy="262127"/>
            </a:xfrm>
            <a:prstGeom prst="rect">
              <a:avLst/>
            </a:prstGeom>
          </p:spPr>
        </p:pic>
        <p:pic>
          <p:nvPicPr>
            <p:cNvPr id="30" name="object 30"/>
            <p:cNvPicPr/>
            <p:nvPr/>
          </p:nvPicPr>
          <p:blipFill>
            <a:blip r:embed="rId27" cstate="print"/>
            <a:stretch>
              <a:fillRect/>
            </a:stretch>
          </p:blipFill>
          <p:spPr>
            <a:xfrm>
              <a:off x="3582669" y="2720975"/>
              <a:ext cx="2417445" cy="262127"/>
            </a:xfrm>
            <a:prstGeom prst="rect">
              <a:avLst/>
            </a:prstGeom>
          </p:spPr>
        </p:pic>
        <p:pic>
          <p:nvPicPr>
            <p:cNvPr id="31" name="object 31"/>
            <p:cNvPicPr/>
            <p:nvPr/>
          </p:nvPicPr>
          <p:blipFill>
            <a:blip r:embed="rId28" cstate="print"/>
            <a:stretch>
              <a:fillRect/>
            </a:stretch>
          </p:blipFill>
          <p:spPr>
            <a:xfrm>
              <a:off x="5919469" y="2720975"/>
              <a:ext cx="2387219" cy="262127"/>
            </a:xfrm>
            <a:prstGeom prst="rect">
              <a:avLst/>
            </a:prstGeom>
          </p:spPr>
        </p:pic>
        <p:pic>
          <p:nvPicPr>
            <p:cNvPr id="32" name="object 32"/>
            <p:cNvPicPr/>
            <p:nvPr/>
          </p:nvPicPr>
          <p:blipFill>
            <a:blip r:embed="rId29" cstate="print"/>
            <a:stretch>
              <a:fillRect/>
            </a:stretch>
          </p:blipFill>
          <p:spPr>
            <a:xfrm>
              <a:off x="8227187" y="2720975"/>
              <a:ext cx="137159" cy="262127"/>
            </a:xfrm>
            <a:prstGeom prst="rect">
              <a:avLst/>
            </a:prstGeom>
          </p:spPr>
        </p:pic>
        <p:pic>
          <p:nvPicPr>
            <p:cNvPr id="33" name="object 33"/>
            <p:cNvPicPr/>
            <p:nvPr/>
          </p:nvPicPr>
          <p:blipFill>
            <a:blip r:embed="rId30" cstate="print"/>
            <a:stretch>
              <a:fillRect/>
            </a:stretch>
          </p:blipFill>
          <p:spPr>
            <a:xfrm>
              <a:off x="2846577" y="3013278"/>
              <a:ext cx="668527" cy="262432"/>
            </a:xfrm>
            <a:prstGeom prst="rect">
              <a:avLst/>
            </a:prstGeom>
          </p:spPr>
        </p:pic>
        <p:pic>
          <p:nvPicPr>
            <p:cNvPr id="34" name="object 34"/>
            <p:cNvPicPr/>
            <p:nvPr/>
          </p:nvPicPr>
          <p:blipFill>
            <a:blip r:embed="rId31" cstate="print"/>
            <a:stretch>
              <a:fillRect/>
            </a:stretch>
          </p:blipFill>
          <p:spPr>
            <a:xfrm>
              <a:off x="3466845" y="3013278"/>
              <a:ext cx="1890649" cy="262432"/>
            </a:xfrm>
            <a:prstGeom prst="rect">
              <a:avLst/>
            </a:prstGeom>
          </p:spPr>
        </p:pic>
        <p:pic>
          <p:nvPicPr>
            <p:cNvPr id="35" name="object 35"/>
            <p:cNvPicPr/>
            <p:nvPr/>
          </p:nvPicPr>
          <p:blipFill>
            <a:blip r:embed="rId32" cstate="print"/>
            <a:stretch>
              <a:fillRect/>
            </a:stretch>
          </p:blipFill>
          <p:spPr>
            <a:xfrm>
              <a:off x="5271516" y="3013278"/>
              <a:ext cx="1064361" cy="262432"/>
            </a:xfrm>
            <a:prstGeom prst="rect">
              <a:avLst/>
            </a:prstGeom>
          </p:spPr>
        </p:pic>
        <p:pic>
          <p:nvPicPr>
            <p:cNvPr id="36" name="object 36"/>
            <p:cNvPicPr/>
            <p:nvPr/>
          </p:nvPicPr>
          <p:blipFill>
            <a:blip r:embed="rId33" cstate="print"/>
            <a:stretch>
              <a:fillRect/>
            </a:stretch>
          </p:blipFill>
          <p:spPr>
            <a:xfrm>
              <a:off x="6247130" y="3013278"/>
              <a:ext cx="479551" cy="262432"/>
            </a:xfrm>
            <a:prstGeom prst="rect">
              <a:avLst/>
            </a:prstGeom>
          </p:spPr>
        </p:pic>
        <p:pic>
          <p:nvPicPr>
            <p:cNvPr id="37" name="object 37"/>
            <p:cNvPicPr/>
            <p:nvPr/>
          </p:nvPicPr>
          <p:blipFill>
            <a:blip r:embed="rId34" cstate="print"/>
            <a:stretch>
              <a:fillRect/>
            </a:stretch>
          </p:blipFill>
          <p:spPr>
            <a:xfrm>
              <a:off x="6606793" y="3013278"/>
              <a:ext cx="432053" cy="262432"/>
            </a:xfrm>
            <a:prstGeom prst="rect">
              <a:avLst/>
            </a:prstGeom>
          </p:spPr>
        </p:pic>
        <p:pic>
          <p:nvPicPr>
            <p:cNvPr id="38" name="object 38"/>
            <p:cNvPicPr/>
            <p:nvPr/>
          </p:nvPicPr>
          <p:blipFill>
            <a:blip r:embed="rId35" cstate="print"/>
            <a:stretch>
              <a:fillRect/>
            </a:stretch>
          </p:blipFill>
          <p:spPr>
            <a:xfrm>
              <a:off x="6977125" y="3013278"/>
              <a:ext cx="754722" cy="262432"/>
            </a:xfrm>
            <a:prstGeom prst="rect">
              <a:avLst/>
            </a:prstGeom>
          </p:spPr>
        </p:pic>
        <p:pic>
          <p:nvPicPr>
            <p:cNvPr id="39" name="object 39"/>
            <p:cNvPicPr/>
            <p:nvPr/>
          </p:nvPicPr>
          <p:blipFill>
            <a:blip r:embed="rId36" cstate="print"/>
            <a:stretch>
              <a:fillRect/>
            </a:stretch>
          </p:blipFill>
          <p:spPr>
            <a:xfrm>
              <a:off x="7648067" y="3013278"/>
              <a:ext cx="603503" cy="262432"/>
            </a:xfrm>
            <a:prstGeom prst="rect">
              <a:avLst/>
            </a:prstGeom>
          </p:spPr>
        </p:pic>
        <p:pic>
          <p:nvPicPr>
            <p:cNvPr id="40" name="object 40"/>
            <p:cNvPicPr/>
            <p:nvPr/>
          </p:nvPicPr>
          <p:blipFill>
            <a:blip r:embed="rId37" cstate="print"/>
            <a:stretch>
              <a:fillRect/>
            </a:stretch>
          </p:blipFill>
          <p:spPr>
            <a:xfrm>
              <a:off x="8150987" y="3013278"/>
              <a:ext cx="649655" cy="262432"/>
            </a:xfrm>
            <a:prstGeom prst="rect">
              <a:avLst/>
            </a:prstGeom>
          </p:spPr>
        </p:pic>
        <p:pic>
          <p:nvPicPr>
            <p:cNvPr id="41" name="object 41"/>
            <p:cNvPicPr/>
            <p:nvPr/>
          </p:nvPicPr>
          <p:blipFill>
            <a:blip r:embed="rId38" cstate="print"/>
            <a:stretch>
              <a:fillRect/>
            </a:stretch>
          </p:blipFill>
          <p:spPr>
            <a:xfrm>
              <a:off x="2846577" y="3306444"/>
              <a:ext cx="1007846" cy="262127"/>
            </a:xfrm>
            <a:prstGeom prst="rect">
              <a:avLst/>
            </a:prstGeom>
          </p:spPr>
        </p:pic>
        <p:pic>
          <p:nvPicPr>
            <p:cNvPr id="42" name="object 42"/>
            <p:cNvPicPr/>
            <p:nvPr/>
          </p:nvPicPr>
          <p:blipFill>
            <a:blip r:embed="rId39" cstate="print"/>
            <a:stretch>
              <a:fillRect/>
            </a:stretch>
          </p:blipFill>
          <p:spPr>
            <a:xfrm>
              <a:off x="3762755" y="3306444"/>
              <a:ext cx="1924939" cy="262127"/>
            </a:xfrm>
            <a:prstGeom prst="rect">
              <a:avLst/>
            </a:prstGeom>
          </p:spPr>
        </p:pic>
        <p:pic>
          <p:nvPicPr>
            <p:cNvPr id="43" name="object 43"/>
            <p:cNvPicPr/>
            <p:nvPr/>
          </p:nvPicPr>
          <p:blipFill>
            <a:blip r:embed="rId40" cstate="print"/>
            <a:stretch>
              <a:fillRect/>
            </a:stretch>
          </p:blipFill>
          <p:spPr>
            <a:xfrm>
              <a:off x="2846577" y="3599052"/>
              <a:ext cx="604520" cy="262128"/>
            </a:xfrm>
            <a:prstGeom prst="rect">
              <a:avLst/>
            </a:prstGeom>
          </p:spPr>
        </p:pic>
        <p:pic>
          <p:nvPicPr>
            <p:cNvPr id="44" name="object 44"/>
            <p:cNvPicPr/>
            <p:nvPr/>
          </p:nvPicPr>
          <p:blipFill>
            <a:blip r:embed="rId41" cstate="print"/>
            <a:stretch>
              <a:fillRect/>
            </a:stretch>
          </p:blipFill>
          <p:spPr>
            <a:xfrm>
              <a:off x="3364738" y="3599052"/>
              <a:ext cx="2293492" cy="262128"/>
            </a:xfrm>
            <a:prstGeom prst="rect">
              <a:avLst/>
            </a:prstGeom>
          </p:spPr>
        </p:pic>
        <p:pic>
          <p:nvPicPr>
            <p:cNvPr id="45" name="object 45"/>
            <p:cNvPicPr/>
            <p:nvPr/>
          </p:nvPicPr>
          <p:blipFill>
            <a:blip r:embed="rId42" cstate="print"/>
            <a:stretch>
              <a:fillRect/>
            </a:stretch>
          </p:blipFill>
          <p:spPr>
            <a:xfrm>
              <a:off x="5576570" y="3599052"/>
              <a:ext cx="2481579" cy="262128"/>
            </a:xfrm>
            <a:prstGeom prst="rect">
              <a:avLst/>
            </a:prstGeom>
          </p:spPr>
        </p:pic>
        <p:pic>
          <p:nvPicPr>
            <p:cNvPr id="46" name="object 46"/>
            <p:cNvPicPr/>
            <p:nvPr/>
          </p:nvPicPr>
          <p:blipFill>
            <a:blip r:embed="rId43" cstate="print"/>
            <a:stretch>
              <a:fillRect/>
            </a:stretch>
          </p:blipFill>
          <p:spPr>
            <a:xfrm>
              <a:off x="2846577" y="3842892"/>
              <a:ext cx="1079322" cy="262128"/>
            </a:xfrm>
            <a:prstGeom prst="rect">
              <a:avLst/>
            </a:prstGeom>
          </p:spPr>
        </p:pic>
      </p:grpSp>
      <p:sp>
        <p:nvSpPr>
          <p:cNvPr id="47" name="object 47"/>
          <p:cNvSpPr txBox="1"/>
          <p:nvPr/>
        </p:nvSpPr>
        <p:spPr>
          <a:xfrm>
            <a:off x="4014977" y="2946362"/>
            <a:ext cx="185420" cy="1465785"/>
          </a:xfrm>
          <a:prstGeom prst="rect">
            <a:avLst/>
          </a:prstGeom>
        </p:spPr>
        <p:txBody>
          <a:bodyPr vert="horz" wrap="square" lIns="0" tIns="62229" rIns="0" bIns="0" rtlCol="0">
            <a:spAutoFit/>
          </a:bodyPr>
          <a:lstStyle/>
          <a:p>
            <a:pPr marL="12700" hangingPunct="1">
              <a:spcBef>
                <a:spcPts val="489"/>
              </a:spcBef>
              <a:defRPr/>
            </a:pPr>
            <a:r>
              <a:rPr sz="1600" kern="1200" spc="-5" dirty="0">
                <a:solidFill>
                  <a:srgbClr val="0080C8"/>
                </a:solidFill>
                <a:latin typeface="Wingdings"/>
                <a:ea typeface="+mn-ea"/>
                <a:cs typeface="Wingdings"/>
              </a:rPr>
              <a:t></a:t>
            </a:r>
            <a:endParaRPr sz="1600" kern="1200">
              <a:solidFill>
                <a:prstClr val="black"/>
              </a:solidFill>
              <a:latin typeface="Wingdings"/>
              <a:ea typeface="+mn-ea"/>
              <a:cs typeface="Wingdings"/>
            </a:endParaRPr>
          </a:p>
          <a:p>
            <a:pPr marL="12700" hangingPunct="1">
              <a:spcBef>
                <a:spcPts val="385"/>
              </a:spcBef>
              <a:defRPr/>
            </a:pPr>
            <a:r>
              <a:rPr sz="1600" kern="1200" spc="-5" dirty="0">
                <a:solidFill>
                  <a:srgbClr val="0080C8"/>
                </a:solidFill>
                <a:latin typeface="Wingdings"/>
                <a:ea typeface="+mn-ea"/>
                <a:cs typeface="Wingdings"/>
              </a:rPr>
              <a:t></a:t>
            </a:r>
            <a:endParaRPr sz="1600" kern="1200">
              <a:solidFill>
                <a:prstClr val="black"/>
              </a:solidFill>
              <a:latin typeface="Wingdings"/>
              <a:ea typeface="+mn-ea"/>
              <a:cs typeface="Wingdings"/>
            </a:endParaRPr>
          </a:p>
          <a:p>
            <a:pPr marL="12700" hangingPunct="1">
              <a:spcBef>
                <a:spcPts val="384"/>
              </a:spcBef>
              <a:defRPr/>
            </a:pPr>
            <a:r>
              <a:rPr sz="1600" kern="1200" spc="-5" dirty="0">
                <a:solidFill>
                  <a:srgbClr val="0080C8"/>
                </a:solidFill>
                <a:latin typeface="Wingdings"/>
                <a:ea typeface="+mn-ea"/>
                <a:cs typeface="Wingdings"/>
              </a:rPr>
              <a:t></a:t>
            </a:r>
            <a:endParaRPr sz="1600" kern="1200">
              <a:solidFill>
                <a:prstClr val="black"/>
              </a:solidFill>
              <a:latin typeface="Wingdings"/>
              <a:ea typeface="+mn-ea"/>
              <a:cs typeface="Wingdings"/>
            </a:endParaRPr>
          </a:p>
          <a:p>
            <a:pPr hangingPunct="1">
              <a:spcBef>
                <a:spcPts val="25"/>
              </a:spcBef>
              <a:defRPr/>
            </a:pPr>
            <a:endParaRPr sz="2050" kern="1200">
              <a:solidFill>
                <a:prstClr val="black"/>
              </a:solidFill>
              <a:latin typeface="Wingdings"/>
              <a:ea typeface="+mn-ea"/>
              <a:cs typeface="Wingdings"/>
            </a:endParaRPr>
          </a:p>
          <a:p>
            <a:pPr marL="12700" hangingPunct="1">
              <a:defRPr/>
            </a:pPr>
            <a:r>
              <a:rPr sz="1600" kern="1200" spc="-5" dirty="0">
                <a:solidFill>
                  <a:srgbClr val="0080C8"/>
                </a:solidFill>
                <a:latin typeface="Wingdings"/>
                <a:ea typeface="+mn-ea"/>
                <a:cs typeface="Wingdings"/>
              </a:rPr>
              <a:t></a:t>
            </a:r>
            <a:endParaRPr sz="1600" kern="1200">
              <a:solidFill>
                <a:prstClr val="black"/>
              </a:solidFill>
              <a:latin typeface="Wingdings"/>
              <a:ea typeface="+mn-ea"/>
              <a:cs typeface="Wingdings"/>
            </a:endParaRPr>
          </a:p>
        </p:txBody>
      </p:sp>
      <p:grpSp>
        <p:nvGrpSpPr>
          <p:cNvPr id="48" name="object 48"/>
          <p:cNvGrpSpPr/>
          <p:nvPr/>
        </p:nvGrpSpPr>
        <p:grpSpPr>
          <a:xfrm>
            <a:off x="4370577" y="4135196"/>
            <a:ext cx="4876800" cy="262890"/>
            <a:chOff x="2846577" y="4135196"/>
            <a:chExt cx="4876800" cy="262890"/>
          </a:xfrm>
        </p:grpSpPr>
        <p:pic>
          <p:nvPicPr>
            <p:cNvPr id="49" name="object 49"/>
            <p:cNvPicPr/>
            <p:nvPr/>
          </p:nvPicPr>
          <p:blipFill>
            <a:blip r:embed="rId44" cstate="print"/>
            <a:stretch>
              <a:fillRect/>
            </a:stretch>
          </p:blipFill>
          <p:spPr>
            <a:xfrm>
              <a:off x="2846577" y="4135196"/>
              <a:ext cx="341375" cy="262432"/>
            </a:xfrm>
            <a:prstGeom prst="rect">
              <a:avLst/>
            </a:prstGeom>
          </p:spPr>
        </p:pic>
        <p:pic>
          <p:nvPicPr>
            <p:cNvPr id="50" name="object 50"/>
            <p:cNvPicPr/>
            <p:nvPr/>
          </p:nvPicPr>
          <p:blipFill>
            <a:blip r:embed="rId45" cstate="print"/>
            <a:stretch>
              <a:fillRect/>
            </a:stretch>
          </p:blipFill>
          <p:spPr>
            <a:xfrm>
              <a:off x="3102609" y="4135196"/>
              <a:ext cx="335279" cy="262432"/>
            </a:xfrm>
            <a:prstGeom prst="rect">
              <a:avLst/>
            </a:prstGeom>
          </p:spPr>
        </p:pic>
        <p:pic>
          <p:nvPicPr>
            <p:cNvPr id="51" name="object 51"/>
            <p:cNvPicPr/>
            <p:nvPr/>
          </p:nvPicPr>
          <p:blipFill>
            <a:blip r:embed="rId46" cstate="print"/>
            <a:stretch>
              <a:fillRect/>
            </a:stretch>
          </p:blipFill>
          <p:spPr>
            <a:xfrm>
              <a:off x="3317494" y="4135196"/>
              <a:ext cx="3036316" cy="262432"/>
            </a:xfrm>
            <a:prstGeom prst="rect">
              <a:avLst/>
            </a:prstGeom>
          </p:spPr>
        </p:pic>
        <p:pic>
          <p:nvPicPr>
            <p:cNvPr id="52" name="object 52"/>
            <p:cNvPicPr/>
            <p:nvPr/>
          </p:nvPicPr>
          <p:blipFill>
            <a:blip r:embed="rId47" cstate="print"/>
            <a:stretch>
              <a:fillRect/>
            </a:stretch>
          </p:blipFill>
          <p:spPr>
            <a:xfrm>
              <a:off x="6266942" y="4135196"/>
              <a:ext cx="1029119" cy="262432"/>
            </a:xfrm>
            <a:prstGeom prst="rect">
              <a:avLst/>
            </a:prstGeom>
          </p:spPr>
        </p:pic>
        <p:pic>
          <p:nvPicPr>
            <p:cNvPr id="53" name="object 53"/>
            <p:cNvPicPr/>
            <p:nvPr/>
          </p:nvPicPr>
          <p:blipFill>
            <a:blip r:embed="rId48" cstate="print"/>
            <a:stretch>
              <a:fillRect/>
            </a:stretch>
          </p:blipFill>
          <p:spPr>
            <a:xfrm>
              <a:off x="7210298" y="4135196"/>
              <a:ext cx="512470" cy="262432"/>
            </a:xfrm>
            <a:prstGeom prst="rect">
              <a:avLst/>
            </a:prstGeom>
          </p:spPr>
        </p:pic>
      </p:grpSp>
      <p:grpSp>
        <p:nvGrpSpPr>
          <p:cNvPr id="54" name="object 54"/>
          <p:cNvGrpSpPr/>
          <p:nvPr/>
        </p:nvGrpSpPr>
        <p:grpSpPr>
          <a:xfrm>
            <a:off x="4027677" y="4593083"/>
            <a:ext cx="6296660" cy="506095"/>
            <a:chOff x="2503677" y="4593082"/>
            <a:chExt cx="6296660" cy="506095"/>
          </a:xfrm>
        </p:grpSpPr>
        <p:pic>
          <p:nvPicPr>
            <p:cNvPr id="55" name="object 55"/>
            <p:cNvPicPr/>
            <p:nvPr/>
          </p:nvPicPr>
          <p:blipFill>
            <a:blip r:embed="rId49" cstate="print"/>
            <a:stretch>
              <a:fillRect/>
            </a:stretch>
          </p:blipFill>
          <p:spPr>
            <a:xfrm>
              <a:off x="2503677" y="4593082"/>
              <a:ext cx="212598" cy="262127"/>
            </a:xfrm>
            <a:prstGeom prst="rect">
              <a:avLst/>
            </a:prstGeom>
          </p:spPr>
        </p:pic>
        <p:pic>
          <p:nvPicPr>
            <p:cNvPr id="56" name="object 56"/>
            <p:cNvPicPr/>
            <p:nvPr/>
          </p:nvPicPr>
          <p:blipFill>
            <a:blip r:embed="rId50" cstate="print"/>
            <a:stretch>
              <a:fillRect/>
            </a:stretch>
          </p:blipFill>
          <p:spPr>
            <a:xfrm>
              <a:off x="2645409" y="4593082"/>
              <a:ext cx="700532" cy="262127"/>
            </a:xfrm>
            <a:prstGeom prst="rect">
              <a:avLst/>
            </a:prstGeom>
          </p:spPr>
        </p:pic>
        <p:pic>
          <p:nvPicPr>
            <p:cNvPr id="57" name="object 57"/>
            <p:cNvPicPr/>
            <p:nvPr/>
          </p:nvPicPr>
          <p:blipFill>
            <a:blip r:embed="rId51" cstate="print"/>
            <a:stretch>
              <a:fillRect/>
            </a:stretch>
          </p:blipFill>
          <p:spPr>
            <a:xfrm>
              <a:off x="3296158" y="4593082"/>
              <a:ext cx="764032" cy="262127"/>
            </a:xfrm>
            <a:prstGeom prst="rect">
              <a:avLst/>
            </a:prstGeom>
          </p:spPr>
        </p:pic>
        <p:pic>
          <p:nvPicPr>
            <p:cNvPr id="58" name="object 58"/>
            <p:cNvPicPr/>
            <p:nvPr/>
          </p:nvPicPr>
          <p:blipFill>
            <a:blip r:embed="rId52" cstate="print"/>
            <a:stretch>
              <a:fillRect/>
            </a:stretch>
          </p:blipFill>
          <p:spPr>
            <a:xfrm>
              <a:off x="3983736" y="4593082"/>
              <a:ext cx="3338194" cy="262127"/>
            </a:xfrm>
            <a:prstGeom prst="rect">
              <a:avLst/>
            </a:prstGeom>
          </p:spPr>
        </p:pic>
        <p:pic>
          <p:nvPicPr>
            <p:cNvPr id="59" name="object 59"/>
            <p:cNvPicPr/>
            <p:nvPr/>
          </p:nvPicPr>
          <p:blipFill>
            <a:blip r:embed="rId53" cstate="print"/>
            <a:stretch>
              <a:fillRect/>
            </a:stretch>
          </p:blipFill>
          <p:spPr>
            <a:xfrm>
              <a:off x="7231633" y="4593082"/>
              <a:ext cx="221742" cy="262127"/>
            </a:xfrm>
            <a:prstGeom prst="rect">
              <a:avLst/>
            </a:prstGeom>
          </p:spPr>
        </p:pic>
        <p:pic>
          <p:nvPicPr>
            <p:cNvPr id="60" name="object 60"/>
            <p:cNvPicPr/>
            <p:nvPr/>
          </p:nvPicPr>
          <p:blipFill>
            <a:blip r:embed="rId54" cstate="print"/>
            <a:stretch>
              <a:fillRect/>
            </a:stretch>
          </p:blipFill>
          <p:spPr>
            <a:xfrm>
              <a:off x="7379462" y="4593082"/>
              <a:ext cx="666051" cy="262127"/>
            </a:xfrm>
            <a:prstGeom prst="rect">
              <a:avLst/>
            </a:prstGeom>
          </p:spPr>
        </p:pic>
        <p:pic>
          <p:nvPicPr>
            <p:cNvPr id="61" name="object 61"/>
            <p:cNvPicPr/>
            <p:nvPr/>
          </p:nvPicPr>
          <p:blipFill>
            <a:blip r:embed="rId29" cstate="print"/>
            <a:stretch>
              <a:fillRect/>
            </a:stretch>
          </p:blipFill>
          <p:spPr>
            <a:xfrm>
              <a:off x="7978774" y="4593082"/>
              <a:ext cx="137159" cy="262127"/>
            </a:xfrm>
            <a:prstGeom prst="rect">
              <a:avLst/>
            </a:prstGeom>
          </p:spPr>
        </p:pic>
        <p:pic>
          <p:nvPicPr>
            <p:cNvPr id="62" name="object 62"/>
            <p:cNvPicPr/>
            <p:nvPr/>
          </p:nvPicPr>
          <p:blipFill>
            <a:blip r:embed="rId55" cstate="print"/>
            <a:stretch>
              <a:fillRect/>
            </a:stretch>
          </p:blipFill>
          <p:spPr>
            <a:xfrm>
              <a:off x="8070214" y="4593082"/>
              <a:ext cx="729780" cy="262127"/>
            </a:xfrm>
            <a:prstGeom prst="rect">
              <a:avLst/>
            </a:prstGeom>
          </p:spPr>
        </p:pic>
        <p:pic>
          <p:nvPicPr>
            <p:cNvPr id="63" name="object 63"/>
            <p:cNvPicPr/>
            <p:nvPr/>
          </p:nvPicPr>
          <p:blipFill>
            <a:blip r:embed="rId56" cstate="print"/>
            <a:stretch>
              <a:fillRect/>
            </a:stretch>
          </p:blipFill>
          <p:spPr>
            <a:xfrm>
              <a:off x="2503677" y="4836922"/>
              <a:ext cx="4149852" cy="262127"/>
            </a:xfrm>
            <a:prstGeom prst="rect">
              <a:avLst/>
            </a:prstGeom>
          </p:spPr>
        </p:pic>
      </p:grpSp>
      <p:grpSp>
        <p:nvGrpSpPr>
          <p:cNvPr id="64" name="object 64"/>
          <p:cNvGrpSpPr/>
          <p:nvPr/>
        </p:nvGrpSpPr>
        <p:grpSpPr>
          <a:xfrm>
            <a:off x="4027678" y="5275835"/>
            <a:ext cx="5669915" cy="506095"/>
            <a:chOff x="2503677" y="5275834"/>
            <a:chExt cx="5669915" cy="506095"/>
          </a:xfrm>
        </p:grpSpPr>
        <p:pic>
          <p:nvPicPr>
            <p:cNvPr id="65" name="object 65"/>
            <p:cNvPicPr/>
            <p:nvPr/>
          </p:nvPicPr>
          <p:blipFill>
            <a:blip r:embed="rId49" cstate="print"/>
            <a:stretch>
              <a:fillRect/>
            </a:stretch>
          </p:blipFill>
          <p:spPr>
            <a:xfrm>
              <a:off x="2503677" y="5275834"/>
              <a:ext cx="212598" cy="262128"/>
            </a:xfrm>
            <a:prstGeom prst="rect">
              <a:avLst/>
            </a:prstGeom>
          </p:spPr>
        </p:pic>
        <p:pic>
          <p:nvPicPr>
            <p:cNvPr id="66" name="object 66"/>
            <p:cNvPicPr/>
            <p:nvPr/>
          </p:nvPicPr>
          <p:blipFill>
            <a:blip r:embed="rId57" cstate="print"/>
            <a:stretch>
              <a:fillRect/>
            </a:stretch>
          </p:blipFill>
          <p:spPr>
            <a:xfrm>
              <a:off x="2645409" y="5275834"/>
              <a:ext cx="1258087" cy="262128"/>
            </a:xfrm>
            <a:prstGeom prst="rect">
              <a:avLst/>
            </a:prstGeom>
          </p:spPr>
        </p:pic>
        <p:pic>
          <p:nvPicPr>
            <p:cNvPr id="67" name="object 67"/>
            <p:cNvPicPr/>
            <p:nvPr/>
          </p:nvPicPr>
          <p:blipFill>
            <a:blip r:embed="rId58" cstate="print"/>
            <a:stretch>
              <a:fillRect/>
            </a:stretch>
          </p:blipFill>
          <p:spPr>
            <a:xfrm>
              <a:off x="3829811" y="5275834"/>
              <a:ext cx="3095624" cy="262128"/>
            </a:xfrm>
            <a:prstGeom prst="rect">
              <a:avLst/>
            </a:prstGeom>
          </p:spPr>
        </p:pic>
        <p:pic>
          <p:nvPicPr>
            <p:cNvPr id="68" name="object 68"/>
            <p:cNvPicPr/>
            <p:nvPr/>
          </p:nvPicPr>
          <p:blipFill>
            <a:blip r:embed="rId59" cstate="print"/>
            <a:stretch>
              <a:fillRect/>
            </a:stretch>
          </p:blipFill>
          <p:spPr>
            <a:xfrm>
              <a:off x="6836918" y="5275834"/>
              <a:ext cx="1336548" cy="262128"/>
            </a:xfrm>
            <a:prstGeom prst="rect">
              <a:avLst/>
            </a:prstGeom>
          </p:spPr>
        </p:pic>
        <p:pic>
          <p:nvPicPr>
            <p:cNvPr id="69" name="object 69"/>
            <p:cNvPicPr/>
            <p:nvPr/>
          </p:nvPicPr>
          <p:blipFill>
            <a:blip r:embed="rId60" cstate="print"/>
            <a:stretch>
              <a:fillRect/>
            </a:stretch>
          </p:blipFill>
          <p:spPr>
            <a:xfrm>
              <a:off x="2503677" y="5519318"/>
              <a:ext cx="1229283" cy="262432"/>
            </a:xfrm>
            <a:prstGeom prst="rect">
              <a:avLst/>
            </a:prstGeom>
          </p:spPr>
        </p:pic>
        <p:pic>
          <p:nvPicPr>
            <p:cNvPr id="70" name="object 70"/>
            <p:cNvPicPr/>
            <p:nvPr/>
          </p:nvPicPr>
          <p:blipFill>
            <a:blip r:embed="rId61" cstate="print"/>
            <a:stretch>
              <a:fillRect/>
            </a:stretch>
          </p:blipFill>
          <p:spPr>
            <a:xfrm>
              <a:off x="3645408" y="5519318"/>
              <a:ext cx="566927" cy="262432"/>
            </a:xfrm>
            <a:prstGeom prst="rect">
              <a:avLst/>
            </a:prstGeom>
          </p:spPr>
        </p:pic>
        <p:pic>
          <p:nvPicPr>
            <p:cNvPr id="71" name="object 71"/>
            <p:cNvPicPr/>
            <p:nvPr/>
          </p:nvPicPr>
          <p:blipFill>
            <a:blip r:embed="rId62" cstate="print"/>
            <a:stretch>
              <a:fillRect/>
            </a:stretch>
          </p:blipFill>
          <p:spPr>
            <a:xfrm>
              <a:off x="4117847" y="5519318"/>
              <a:ext cx="524510" cy="262432"/>
            </a:xfrm>
            <a:prstGeom prst="rect">
              <a:avLst/>
            </a:prstGeom>
          </p:spPr>
        </p:pic>
        <p:pic>
          <p:nvPicPr>
            <p:cNvPr id="72" name="object 72"/>
            <p:cNvPicPr/>
            <p:nvPr/>
          </p:nvPicPr>
          <p:blipFill>
            <a:blip r:embed="rId63" cstate="print"/>
            <a:stretch>
              <a:fillRect/>
            </a:stretch>
          </p:blipFill>
          <p:spPr>
            <a:xfrm>
              <a:off x="4567427" y="5519318"/>
              <a:ext cx="2922270" cy="262432"/>
            </a:xfrm>
            <a:prstGeom prst="rect">
              <a:avLst/>
            </a:prstGeom>
          </p:spPr>
        </p:pic>
      </p:grpSp>
      <p:pic>
        <p:nvPicPr>
          <p:cNvPr id="73" name="object 73"/>
          <p:cNvPicPr/>
          <p:nvPr/>
        </p:nvPicPr>
        <p:blipFill>
          <a:blip r:embed="rId64" cstate="print"/>
          <a:stretch>
            <a:fillRect/>
          </a:stretch>
        </p:blipFill>
        <p:spPr>
          <a:xfrm>
            <a:off x="9978898" y="6437985"/>
            <a:ext cx="210311" cy="196900"/>
          </a:xfrm>
          <a:prstGeom prst="rect">
            <a:avLst/>
          </a:prstGeom>
        </p:spPr>
      </p:pic>
      <p:pic>
        <p:nvPicPr>
          <p:cNvPr id="74" name="object 74"/>
          <p:cNvPicPr/>
          <p:nvPr/>
        </p:nvPicPr>
        <p:blipFill>
          <a:blip r:embed="rId65" cstate="print"/>
          <a:stretch>
            <a:fillRect/>
          </a:stretch>
        </p:blipFill>
        <p:spPr>
          <a:xfrm>
            <a:off x="1958226" y="2840502"/>
            <a:ext cx="1852308" cy="1554068"/>
          </a:xfrm>
          <a:prstGeom prst="rect">
            <a:avLst/>
          </a:prstGeom>
        </p:spPr>
      </p:pic>
    </p:spTree>
    <p:extLst>
      <p:ext uri="{BB962C8B-B14F-4D97-AF65-F5344CB8AC3E}">
        <p14:creationId xmlns:p14="http://schemas.microsoft.com/office/powerpoint/2010/main" val="2191346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83128" y="1412776"/>
            <a:ext cx="7920880" cy="4968552"/>
          </a:xfrm>
        </p:spPr>
        <p:txBody>
          <a:bodyPr>
            <a:normAutofit fontScale="90000"/>
          </a:bodyPr>
          <a:lstStyle/>
          <a:p>
            <a:pPr>
              <a:spcBef>
                <a:spcPts val="0"/>
              </a:spcBef>
            </a:pPr>
            <a:r>
              <a:rPr lang="fr-FR" sz="2000" b="0" cap="none" dirty="0">
                <a:solidFill>
                  <a:srgbClr val="1E274A"/>
                </a:solidFill>
                <a:ea typeface="+mn-ea"/>
                <a:cs typeface="+mn-cs"/>
              </a:rPr>
              <a:t>Au titre de la protection des droits, le Défenseur des droits dispose de </a:t>
            </a:r>
            <a:r>
              <a:rPr lang="fr-FR" sz="2000" cap="none" dirty="0">
                <a:solidFill>
                  <a:srgbClr val="0080C9"/>
                </a:solidFill>
                <a:ea typeface="+mn-ea"/>
                <a:cs typeface="Times New Roman" pitchFamily="18" charset="0"/>
              </a:rPr>
              <a:t>larges pouvoirs d’investigation</a:t>
            </a:r>
            <a:r>
              <a:rPr lang="fr-FR" sz="2000" cap="none" dirty="0">
                <a:solidFill>
                  <a:srgbClr val="1E274A"/>
                </a:solidFill>
                <a:ea typeface="+mn-ea"/>
                <a:cs typeface="Times New Roman" pitchFamily="18" charset="0"/>
              </a:rPr>
              <a:t> </a:t>
            </a:r>
            <a:r>
              <a:rPr lang="fr-FR" sz="2000" b="0" cap="none" dirty="0">
                <a:solidFill>
                  <a:srgbClr val="1E274A"/>
                </a:solidFill>
                <a:ea typeface="+mn-ea"/>
                <a:cs typeface="+mn-cs"/>
              </a:rPr>
              <a:t>qu’il exerce en toute </a:t>
            </a:r>
            <a:r>
              <a:rPr lang="fr-FR" sz="2000" cap="none" dirty="0">
                <a:solidFill>
                  <a:srgbClr val="0080C9"/>
                </a:solidFill>
                <a:ea typeface="+mn-ea"/>
                <a:cs typeface="Times New Roman" pitchFamily="18" charset="0"/>
              </a:rPr>
              <a:t>indépendance</a:t>
            </a:r>
            <a:r>
              <a:rPr lang="fr-FR" sz="2000" cap="none" dirty="0">
                <a:solidFill>
                  <a:srgbClr val="1E274A"/>
                </a:solidFill>
                <a:ea typeface="+mn-ea"/>
                <a:cs typeface="Times New Roman" pitchFamily="18" charset="0"/>
              </a:rPr>
              <a:t> :</a:t>
            </a:r>
            <a:br>
              <a:rPr lang="fr-FR" sz="2000" cap="none" dirty="0">
                <a:solidFill>
                  <a:srgbClr val="1E274A"/>
                </a:solidFill>
                <a:ea typeface="+mn-ea"/>
                <a:cs typeface="Times New Roman" pitchFamily="18" charset="0"/>
              </a:rPr>
            </a:br>
            <a:br>
              <a:rPr lang="fr-FR" sz="2000" b="0" cap="none" dirty="0">
                <a:solidFill>
                  <a:srgbClr val="1E274A"/>
                </a:solidFill>
                <a:ea typeface="+mn-ea"/>
                <a:cs typeface="+mn-cs"/>
              </a:rPr>
            </a:br>
            <a:r>
              <a:rPr lang="fr-FR" altLang="zh-CN" sz="2000" b="0" cap="none" dirty="0">
                <a:solidFill>
                  <a:srgbClr val="1E274A"/>
                </a:solidFill>
                <a:ea typeface="宋体" charset="-122"/>
                <a:cs typeface="+mn-cs"/>
              </a:rPr>
              <a:t>Des moyens généraux d’information : </a:t>
            </a:r>
            <a:br>
              <a:rPr lang="fr-FR" altLang="zh-CN" sz="2000" b="0" cap="none" dirty="0">
                <a:solidFill>
                  <a:srgbClr val="1E274A"/>
                </a:solidFill>
                <a:ea typeface="宋体" charset="-122"/>
                <a:cs typeface="+mn-cs"/>
              </a:rPr>
            </a:br>
            <a:r>
              <a:rPr lang="fr-FR" altLang="zh-CN" sz="2000" b="0" cap="none" dirty="0">
                <a:solidFill>
                  <a:srgbClr val="1E274A"/>
                </a:solidFill>
                <a:ea typeface="宋体" charset="-122"/>
                <a:cs typeface="+mn-cs"/>
              </a:rPr>
              <a:t>	- demande d’</a:t>
            </a:r>
            <a:r>
              <a:rPr lang="fr-FR" altLang="zh-CN" sz="2000" cap="none" dirty="0">
                <a:solidFill>
                  <a:srgbClr val="0080C9"/>
                </a:solidFill>
                <a:cs typeface="Times New Roman" pitchFamily="18" charset="0"/>
              </a:rPr>
              <a:t>explications</a:t>
            </a:r>
            <a:br>
              <a:rPr lang="fr-FR" altLang="zh-CN" sz="2000" cap="none" dirty="0">
                <a:solidFill>
                  <a:srgbClr val="0080C9"/>
                </a:solidFill>
                <a:cs typeface="Times New Roman" pitchFamily="18" charset="0"/>
              </a:rPr>
            </a:br>
            <a:r>
              <a:rPr lang="fr-FR" altLang="zh-CN" sz="2000" cap="none" dirty="0">
                <a:solidFill>
                  <a:srgbClr val="1E274A"/>
                </a:solidFill>
                <a:ea typeface="宋体" charset="-122"/>
                <a:cs typeface="+mn-cs"/>
              </a:rPr>
              <a:t>	</a:t>
            </a:r>
            <a:r>
              <a:rPr lang="fr-FR" altLang="zh-CN" sz="2000" b="0" cap="none" dirty="0">
                <a:solidFill>
                  <a:srgbClr val="1E274A"/>
                </a:solidFill>
                <a:ea typeface="宋体" charset="-122"/>
                <a:cs typeface="+mn-cs"/>
              </a:rPr>
              <a:t>- demande d’</a:t>
            </a:r>
            <a:r>
              <a:rPr lang="fr-FR" altLang="zh-CN" sz="2000" cap="none" dirty="0">
                <a:solidFill>
                  <a:srgbClr val="0080C9"/>
                </a:solidFill>
                <a:cs typeface="Times New Roman" pitchFamily="18" charset="0"/>
              </a:rPr>
              <a:t>informations</a:t>
            </a:r>
            <a:br>
              <a:rPr lang="fr-FR" altLang="zh-CN" sz="2000" cap="none" dirty="0">
                <a:solidFill>
                  <a:srgbClr val="0080C9"/>
                </a:solidFill>
                <a:cs typeface="Times New Roman" pitchFamily="18" charset="0"/>
              </a:rPr>
            </a:br>
            <a:r>
              <a:rPr lang="fr-FR" altLang="zh-CN" sz="2000" b="0" cap="none" dirty="0">
                <a:solidFill>
                  <a:srgbClr val="1E274A"/>
                </a:solidFill>
                <a:ea typeface="宋体" charset="-122"/>
                <a:cs typeface="+mn-cs"/>
              </a:rPr>
              <a:t>	- demande de </a:t>
            </a:r>
            <a:r>
              <a:rPr lang="fr-FR" altLang="zh-CN" sz="2000" cap="none" dirty="0">
                <a:solidFill>
                  <a:srgbClr val="0080C9"/>
                </a:solidFill>
                <a:cs typeface="Times New Roman" pitchFamily="18" charset="0"/>
              </a:rPr>
              <a:t>pièces</a:t>
            </a:r>
            <a:br>
              <a:rPr lang="fr-FR" altLang="zh-CN" sz="2000" cap="none" dirty="0">
                <a:solidFill>
                  <a:srgbClr val="0080C9"/>
                </a:solidFill>
                <a:cs typeface="Times New Roman" pitchFamily="18" charset="0"/>
              </a:rPr>
            </a:br>
            <a:br>
              <a:rPr lang="fr-FR" altLang="zh-CN" sz="2000" b="0" cap="none" dirty="0">
                <a:solidFill>
                  <a:srgbClr val="1E274A"/>
                </a:solidFill>
                <a:ea typeface="宋体" charset="-122"/>
                <a:cs typeface="+mn-cs"/>
              </a:rPr>
            </a:br>
            <a:r>
              <a:rPr lang="fr-FR" altLang="zh-CN" sz="2000" b="0" cap="none" dirty="0">
                <a:solidFill>
                  <a:srgbClr val="1E274A"/>
                </a:solidFill>
                <a:ea typeface="宋体" charset="-122"/>
                <a:cs typeface="+mn-cs"/>
              </a:rPr>
              <a:t>Des moyens plus contraignants : </a:t>
            </a:r>
            <a:br>
              <a:rPr lang="fr-FR" altLang="zh-CN" sz="2000" b="0" cap="none" dirty="0">
                <a:solidFill>
                  <a:srgbClr val="1E274A"/>
                </a:solidFill>
                <a:ea typeface="宋体" charset="-122"/>
                <a:cs typeface="+mn-cs"/>
              </a:rPr>
            </a:br>
            <a:r>
              <a:rPr lang="fr-FR" sz="2000" b="0" cap="none" dirty="0">
                <a:solidFill>
                  <a:srgbClr val="1E274A"/>
                </a:solidFill>
                <a:ea typeface="宋体" charset="-122"/>
                <a:cs typeface="+mn-cs"/>
              </a:rPr>
              <a:t>	- </a:t>
            </a:r>
            <a:r>
              <a:rPr lang="fr-FR" sz="2000" cap="none" dirty="0">
                <a:solidFill>
                  <a:srgbClr val="0080C9"/>
                </a:solidFill>
                <a:ea typeface="+mn-ea"/>
                <a:cs typeface="Times New Roman" pitchFamily="18" charset="0"/>
              </a:rPr>
              <a:t>audition</a:t>
            </a:r>
            <a:br>
              <a:rPr lang="fr-FR" sz="2000" cap="none" dirty="0">
                <a:solidFill>
                  <a:srgbClr val="0080C9"/>
                </a:solidFill>
                <a:ea typeface="+mn-ea"/>
                <a:cs typeface="Times New Roman" pitchFamily="18" charset="0"/>
              </a:rPr>
            </a:br>
            <a:r>
              <a:rPr lang="fr-FR" sz="2000" b="0" cap="none" dirty="0">
                <a:solidFill>
                  <a:srgbClr val="1E274A"/>
                </a:solidFill>
                <a:ea typeface="宋体" charset="-122"/>
                <a:cs typeface="+mn-cs"/>
              </a:rPr>
              <a:t>	- </a:t>
            </a:r>
            <a:r>
              <a:rPr lang="fr-FR" sz="2000" cap="none" dirty="0">
                <a:solidFill>
                  <a:srgbClr val="0080C9"/>
                </a:solidFill>
                <a:ea typeface="+mn-ea"/>
                <a:cs typeface="Times New Roman" pitchFamily="18" charset="0"/>
              </a:rPr>
              <a:t>vérification sur place</a:t>
            </a:r>
            <a:br>
              <a:rPr lang="fr-FR" sz="2000" cap="none" dirty="0">
                <a:solidFill>
                  <a:srgbClr val="0080C9"/>
                </a:solidFill>
                <a:ea typeface="+mn-ea"/>
                <a:cs typeface="Times New Roman" pitchFamily="18" charset="0"/>
              </a:rPr>
            </a:br>
            <a:r>
              <a:rPr lang="fr-FR" sz="2000" cap="none" dirty="0">
                <a:solidFill>
                  <a:srgbClr val="1E274A"/>
                </a:solidFill>
                <a:ea typeface="+mn-ea"/>
                <a:cs typeface="Times New Roman" pitchFamily="18" charset="0"/>
              </a:rPr>
              <a:t>	- </a:t>
            </a:r>
            <a:r>
              <a:rPr lang="fr-FR" sz="2000" cap="none" dirty="0">
                <a:solidFill>
                  <a:srgbClr val="0080C9"/>
                </a:solidFill>
                <a:ea typeface="+mn-ea"/>
                <a:cs typeface="Times New Roman" pitchFamily="18" charset="0"/>
              </a:rPr>
              <a:t>mise en demeure et demande d’injonction </a:t>
            </a:r>
            <a:r>
              <a:rPr lang="fr-FR" sz="2000" b="0" cap="none" dirty="0">
                <a:solidFill>
                  <a:srgbClr val="1E274A"/>
                </a:solidFill>
                <a:ea typeface="+mn-ea"/>
                <a:cs typeface="+mn-cs"/>
              </a:rPr>
              <a:t>au juge des référés </a:t>
            </a:r>
            <a:br>
              <a:rPr lang="fr-FR" sz="2000" b="0" cap="none" dirty="0">
                <a:solidFill>
                  <a:srgbClr val="1E274A"/>
                </a:solidFill>
                <a:ea typeface="+mn-ea"/>
                <a:cs typeface="+mn-cs"/>
              </a:rPr>
            </a:br>
            <a:br>
              <a:rPr lang="fr-FR" sz="2000" b="0" cap="none" dirty="0">
                <a:solidFill>
                  <a:srgbClr val="1E274A"/>
                </a:solidFill>
                <a:ea typeface="+mn-ea"/>
                <a:cs typeface="+mn-cs"/>
              </a:rPr>
            </a:br>
            <a:r>
              <a:rPr lang="fr-FR" sz="2000" b="0" cap="none" dirty="0">
                <a:solidFill>
                  <a:srgbClr val="1E274A"/>
                </a:solidFill>
                <a:ea typeface="+mn-ea"/>
                <a:cs typeface="+mn-cs"/>
              </a:rPr>
              <a:t>Procédures de </a:t>
            </a:r>
            <a:r>
              <a:rPr lang="fr-FR" sz="2000" cap="none" dirty="0" err="1">
                <a:solidFill>
                  <a:srgbClr val="0080C9"/>
                </a:solidFill>
                <a:ea typeface="+mn-ea"/>
                <a:cs typeface="Times New Roman" pitchFamily="18" charset="0"/>
              </a:rPr>
              <a:t>testing</a:t>
            </a:r>
            <a:r>
              <a:rPr lang="fr-FR" sz="2000" cap="none" dirty="0">
                <a:solidFill>
                  <a:srgbClr val="0080C9"/>
                </a:solidFill>
                <a:ea typeface="+mn-ea"/>
                <a:cs typeface="Times New Roman" pitchFamily="18" charset="0"/>
              </a:rPr>
              <a:t> </a:t>
            </a:r>
            <a:br>
              <a:rPr lang="fr-FR" sz="2000" cap="none" dirty="0">
                <a:solidFill>
                  <a:srgbClr val="0080C9"/>
                </a:solidFill>
                <a:ea typeface="+mn-ea"/>
                <a:cs typeface="Times New Roman" pitchFamily="18" charset="0"/>
              </a:rPr>
            </a:br>
            <a:br>
              <a:rPr lang="fr-FR" sz="2000" cap="none" dirty="0">
                <a:solidFill>
                  <a:srgbClr val="0080C9"/>
                </a:solidFill>
                <a:ea typeface="+mn-ea"/>
                <a:cs typeface="Times New Roman" pitchFamily="18" charset="0"/>
              </a:rPr>
            </a:br>
            <a:r>
              <a:rPr lang="fr-FR" sz="2000" cap="none" dirty="0">
                <a:solidFill>
                  <a:schemeClr val="tx1"/>
                </a:solidFill>
                <a:ea typeface="+mn-ea"/>
                <a:cs typeface="Times New Roman" pitchFamily="18" charset="0"/>
              </a:rPr>
              <a:t>L’investigation se déroule dans le respect du principe du contradictoire et de la présomption d’innocence. </a:t>
            </a:r>
            <a:endParaRPr lang="fr-FR" dirty="0">
              <a:solidFill>
                <a:schemeClr val="tx1"/>
              </a:solidFill>
            </a:endParaRPr>
          </a:p>
        </p:txBody>
      </p:sp>
      <p:sp>
        <p:nvSpPr>
          <p:cNvPr id="5" name="Rectangle 4"/>
          <p:cNvSpPr/>
          <p:nvPr/>
        </p:nvSpPr>
        <p:spPr>
          <a:xfrm>
            <a:off x="2711623" y="260648"/>
            <a:ext cx="7416824" cy="523220"/>
          </a:xfrm>
          <a:prstGeom prst="rect">
            <a:avLst/>
          </a:prstGeom>
        </p:spPr>
        <p:txBody>
          <a:bodyPr wrap="square">
            <a:spAutoFit/>
          </a:bodyPr>
          <a:lstStyle/>
          <a:p>
            <a:pPr hangingPunct="1"/>
            <a:r>
              <a:rPr lang="fr-FR" sz="2800" b="1" kern="1200" dirty="0">
                <a:solidFill>
                  <a:srgbClr val="EAEEF1"/>
                </a:solidFill>
                <a:latin typeface="Weissenhof Grotesk Md" panose="020B0603030401020104" pitchFamily="34" charset="0"/>
                <a:ea typeface="+mn-ea"/>
                <a:cs typeface="+mn-cs"/>
              </a:rPr>
              <a:t>LES POUVOIRS D’ENQUÊTE</a:t>
            </a:r>
          </a:p>
        </p:txBody>
      </p:sp>
    </p:spTree>
    <p:extLst>
      <p:ext uri="{BB962C8B-B14F-4D97-AF65-F5344CB8AC3E}">
        <p14:creationId xmlns:p14="http://schemas.microsoft.com/office/powerpoint/2010/main" val="1057161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 Etre un enfant scolarisé comme les autres :l’accès au droit et à la base élèves »"/>
          <p:cNvSpPr txBox="1">
            <a:spLocks noGrp="1"/>
          </p:cNvSpPr>
          <p:nvPr>
            <p:ph type="title" idx="4294967295"/>
          </p:nvPr>
        </p:nvSpPr>
        <p:spPr>
          <a:xfrm>
            <a:off x="1523999" y="1122362"/>
            <a:ext cx="9144002" cy="2387601"/>
          </a:xfrm>
          <a:prstGeom prst="rect">
            <a:avLst/>
          </a:prstGeom>
        </p:spPr>
        <p:txBody>
          <a:bodyPr anchor="b"/>
          <a:lstStyle>
            <a:lvl1pPr algn="ctr" defTabSz="740663">
              <a:defRPr sz="4860"/>
            </a:lvl1pPr>
          </a:lstStyle>
          <a:p>
            <a:r>
              <a:t>« Etre un enfant scolarisé comme les autres :l’accès au droit et à la base élèves »</a:t>
            </a:r>
          </a:p>
        </p:txBody>
      </p:sp>
      <p:sp>
        <p:nvSpPr>
          <p:cNvPr id="127" name="Nicolas OLIVEIRA…"/>
          <p:cNvSpPr txBox="1">
            <a:spLocks noGrp="1"/>
          </p:cNvSpPr>
          <p:nvPr>
            <p:ph type="body" sz="half" idx="4294967295"/>
          </p:nvPr>
        </p:nvSpPr>
        <p:spPr>
          <a:xfrm>
            <a:off x="450850" y="3827462"/>
            <a:ext cx="11364913" cy="1655763"/>
          </a:xfrm>
          <a:prstGeom prst="rect">
            <a:avLst/>
          </a:prstGeom>
        </p:spPr>
        <p:txBody>
          <a:bodyPr/>
          <a:lstStyle/>
          <a:p>
            <a:pPr marL="0" indent="0" algn="ctr">
              <a:buSzTx/>
              <a:buNone/>
              <a:defRPr sz="2400" i="1">
                <a:solidFill>
                  <a:srgbClr val="595959"/>
                </a:solidFill>
              </a:defRPr>
            </a:pPr>
            <a:r>
              <a:t>Nicolas OLIVEIRA</a:t>
            </a:r>
          </a:p>
          <a:p>
            <a:pPr marL="0" indent="0" algn="ctr">
              <a:buSzTx/>
              <a:buNone/>
              <a:defRPr sz="2400" i="1">
                <a:solidFill>
                  <a:srgbClr val="595959"/>
                </a:solidFill>
              </a:defRPr>
            </a:pPr>
            <a:r>
              <a:t>Enseignant spécialisé en Unité d’Enseignement Externalisée</a:t>
            </a:r>
          </a:p>
          <a:p>
            <a:pPr marL="0" indent="0" algn="ctr">
              <a:buSzTx/>
              <a:buNone/>
              <a:defRPr sz="2400" i="1">
                <a:solidFill>
                  <a:srgbClr val="595959"/>
                </a:solidFill>
              </a:defRPr>
            </a:pPr>
            <a:r>
              <a:t>Et directeur d’école élémentaire</a:t>
            </a:r>
          </a:p>
        </p:txBody>
      </p:sp>
      <p:pic>
        <p:nvPicPr>
          <p:cNvPr id="130" name="image.png" descr="image.png"/>
          <p:cNvPicPr>
            <a:picLocks noChangeAspect="1"/>
          </p:cNvPicPr>
          <p:nvPr/>
        </p:nvPicPr>
        <p:blipFill>
          <a:blip r:embed="rId2"/>
          <a:stretch>
            <a:fillRect/>
          </a:stretch>
        </p:blipFill>
        <p:spPr>
          <a:xfrm>
            <a:off x="838200" y="5554662"/>
            <a:ext cx="10515600" cy="63501"/>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35561" y="1340768"/>
            <a:ext cx="7827043" cy="2952328"/>
          </a:xfrm>
        </p:spPr>
        <p:txBody>
          <a:bodyPr>
            <a:normAutofit fontScale="90000"/>
          </a:bodyPr>
          <a:lstStyle/>
          <a:p>
            <a:pPr>
              <a:lnSpc>
                <a:spcPct val="114000"/>
              </a:lnSpc>
              <a:spcBef>
                <a:spcPts val="0"/>
              </a:spcBef>
              <a:spcAft>
                <a:spcPts val="600"/>
              </a:spcAft>
            </a:pPr>
            <a:r>
              <a:rPr lang="fr-FR" sz="2200" b="0" cap="none" dirty="0">
                <a:solidFill>
                  <a:srgbClr val="1E274A"/>
                </a:solidFill>
                <a:ea typeface="+mn-ea"/>
                <a:cs typeface="+mn-cs"/>
              </a:rPr>
              <a:t>Lorsque l’atteinte à un droit ou une liberté est établie, les </a:t>
            </a:r>
            <a:r>
              <a:rPr lang="fr-FR" sz="2200" b="0" cap="none" dirty="0">
                <a:ea typeface="+mn-ea"/>
                <a:cs typeface="+mn-cs"/>
              </a:rPr>
              <a:t>interventions</a:t>
            </a:r>
            <a:r>
              <a:rPr lang="fr-FR" sz="2200" b="0" cap="none" dirty="0">
                <a:solidFill>
                  <a:srgbClr val="1E274A"/>
                </a:solidFill>
                <a:ea typeface="+mn-ea"/>
                <a:cs typeface="+mn-cs"/>
              </a:rPr>
              <a:t> du Défenseur des droits sont </a:t>
            </a:r>
            <a:r>
              <a:rPr lang="fr-FR" sz="2200" b="0" cap="none" dirty="0">
                <a:ea typeface="+mn-ea"/>
                <a:cs typeface="+mn-cs"/>
              </a:rPr>
              <a:t>graduées</a:t>
            </a:r>
            <a:r>
              <a:rPr lang="fr-FR" sz="2200" b="0" cap="none" dirty="0">
                <a:solidFill>
                  <a:srgbClr val="1E274A"/>
                </a:solidFill>
                <a:ea typeface="+mn-ea"/>
                <a:cs typeface="+mn-cs"/>
              </a:rPr>
              <a:t>.</a:t>
            </a:r>
            <a:br>
              <a:rPr lang="fr-FR" sz="2200" b="0" cap="none" dirty="0">
                <a:solidFill>
                  <a:srgbClr val="1E274A"/>
                </a:solidFill>
                <a:ea typeface="+mn-ea"/>
                <a:cs typeface="+mn-cs"/>
              </a:rPr>
            </a:br>
            <a:br>
              <a:rPr lang="fr-FR" sz="2200" b="0" cap="none" dirty="0">
                <a:solidFill>
                  <a:srgbClr val="1E274A"/>
                </a:solidFill>
                <a:ea typeface="+mn-ea"/>
                <a:cs typeface="+mn-cs"/>
              </a:rPr>
            </a:br>
            <a:r>
              <a:rPr lang="fr-FR" sz="2200" b="0" cap="none" dirty="0">
                <a:solidFill>
                  <a:srgbClr val="1E274A"/>
                </a:solidFill>
                <a:ea typeface="+mn-ea"/>
                <a:cs typeface="+mn-cs"/>
              </a:rPr>
              <a:t>Le Défenseur des droits intervient en se plaçant dans un rôle de </a:t>
            </a:r>
            <a:r>
              <a:rPr lang="fr-FR" sz="2200" b="0" cap="none" dirty="0">
                <a:ea typeface="+mn-ea"/>
                <a:cs typeface="+mn-cs"/>
              </a:rPr>
              <a:t>facilitateur du dialogue </a:t>
            </a:r>
            <a:r>
              <a:rPr lang="fr-FR" sz="2200" b="0" cap="none" dirty="0">
                <a:solidFill>
                  <a:srgbClr val="1E274A"/>
                </a:solidFill>
                <a:ea typeface="+mn-ea"/>
                <a:cs typeface="+mn-cs"/>
              </a:rPr>
              <a:t>afin de rechercher une solution rapide et pragmatique. </a:t>
            </a:r>
            <a:br>
              <a:rPr lang="fr-FR" sz="2200" b="0" cap="none" dirty="0">
                <a:solidFill>
                  <a:srgbClr val="1E274A"/>
                </a:solidFill>
                <a:ea typeface="+mn-ea"/>
                <a:cs typeface="+mn-cs"/>
              </a:rPr>
            </a:br>
            <a:br>
              <a:rPr lang="fr-FR" sz="2200" b="0" cap="none" dirty="0">
                <a:solidFill>
                  <a:srgbClr val="1E274A"/>
                </a:solidFill>
                <a:ea typeface="+mn-ea"/>
                <a:cs typeface="+mn-cs"/>
              </a:rPr>
            </a:br>
            <a:r>
              <a:rPr lang="fr-FR" sz="2200" b="0" cap="none" dirty="0">
                <a:solidFill>
                  <a:srgbClr val="1E274A"/>
                </a:solidFill>
                <a:ea typeface="+mn-ea"/>
                <a:cs typeface="+mn-cs"/>
              </a:rPr>
              <a:t>La </a:t>
            </a:r>
            <a:r>
              <a:rPr lang="fr-FR" sz="2200" b="0" cap="none" dirty="0">
                <a:ea typeface="+mn-ea"/>
                <a:cs typeface="+mn-cs"/>
              </a:rPr>
              <a:t>résolution amiable </a:t>
            </a:r>
            <a:r>
              <a:rPr lang="fr-FR" sz="2200" b="0" cap="none" dirty="0">
                <a:solidFill>
                  <a:srgbClr val="1E274A"/>
                </a:solidFill>
                <a:ea typeface="+mn-ea"/>
                <a:cs typeface="+mn-cs"/>
              </a:rPr>
              <a:t>peut emprunter plusieurs voies :</a:t>
            </a:r>
            <a:br>
              <a:rPr lang="fr-FR" sz="2000" b="0" cap="none" dirty="0">
                <a:solidFill>
                  <a:srgbClr val="1E274A"/>
                </a:solidFill>
                <a:ea typeface="+mn-ea"/>
                <a:cs typeface="+mn-cs"/>
              </a:rPr>
            </a:br>
            <a:br>
              <a:rPr lang="fr-FR" sz="2000" b="0" cap="none" dirty="0">
                <a:solidFill>
                  <a:srgbClr val="1E274A"/>
                </a:solidFill>
                <a:ea typeface="+mn-ea"/>
                <a:cs typeface="+mn-cs"/>
              </a:rPr>
            </a:br>
            <a:br>
              <a:rPr lang="fr-FR" b="0" cap="none" dirty="0">
                <a:solidFill>
                  <a:srgbClr val="1E274A"/>
                </a:solidFill>
              </a:rPr>
            </a:br>
            <a:endParaRPr lang="fr-FR" dirty="0"/>
          </a:p>
        </p:txBody>
      </p:sp>
      <p:sp>
        <p:nvSpPr>
          <p:cNvPr id="7" name="Espace réservé du texte 6"/>
          <p:cNvSpPr>
            <a:spLocks noGrp="1"/>
          </p:cNvSpPr>
          <p:nvPr>
            <p:ph type="body" idx="1"/>
          </p:nvPr>
        </p:nvSpPr>
        <p:spPr>
          <a:xfrm>
            <a:off x="2190203" y="4149081"/>
            <a:ext cx="7772400" cy="1500187"/>
          </a:xfrm>
        </p:spPr>
        <p:txBody>
          <a:bodyPr/>
          <a:lstStyle/>
          <a:p>
            <a:pPr marL="342900" indent="-342900">
              <a:buFont typeface="Arial" panose="020B0604020202020204" pitchFamily="34" charset="0"/>
              <a:buChar char="•"/>
            </a:pPr>
            <a:r>
              <a:rPr lang="fr-FR" dirty="0">
                <a:solidFill>
                  <a:srgbClr val="1E274A"/>
                </a:solidFill>
              </a:rPr>
              <a:t>proposer une </a:t>
            </a:r>
            <a:r>
              <a:rPr lang="fr-FR" dirty="0">
                <a:solidFill>
                  <a:schemeClr val="tx2"/>
                </a:solidFill>
              </a:rPr>
              <a:t>médiation</a:t>
            </a:r>
          </a:p>
          <a:p>
            <a:pPr marL="342900" indent="-342900">
              <a:buFont typeface="Arial" panose="020B0604020202020204" pitchFamily="34" charset="0"/>
              <a:buChar char="•"/>
            </a:pPr>
            <a:r>
              <a:rPr lang="fr-FR" dirty="0">
                <a:solidFill>
                  <a:srgbClr val="1E274A"/>
                </a:solidFill>
              </a:rPr>
              <a:t>formuler des </a:t>
            </a:r>
            <a:r>
              <a:rPr lang="fr-FR" dirty="0">
                <a:solidFill>
                  <a:schemeClr val="tx2"/>
                </a:solidFill>
              </a:rPr>
              <a:t>recommandations</a:t>
            </a:r>
          </a:p>
          <a:p>
            <a:pPr marL="342900" indent="-342900">
              <a:buFont typeface="Arial" panose="020B0604020202020204" pitchFamily="34" charset="0"/>
              <a:buChar char="•"/>
            </a:pPr>
            <a:r>
              <a:rPr lang="fr-FR" dirty="0">
                <a:solidFill>
                  <a:srgbClr val="1E274A"/>
                </a:solidFill>
              </a:rPr>
              <a:t>proposer dans certaines circonstances exceptionnelles, un </a:t>
            </a:r>
            <a:r>
              <a:rPr lang="fr-FR" dirty="0">
                <a:solidFill>
                  <a:schemeClr val="tx2"/>
                </a:solidFill>
              </a:rPr>
              <a:t>règlement en équité</a:t>
            </a:r>
          </a:p>
        </p:txBody>
      </p:sp>
      <p:sp>
        <p:nvSpPr>
          <p:cNvPr id="6" name="Rectangle 5"/>
          <p:cNvSpPr/>
          <p:nvPr/>
        </p:nvSpPr>
        <p:spPr>
          <a:xfrm>
            <a:off x="2711624" y="62626"/>
            <a:ext cx="7416824" cy="954107"/>
          </a:xfrm>
          <a:prstGeom prst="rect">
            <a:avLst/>
          </a:prstGeom>
        </p:spPr>
        <p:txBody>
          <a:bodyPr wrap="square">
            <a:spAutoFit/>
          </a:bodyPr>
          <a:lstStyle/>
          <a:p>
            <a:pPr hangingPunct="1"/>
            <a:r>
              <a:rPr lang="fr-FR" sz="2800" b="1" kern="1200" dirty="0">
                <a:solidFill>
                  <a:srgbClr val="EAEEF1"/>
                </a:solidFill>
                <a:latin typeface="Weissenhof Grotesk Md" panose="020B0603030401020104" pitchFamily="34" charset="0"/>
                <a:ea typeface="+mn-ea"/>
                <a:cs typeface="+mn-cs"/>
              </a:rPr>
              <a:t>LES MODALITÉS DE RÉSOLUTION DES CONFLITS</a:t>
            </a:r>
          </a:p>
        </p:txBody>
      </p:sp>
    </p:spTree>
    <p:extLst>
      <p:ext uri="{BB962C8B-B14F-4D97-AF65-F5344CB8AC3E}">
        <p14:creationId xmlns:p14="http://schemas.microsoft.com/office/powerpoint/2010/main" val="970273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190203" y="1628800"/>
            <a:ext cx="8136904" cy="1656184"/>
          </a:xfrm>
        </p:spPr>
        <p:txBody>
          <a:bodyPr>
            <a:normAutofit fontScale="90000"/>
          </a:bodyPr>
          <a:lstStyle/>
          <a:p>
            <a:pPr>
              <a:lnSpc>
                <a:spcPct val="114000"/>
              </a:lnSpc>
              <a:spcBef>
                <a:spcPts val="0"/>
              </a:spcBef>
              <a:spcAft>
                <a:spcPts val="600"/>
              </a:spcAft>
            </a:pPr>
            <a:r>
              <a:rPr lang="fr-FR" sz="2200" b="0" cap="none" dirty="0">
                <a:solidFill>
                  <a:srgbClr val="1E274A"/>
                </a:solidFill>
                <a:ea typeface="+mn-ea"/>
                <a:cs typeface="+mn-cs"/>
              </a:rPr>
              <a:t>Si la réclamation qui lui est soumise révèle une faute ou un manquement ou que la résolution amiable n’est pas adaptée le Défenseur des droits peut alors recourir à d’autres modalités d’intervention. Il peut :</a:t>
            </a:r>
            <a:br>
              <a:rPr lang="fr-FR" sz="2200" b="0" cap="none" dirty="0">
                <a:solidFill>
                  <a:srgbClr val="1E274A"/>
                </a:solidFill>
                <a:ea typeface="+mn-ea"/>
                <a:cs typeface="+mn-cs"/>
              </a:rPr>
            </a:br>
            <a:br>
              <a:rPr lang="fr-FR" sz="2000" b="0" cap="none" dirty="0">
                <a:solidFill>
                  <a:srgbClr val="1E274A"/>
                </a:solidFill>
                <a:ea typeface="+mn-ea"/>
                <a:cs typeface="+mn-cs"/>
              </a:rPr>
            </a:br>
            <a:br>
              <a:rPr lang="fr-FR" sz="2000" b="0" cap="none" dirty="0">
                <a:solidFill>
                  <a:srgbClr val="1E274A"/>
                </a:solidFill>
                <a:ea typeface="+mn-ea"/>
                <a:cs typeface="+mn-cs"/>
              </a:rPr>
            </a:br>
            <a:br>
              <a:rPr lang="fr-FR" b="0" cap="none" dirty="0">
                <a:solidFill>
                  <a:srgbClr val="1E274A"/>
                </a:solidFill>
              </a:rPr>
            </a:br>
            <a:endParaRPr lang="fr-FR" dirty="0"/>
          </a:p>
        </p:txBody>
      </p:sp>
      <p:sp>
        <p:nvSpPr>
          <p:cNvPr id="7" name="Espace réservé du texte 6"/>
          <p:cNvSpPr>
            <a:spLocks noGrp="1"/>
          </p:cNvSpPr>
          <p:nvPr>
            <p:ph type="body" idx="1"/>
          </p:nvPr>
        </p:nvSpPr>
        <p:spPr>
          <a:xfrm>
            <a:off x="2190203" y="2924945"/>
            <a:ext cx="7772400" cy="2868339"/>
          </a:xfrm>
        </p:spPr>
        <p:txBody>
          <a:bodyPr>
            <a:normAutofit lnSpcReduction="10000"/>
          </a:bodyPr>
          <a:lstStyle/>
          <a:p>
            <a:pPr marL="342900" indent="-342900">
              <a:buFont typeface="Arial" panose="020B0604020202020204" pitchFamily="34" charset="0"/>
              <a:buChar char="•"/>
            </a:pPr>
            <a:r>
              <a:rPr lang="fr-FR" dirty="0">
                <a:solidFill>
                  <a:srgbClr val="1E274A"/>
                </a:solidFill>
              </a:rPr>
              <a:t>présenter des </a:t>
            </a:r>
            <a:r>
              <a:rPr lang="fr-FR" dirty="0">
                <a:solidFill>
                  <a:schemeClr val="tx2"/>
                </a:solidFill>
              </a:rPr>
              <a:t>observations devant les juridictions </a:t>
            </a:r>
            <a:r>
              <a:rPr lang="fr-FR" dirty="0">
                <a:solidFill>
                  <a:srgbClr val="1E274A"/>
                </a:solidFill>
              </a:rPr>
              <a:t>civiles, administratives ou pénales à l’appui d’un réclamant.</a:t>
            </a:r>
          </a:p>
          <a:p>
            <a:pPr marL="342900" indent="-342900">
              <a:buFont typeface="Arial" panose="020B0604020202020204" pitchFamily="34" charset="0"/>
              <a:buChar char="•"/>
            </a:pPr>
            <a:r>
              <a:rPr lang="fr-FR" dirty="0">
                <a:solidFill>
                  <a:schemeClr val="tx2"/>
                </a:solidFill>
              </a:rPr>
              <a:t>informer le procureur de la République </a:t>
            </a:r>
            <a:r>
              <a:rPr lang="fr-FR" dirty="0">
                <a:solidFill>
                  <a:srgbClr val="1E274A"/>
                </a:solidFill>
              </a:rPr>
              <a:t>de faits relevant d’un crime ou d’un délit.</a:t>
            </a:r>
          </a:p>
          <a:p>
            <a:pPr marL="342900" indent="-342900">
              <a:buFont typeface="Arial" panose="020B0604020202020204" pitchFamily="34" charset="0"/>
              <a:buChar char="•"/>
            </a:pPr>
            <a:r>
              <a:rPr lang="fr-FR" dirty="0">
                <a:solidFill>
                  <a:schemeClr val="tx2"/>
                </a:solidFill>
              </a:rPr>
              <a:t>recommander à l’autorité disciplinaire compétente de prendre des sanctions </a:t>
            </a:r>
            <a:r>
              <a:rPr lang="fr-FR" dirty="0">
                <a:solidFill>
                  <a:srgbClr val="1E274A"/>
                </a:solidFill>
              </a:rPr>
              <a:t>contre une contre un agent ou un professionnel qui a commis une faute.</a:t>
            </a:r>
          </a:p>
          <a:p>
            <a:pPr marL="342900" indent="-342900">
              <a:buFont typeface="Arial" panose="020B0604020202020204" pitchFamily="34" charset="0"/>
              <a:buChar char="•"/>
            </a:pPr>
            <a:r>
              <a:rPr lang="fr-FR" dirty="0">
                <a:solidFill>
                  <a:srgbClr val="1E274A"/>
                </a:solidFill>
              </a:rPr>
              <a:t>proposer une </a:t>
            </a:r>
            <a:r>
              <a:rPr lang="fr-FR" dirty="0">
                <a:solidFill>
                  <a:schemeClr val="tx2"/>
                </a:solidFill>
              </a:rPr>
              <a:t>transaction</a:t>
            </a:r>
            <a:r>
              <a:rPr lang="fr-FR" dirty="0">
                <a:solidFill>
                  <a:srgbClr val="1E274A"/>
                </a:solidFill>
              </a:rPr>
              <a:t>.</a:t>
            </a:r>
          </a:p>
          <a:p>
            <a:pPr marL="342900" indent="-342900">
              <a:buFont typeface="Arial" panose="020B0604020202020204" pitchFamily="34" charset="0"/>
              <a:buChar char="•"/>
            </a:pPr>
            <a:r>
              <a:rPr lang="fr-FR" dirty="0">
                <a:solidFill>
                  <a:srgbClr val="1E274A"/>
                </a:solidFill>
              </a:rPr>
              <a:t>publier un </a:t>
            </a:r>
            <a:r>
              <a:rPr lang="fr-FR" dirty="0">
                <a:solidFill>
                  <a:schemeClr val="tx2"/>
                </a:solidFill>
              </a:rPr>
              <a:t>rapport spécial</a:t>
            </a:r>
            <a:r>
              <a:rPr lang="fr-FR" dirty="0">
                <a:solidFill>
                  <a:srgbClr val="1E274A"/>
                </a:solidFill>
              </a:rPr>
              <a:t>. </a:t>
            </a:r>
            <a:endParaRPr lang="fr-FR" dirty="0">
              <a:solidFill>
                <a:schemeClr val="tx2"/>
              </a:solidFill>
            </a:endParaRPr>
          </a:p>
        </p:txBody>
      </p:sp>
      <p:sp>
        <p:nvSpPr>
          <p:cNvPr id="6" name="Rectangle 5"/>
          <p:cNvSpPr/>
          <p:nvPr/>
        </p:nvSpPr>
        <p:spPr>
          <a:xfrm>
            <a:off x="2711624" y="62626"/>
            <a:ext cx="7416824" cy="954107"/>
          </a:xfrm>
          <a:prstGeom prst="rect">
            <a:avLst/>
          </a:prstGeom>
        </p:spPr>
        <p:txBody>
          <a:bodyPr wrap="square">
            <a:spAutoFit/>
          </a:bodyPr>
          <a:lstStyle/>
          <a:p>
            <a:pPr hangingPunct="1"/>
            <a:r>
              <a:rPr lang="fr-FR" sz="2800" b="1" kern="1200" dirty="0">
                <a:solidFill>
                  <a:srgbClr val="EAEEF1"/>
                </a:solidFill>
                <a:latin typeface="Weissenhof Grotesk Md" panose="020B0603030401020104" pitchFamily="34" charset="0"/>
                <a:ea typeface="+mn-ea"/>
                <a:cs typeface="+mn-cs"/>
              </a:rPr>
              <a:t>LES MODALITÉS DE RÉSOLUTION DES CONFLITS</a:t>
            </a:r>
          </a:p>
        </p:txBody>
      </p:sp>
    </p:spTree>
    <p:extLst>
      <p:ext uri="{BB962C8B-B14F-4D97-AF65-F5344CB8AC3E}">
        <p14:creationId xmlns:p14="http://schemas.microsoft.com/office/powerpoint/2010/main" val="287775611"/>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p:cNvSpPr txBox="1">
            <a:spLocks/>
          </p:cNvSpPr>
          <p:nvPr/>
        </p:nvSpPr>
        <p:spPr>
          <a:xfrm>
            <a:off x="2694991" y="260649"/>
            <a:ext cx="7427168" cy="750707"/>
          </a:xfrm>
          <a:prstGeom prst="rect">
            <a:avLst/>
          </a:prstGeom>
        </p:spPr>
        <p:txBody>
          <a:bodyPr vert="horz" lIns="91440" tIns="45720" rIns="91440" bIns="45720" rtlCol="0" anchor="t">
            <a:normAutofit fontScale="97500"/>
          </a:bodyPr>
          <a:lstStyle>
            <a:lvl1pPr algn="l" defTabSz="914400" rtl="0" eaLnBrk="1" latinLnBrk="0" hangingPunct="1">
              <a:spcBef>
                <a:spcPct val="0"/>
              </a:spcBef>
              <a:buNone/>
              <a:defRPr sz="4000" b="1" kern="1200" cap="all">
                <a:solidFill>
                  <a:schemeClr val="tx2"/>
                </a:solidFill>
                <a:latin typeface="Weissenhof Grotesk" pitchFamily="34" charset="0"/>
                <a:ea typeface="+mj-ea"/>
                <a:cs typeface="+mj-cs"/>
              </a:defRPr>
            </a:lvl1pPr>
          </a:lstStyle>
          <a:p>
            <a:pPr>
              <a:defRPr/>
            </a:pPr>
            <a:r>
              <a:rPr lang="fr-FR" sz="2800" dirty="0">
                <a:solidFill>
                  <a:srgbClr val="EAEEF1"/>
                </a:solidFill>
                <a:latin typeface="Calibri"/>
                <a:cs typeface="Arial" panose="020B0604020202020204" pitchFamily="34" charset="0"/>
              </a:rPr>
              <a:t>Le défenseur des droits en chiffres</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3429" y="1434866"/>
            <a:ext cx="2312098" cy="2426182"/>
          </a:xfrm>
          <a:prstGeom prst="rect">
            <a:avLst/>
          </a:prstGeom>
        </p:spPr>
      </p:pic>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0585" y="1484785"/>
            <a:ext cx="1808940" cy="2631891"/>
          </a:xfrm>
          <a:prstGeom prst="rect">
            <a:avLst/>
          </a:prstGeom>
        </p:spPr>
      </p:pic>
      <p:pic>
        <p:nvPicPr>
          <p:cNvPr id="11" name="Image 10"/>
          <p:cNvPicPr>
            <a:picLocks noChangeAspect="1"/>
          </p:cNvPicPr>
          <p:nvPr/>
        </p:nvPicPr>
        <p:blipFill rotWithShape="1">
          <a:blip r:embed="rId4">
            <a:extLst>
              <a:ext uri="{28A0092B-C50C-407E-A947-70E740481C1C}">
                <a14:useLocalDpi xmlns:a14="http://schemas.microsoft.com/office/drawing/2010/main" val="0"/>
              </a:ext>
            </a:extLst>
          </a:blip>
          <a:srcRect t="2696" r="55745" b="5423"/>
          <a:stretch/>
        </p:blipFill>
        <p:spPr>
          <a:xfrm>
            <a:off x="8235695" y="1482095"/>
            <a:ext cx="1886464" cy="2088233"/>
          </a:xfrm>
          <a:prstGeom prst="rect">
            <a:avLst/>
          </a:prstGeom>
        </p:spPr>
      </p:pic>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7111" y="3877495"/>
            <a:ext cx="2078417" cy="2206189"/>
          </a:xfrm>
          <a:prstGeom prst="rect">
            <a:avLst/>
          </a:prstGeom>
        </p:spPr>
      </p:pic>
      <p:pic>
        <p:nvPicPr>
          <p:cNvPr id="13" name="Imag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0585" y="4302709"/>
            <a:ext cx="1850816" cy="1780974"/>
          </a:xfrm>
          <a:prstGeom prst="rect">
            <a:avLst/>
          </a:prstGeom>
        </p:spPr>
      </p:pic>
      <p:pic>
        <p:nvPicPr>
          <p:cNvPr id="3" name="Image 2"/>
          <p:cNvPicPr>
            <a:picLocks noChangeAspect="1"/>
          </p:cNvPicPr>
          <p:nvPr/>
        </p:nvPicPr>
        <p:blipFill rotWithShape="1">
          <a:blip r:embed="rId4">
            <a:extLst>
              <a:ext uri="{28A0092B-C50C-407E-A947-70E740481C1C}">
                <a14:useLocalDpi xmlns:a14="http://schemas.microsoft.com/office/drawing/2010/main" val="0"/>
              </a:ext>
            </a:extLst>
          </a:blip>
          <a:srcRect l="50000" t="6652" b="6652"/>
          <a:stretch/>
        </p:blipFill>
        <p:spPr>
          <a:xfrm>
            <a:off x="7931697" y="4041067"/>
            <a:ext cx="2258944" cy="2042617"/>
          </a:xfrm>
          <a:prstGeom prst="rect">
            <a:avLst/>
          </a:prstGeom>
        </p:spPr>
      </p:pic>
    </p:spTree>
    <p:extLst>
      <p:ext uri="{BB962C8B-B14F-4D97-AF65-F5344CB8AC3E}">
        <p14:creationId xmlns:p14="http://schemas.microsoft.com/office/powerpoint/2010/main" val="1847061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12270" y="271348"/>
            <a:ext cx="9215459" cy="1120178"/>
          </a:xfrm>
          <a:prstGeom prst="rect">
            <a:avLst/>
          </a:prstGeom>
        </p:spPr>
        <p:txBody>
          <a:bodyPr vert="horz" wrap="square" lIns="0" tIns="133985" rIns="0" bIns="0" rtlCol="0">
            <a:spAutoFit/>
          </a:bodyPr>
          <a:lstStyle/>
          <a:p>
            <a:pPr marL="1364615" marR="5080" indent="-548640">
              <a:lnSpc>
                <a:spcPct val="80000"/>
              </a:lnSpc>
              <a:spcBef>
                <a:spcPts val="1055"/>
              </a:spcBef>
            </a:pPr>
            <a:r>
              <a:rPr spc="-15" dirty="0"/>
              <a:t>Près </a:t>
            </a:r>
            <a:r>
              <a:rPr spc="-5" dirty="0"/>
              <a:t>de</a:t>
            </a:r>
            <a:r>
              <a:rPr spc="-20" dirty="0"/>
              <a:t> </a:t>
            </a:r>
            <a:r>
              <a:rPr spc="-5" dirty="0"/>
              <a:t>115.000</a:t>
            </a:r>
            <a:r>
              <a:rPr spc="-35" dirty="0"/>
              <a:t> </a:t>
            </a:r>
            <a:r>
              <a:rPr spc="-10" dirty="0"/>
              <a:t>réclamations </a:t>
            </a:r>
            <a:r>
              <a:rPr spc="-890" dirty="0"/>
              <a:t> </a:t>
            </a:r>
            <a:r>
              <a:rPr spc="-10" dirty="0"/>
              <a:t>reçues</a:t>
            </a:r>
            <a:r>
              <a:rPr spc="-25" dirty="0"/>
              <a:t> </a:t>
            </a:r>
            <a:r>
              <a:rPr spc="-5" dirty="0"/>
              <a:t>en 2021</a:t>
            </a:r>
            <a:r>
              <a:rPr spc="-25" dirty="0"/>
              <a:t> </a:t>
            </a:r>
            <a:r>
              <a:rPr spc="-5" dirty="0"/>
              <a:t>par</a:t>
            </a:r>
            <a:r>
              <a:rPr spc="-30" dirty="0"/>
              <a:t> </a:t>
            </a:r>
            <a:r>
              <a:rPr spc="-5" dirty="0"/>
              <a:t>DDD</a:t>
            </a:r>
          </a:p>
        </p:txBody>
      </p:sp>
      <p:pic>
        <p:nvPicPr>
          <p:cNvPr id="3" name="object 3"/>
          <p:cNvPicPr/>
          <p:nvPr/>
        </p:nvPicPr>
        <p:blipFill>
          <a:blip r:embed="rId2" cstate="print"/>
          <a:stretch>
            <a:fillRect/>
          </a:stretch>
        </p:blipFill>
        <p:spPr>
          <a:xfrm>
            <a:off x="2785872" y="1484375"/>
            <a:ext cx="6838188" cy="4434840"/>
          </a:xfrm>
          <a:prstGeom prst="rect">
            <a:avLst/>
          </a:prstGeom>
        </p:spPr>
      </p:pic>
    </p:spTree>
    <p:extLst>
      <p:ext uri="{BB962C8B-B14F-4D97-AF65-F5344CB8AC3E}">
        <p14:creationId xmlns:p14="http://schemas.microsoft.com/office/powerpoint/2010/main" val="1617161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47528" y="2924944"/>
            <a:ext cx="8229600" cy="2309118"/>
          </a:xfrm>
        </p:spPr>
        <p:txBody>
          <a:bodyPr>
            <a:normAutofit/>
          </a:bodyPr>
          <a:lstStyle/>
          <a:p>
            <a:pPr algn="l"/>
            <a:r>
              <a:rPr lang="fr-FR" dirty="0">
                <a:solidFill>
                  <a:srgbClr val="FFFFFF"/>
                </a:solidFill>
              </a:rPr>
              <a:t>LES DISCRIMINATIONS EN RAISON DU HANDICAP OU DE L’ETAT DE SANTE</a:t>
            </a:r>
            <a:endParaRPr lang="fr-FR" dirty="0"/>
          </a:p>
        </p:txBody>
      </p:sp>
    </p:spTree>
    <p:extLst>
      <p:ext uri="{BB962C8B-B14F-4D97-AF65-F5344CB8AC3E}">
        <p14:creationId xmlns:p14="http://schemas.microsoft.com/office/powerpoint/2010/main" val="328801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07569" y="332657"/>
            <a:ext cx="7811145" cy="720080"/>
          </a:xfrm>
        </p:spPr>
        <p:txBody>
          <a:bodyPr>
            <a:normAutofit/>
          </a:bodyPr>
          <a:lstStyle/>
          <a:p>
            <a:r>
              <a:rPr lang="fr-FR" sz="2700" dirty="0">
                <a:solidFill>
                  <a:srgbClr val="FFFFFF"/>
                </a:solidFill>
                <a:latin typeface="Weissenhof Grotesk Md" panose="020B0603030401020104" pitchFamily="34" charset="0"/>
              </a:rPr>
              <a:t>DEFINITION DE La discrimination</a:t>
            </a:r>
          </a:p>
        </p:txBody>
      </p:sp>
      <p:sp>
        <p:nvSpPr>
          <p:cNvPr id="4" name="Espace réservé du numéro de diapositive 3"/>
          <p:cNvSpPr>
            <a:spLocks noGrp="1"/>
          </p:cNvSpPr>
          <p:nvPr>
            <p:ph type="sldNum" sz="quarter" idx="12"/>
          </p:nvPr>
        </p:nvSpPr>
        <p:spPr/>
        <p:txBody>
          <a:bodyPr/>
          <a:lstStyle/>
          <a:p>
            <a:pPr hangingPunct="1">
              <a:defRPr/>
            </a:pPr>
            <a:fld id="{3C60E25A-91C0-4292-9BAF-A8309CA468C9}" type="slidenum">
              <a:rPr lang="fr-FR" kern="1200">
                <a:solidFill>
                  <a:srgbClr val="1E274A">
                    <a:tint val="75000"/>
                  </a:srgbClr>
                </a:solidFill>
                <a:latin typeface="Calibri" panose="020F0502020204030204" pitchFamily="34" charset="0"/>
                <a:ea typeface="+mn-ea"/>
                <a:cs typeface="+mn-cs"/>
              </a:rPr>
              <a:pPr hangingPunct="1">
                <a:defRPr/>
              </a:pPr>
              <a:t>25</a:t>
            </a:fld>
            <a:endParaRPr lang="fr-FR" kern="1200" dirty="0">
              <a:solidFill>
                <a:srgbClr val="1E274A">
                  <a:tint val="75000"/>
                </a:srgbClr>
              </a:solidFill>
              <a:latin typeface="Calibri" panose="020F0502020204030204" pitchFamily="34" charset="0"/>
              <a:ea typeface="+mn-ea"/>
              <a:cs typeface="+mn-cs"/>
            </a:endParaRPr>
          </a:p>
        </p:txBody>
      </p:sp>
      <p:sp>
        <p:nvSpPr>
          <p:cNvPr id="6" name="Rectangle 5"/>
          <p:cNvSpPr/>
          <p:nvPr/>
        </p:nvSpPr>
        <p:spPr>
          <a:xfrm>
            <a:off x="1847528" y="1164604"/>
            <a:ext cx="4968552" cy="2970044"/>
          </a:xfrm>
          <a:prstGeom prst="rect">
            <a:avLst/>
          </a:prstGeom>
        </p:spPr>
        <p:txBody>
          <a:bodyPr wrap="square">
            <a:spAutoFit/>
          </a:bodyPr>
          <a:lstStyle/>
          <a:p>
            <a:pPr hangingPunct="1">
              <a:defRPr/>
            </a:pPr>
            <a:r>
              <a:rPr lang="fr-FR" sz="2400" b="1" kern="1200" dirty="0">
                <a:solidFill>
                  <a:srgbClr val="1E274A"/>
                </a:solidFill>
                <a:latin typeface="Calibri"/>
                <a:ea typeface="+mn-ea"/>
                <a:cs typeface="Arial" panose="020B0604020202020204" pitchFamily="34" charset="0"/>
              </a:rPr>
              <a:t>3 critères cumulatifs :</a:t>
            </a:r>
          </a:p>
          <a:p>
            <a:pPr hangingPunct="1">
              <a:defRPr/>
            </a:pPr>
            <a:endParaRPr lang="fr-FR" sz="2000" b="1" kern="1200" dirty="0">
              <a:solidFill>
                <a:srgbClr val="1E274A"/>
              </a:solidFill>
              <a:latin typeface="Calibri"/>
              <a:ea typeface="+mn-ea"/>
              <a:cs typeface="Arial" panose="020B0604020202020204" pitchFamily="34" charset="0"/>
            </a:endParaRPr>
          </a:p>
          <a:p>
            <a:pPr marL="342900" indent="-342900" hangingPunct="1">
              <a:buFont typeface="Wingdings" panose="05000000000000000000" pitchFamily="2" charset="2"/>
              <a:buChar char="ü"/>
              <a:defRPr/>
            </a:pPr>
            <a:endParaRPr lang="fr-FR" sz="300" kern="1200" dirty="0">
              <a:solidFill>
                <a:srgbClr val="1E274A"/>
              </a:solidFill>
              <a:latin typeface="Calibri"/>
              <a:ea typeface="+mn-ea"/>
              <a:cs typeface="Arial" panose="020B0604020202020204" pitchFamily="34" charset="0"/>
            </a:endParaRPr>
          </a:p>
          <a:p>
            <a:pPr marL="342900" indent="-342900" hangingPunct="1">
              <a:buFont typeface="Wingdings" panose="05000000000000000000" pitchFamily="2" charset="2"/>
              <a:buChar char="ü"/>
              <a:defRPr/>
            </a:pPr>
            <a:r>
              <a:rPr lang="fr-FR" sz="2000" kern="1200" dirty="0">
                <a:solidFill>
                  <a:srgbClr val="1E274A"/>
                </a:solidFill>
                <a:latin typeface="Calibri"/>
                <a:ea typeface="+mn-ea"/>
                <a:cs typeface="Arial" panose="020B0604020202020204" pitchFamily="34" charset="0"/>
              </a:rPr>
              <a:t>Traitement </a:t>
            </a:r>
            <a:r>
              <a:rPr lang="fr-FR" sz="2000" b="1" kern="1200" dirty="0">
                <a:solidFill>
                  <a:srgbClr val="0080C9"/>
                </a:solidFill>
                <a:latin typeface="Calibri"/>
                <a:ea typeface="+mn-ea"/>
                <a:cs typeface="Arial" panose="020B0604020202020204" pitchFamily="34" charset="0"/>
              </a:rPr>
              <a:t>moins favorable </a:t>
            </a:r>
            <a:r>
              <a:rPr lang="fr-FR" sz="2000" kern="1200" dirty="0">
                <a:solidFill>
                  <a:srgbClr val="1E274A"/>
                </a:solidFill>
                <a:latin typeface="Calibri"/>
                <a:ea typeface="+mn-ea"/>
                <a:cs typeface="Arial" panose="020B0604020202020204" pitchFamily="34" charset="0"/>
              </a:rPr>
              <a:t>d’une personne placée dans une </a:t>
            </a:r>
            <a:r>
              <a:rPr lang="fr-FR" sz="2000" b="1" kern="1200" dirty="0">
                <a:solidFill>
                  <a:srgbClr val="0080C9"/>
                </a:solidFill>
                <a:latin typeface="Calibri"/>
                <a:ea typeface="+mn-ea"/>
                <a:cs typeface="Arial" panose="020B0604020202020204" pitchFamily="34" charset="0"/>
              </a:rPr>
              <a:t>situation comparable </a:t>
            </a:r>
            <a:r>
              <a:rPr lang="fr-FR" sz="2000" kern="1200" dirty="0">
                <a:solidFill>
                  <a:srgbClr val="1E274A"/>
                </a:solidFill>
                <a:latin typeface="Calibri"/>
                <a:ea typeface="+mn-ea"/>
                <a:cs typeface="Arial" panose="020B0604020202020204" pitchFamily="34" charset="0"/>
              </a:rPr>
              <a:t>à d’autres </a:t>
            </a:r>
          </a:p>
          <a:p>
            <a:pPr marL="342900" indent="-342900" hangingPunct="1">
              <a:buFont typeface="Wingdings" panose="05000000000000000000" pitchFamily="2" charset="2"/>
              <a:buChar char="ü"/>
              <a:defRPr/>
            </a:pPr>
            <a:r>
              <a:rPr lang="fr-FR" sz="2000" kern="1200" dirty="0">
                <a:solidFill>
                  <a:srgbClr val="1E274A"/>
                </a:solidFill>
                <a:latin typeface="Calibri"/>
                <a:ea typeface="+mn-ea"/>
                <a:cs typeface="Arial" panose="020B0604020202020204" pitchFamily="34" charset="0"/>
              </a:rPr>
              <a:t>En raison d’un </a:t>
            </a:r>
            <a:r>
              <a:rPr lang="fr-FR" sz="2000" b="1" kern="1200" dirty="0">
                <a:solidFill>
                  <a:srgbClr val="0080C9"/>
                </a:solidFill>
                <a:latin typeface="Calibri"/>
                <a:ea typeface="+mn-ea"/>
                <a:cs typeface="Arial" panose="020B0604020202020204" pitchFamily="34" charset="0"/>
              </a:rPr>
              <a:t>motif prohibé </a:t>
            </a:r>
            <a:r>
              <a:rPr lang="fr-FR" sz="2000" kern="1200" dirty="0">
                <a:solidFill>
                  <a:srgbClr val="1E274A"/>
                </a:solidFill>
                <a:latin typeface="Calibri"/>
                <a:ea typeface="+mn-ea"/>
                <a:cs typeface="Arial" panose="020B0604020202020204" pitchFamily="34" charset="0"/>
              </a:rPr>
              <a:t>par la loi</a:t>
            </a:r>
          </a:p>
          <a:p>
            <a:pPr marL="342900" indent="-342900" hangingPunct="1">
              <a:buFont typeface="Wingdings" panose="05000000000000000000" pitchFamily="2" charset="2"/>
              <a:buChar char="ü"/>
              <a:defRPr/>
            </a:pPr>
            <a:r>
              <a:rPr lang="fr-FR" sz="2000" kern="1200" dirty="0">
                <a:solidFill>
                  <a:srgbClr val="1E274A"/>
                </a:solidFill>
                <a:latin typeface="Calibri"/>
                <a:ea typeface="+mn-ea"/>
                <a:cs typeface="Arial" panose="020B0604020202020204" pitchFamily="34" charset="0"/>
              </a:rPr>
              <a:t>Dans un </a:t>
            </a:r>
            <a:r>
              <a:rPr lang="fr-FR" sz="2000" b="1" kern="1200" dirty="0">
                <a:solidFill>
                  <a:srgbClr val="0080C9"/>
                </a:solidFill>
                <a:latin typeface="Calibri"/>
                <a:ea typeface="+mn-ea"/>
                <a:cs typeface="Arial" panose="020B0604020202020204" pitchFamily="34" charset="0"/>
              </a:rPr>
              <a:t>domaine déterminé </a:t>
            </a:r>
            <a:r>
              <a:rPr lang="fr-FR" sz="2000" kern="1200" dirty="0">
                <a:solidFill>
                  <a:srgbClr val="1E274A"/>
                </a:solidFill>
                <a:latin typeface="Calibri"/>
                <a:ea typeface="+mn-ea"/>
                <a:cs typeface="Arial" panose="020B0604020202020204" pitchFamily="34" charset="0"/>
              </a:rPr>
              <a:t>par la loi </a:t>
            </a:r>
          </a:p>
          <a:p>
            <a:pPr algn="just" hangingPunct="1">
              <a:buFont typeface="Wingdings" pitchFamily="2" charset="2"/>
              <a:buChar char="§"/>
              <a:defRPr/>
            </a:pPr>
            <a:endParaRPr lang="fr-FR" sz="2000" kern="1200" dirty="0">
              <a:solidFill>
                <a:srgbClr val="1E274A"/>
              </a:solidFill>
              <a:latin typeface="Arial" panose="020B0604020202020204" pitchFamily="34" charset="0"/>
              <a:ea typeface="+mn-ea"/>
              <a:cs typeface="Arial" panose="020B0604020202020204" pitchFamily="34" charset="0"/>
            </a:endParaRPr>
          </a:p>
          <a:p>
            <a:pPr algn="just" hangingPunct="1">
              <a:defRPr/>
            </a:pPr>
            <a:r>
              <a:rPr lang="fr-FR" sz="2000" kern="1200" dirty="0">
                <a:solidFill>
                  <a:srgbClr val="1E274A"/>
                </a:solidFill>
                <a:latin typeface="Arial" panose="020B0604020202020204" pitchFamily="34" charset="0"/>
                <a:ea typeface="+mn-ea"/>
                <a:cs typeface="Arial" panose="020B0604020202020204" pitchFamily="34" charset="0"/>
              </a:rPr>
              <a:t> </a:t>
            </a:r>
          </a:p>
        </p:txBody>
      </p:sp>
      <p:sp>
        <p:nvSpPr>
          <p:cNvPr id="7" name="Rectangle 6"/>
          <p:cNvSpPr/>
          <p:nvPr/>
        </p:nvSpPr>
        <p:spPr>
          <a:xfrm>
            <a:off x="1816474" y="4050720"/>
            <a:ext cx="4680520" cy="139450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defRPr/>
            </a:pPr>
            <a:endParaRPr lang="fr-FR" sz="1600" b="1" kern="1200" dirty="0">
              <a:solidFill>
                <a:srgbClr val="0080C9">
                  <a:lumMod val="75000"/>
                </a:srgbClr>
              </a:solidFill>
              <a:latin typeface="Calibri" pitchFamily="34" charset="0"/>
              <a:cs typeface="Calibri" pitchFamily="34" charset="0"/>
            </a:endParaRPr>
          </a:p>
          <a:p>
            <a:pPr algn="ctr" hangingPunct="1">
              <a:defRPr/>
            </a:pPr>
            <a:endParaRPr lang="fr-FR" sz="1600" b="1" kern="1200" dirty="0">
              <a:solidFill>
                <a:srgbClr val="0080C9">
                  <a:lumMod val="75000"/>
                </a:srgbClr>
              </a:solidFill>
              <a:latin typeface="Calibri" pitchFamily="34" charset="0"/>
              <a:cs typeface="Calibri" pitchFamily="34" charset="0"/>
            </a:endParaRPr>
          </a:p>
          <a:p>
            <a:pPr algn="ctr" hangingPunct="1">
              <a:defRPr/>
            </a:pPr>
            <a:endParaRPr lang="fr-FR" sz="1600" b="1" kern="1200" dirty="0">
              <a:solidFill>
                <a:srgbClr val="0083CB"/>
              </a:solidFill>
              <a:latin typeface="Calibri"/>
            </a:endParaRPr>
          </a:p>
          <a:p>
            <a:pPr algn="ctr" hangingPunct="1">
              <a:defRPr/>
            </a:pPr>
            <a:endParaRPr lang="fr-FR" sz="1600" b="1" kern="1200" dirty="0">
              <a:solidFill>
                <a:srgbClr val="0083CB"/>
              </a:solidFill>
              <a:latin typeface="Calibri"/>
            </a:endParaRPr>
          </a:p>
          <a:p>
            <a:pPr hangingPunct="1">
              <a:defRPr/>
            </a:pPr>
            <a:endParaRPr lang="fr-FR" sz="1600" b="1" kern="1200" dirty="0">
              <a:solidFill>
                <a:srgbClr val="0083CB"/>
              </a:solidFill>
              <a:latin typeface="Calibri"/>
            </a:endParaRPr>
          </a:p>
          <a:p>
            <a:pPr hangingPunct="1">
              <a:defRPr/>
            </a:pPr>
            <a:endParaRPr lang="fr-FR" sz="1600" b="1" kern="1200" dirty="0">
              <a:solidFill>
                <a:srgbClr val="0083CB"/>
              </a:solidFill>
              <a:latin typeface="Calibri"/>
            </a:endParaRPr>
          </a:p>
          <a:p>
            <a:pPr hangingPunct="1">
              <a:defRPr/>
            </a:pPr>
            <a:r>
              <a:rPr lang="fr-FR" b="1" kern="1200" dirty="0">
                <a:solidFill>
                  <a:srgbClr val="0083CB"/>
                </a:solidFill>
                <a:latin typeface="Calibri"/>
              </a:rPr>
              <a:t>Article 225-1 et </a:t>
            </a:r>
            <a:r>
              <a:rPr lang="fr-FR" b="1" kern="1200" dirty="0" err="1">
                <a:solidFill>
                  <a:srgbClr val="0083CB"/>
                </a:solidFill>
                <a:latin typeface="Calibri"/>
              </a:rPr>
              <a:t>sv</a:t>
            </a:r>
            <a:r>
              <a:rPr lang="fr-FR" b="1" kern="1200" dirty="0">
                <a:solidFill>
                  <a:srgbClr val="0083CB"/>
                </a:solidFill>
                <a:latin typeface="Calibri"/>
              </a:rPr>
              <a:t> du code pénal </a:t>
            </a:r>
          </a:p>
          <a:p>
            <a:pPr hangingPunct="1">
              <a:defRPr/>
            </a:pPr>
            <a:r>
              <a:rPr lang="fr-FR" b="1" kern="1200" dirty="0">
                <a:solidFill>
                  <a:srgbClr val="0083CB"/>
                </a:solidFill>
                <a:latin typeface="Calibri"/>
              </a:rPr>
              <a:t>Article 1</a:t>
            </a:r>
            <a:r>
              <a:rPr lang="fr-FR" b="1" kern="1200" baseline="30000" dirty="0">
                <a:solidFill>
                  <a:srgbClr val="0083CB"/>
                </a:solidFill>
                <a:latin typeface="Calibri"/>
              </a:rPr>
              <a:t>er</a:t>
            </a:r>
            <a:r>
              <a:rPr lang="fr-FR" b="1" kern="1200" dirty="0">
                <a:solidFill>
                  <a:srgbClr val="0083CB"/>
                </a:solidFill>
                <a:latin typeface="Calibri"/>
              </a:rPr>
              <a:t> Loi n°2008-496 du 27 mai 2008</a:t>
            </a:r>
          </a:p>
          <a:p>
            <a:pPr hangingPunct="1">
              <a:defRPr/>
            </a:pPr>
            <a:r>
              <a:rPr lang="fr-FR" b="1" kern="1200" dirty="0">
                <a:solidFill>
                  <a:srgbClr val="0083CB"/>
                </a:solidFill>
                <a:latin typeface="Calibri"/>
              </a:rPr>
              <a:t>Article 6 Loi Le </a:t>
            </a:r>
            <a:r>
              <a:rPr lang="fr-FR" b="1" kern="1200" dirty="0" err="1">
                <a:solidFill>
                  <a:srgbClr val="0083CB"/>
                </a:solidFill>
                <a:latin typeface="Calibri"/>
              </a:rPr>
              <a:t>Pors</a:t>
            </a:r>
            <a:r>
              <a:rPr lang="fr-FR" b="1" kern="1200" dirty="0">
                <a:solidFill>
                  <a:srgbClr val="0083CB"/>
                </a:solidFill>
                <a:latin typeface="Calibri"/>
              </a:rPr>
              <a:t> n° 83-634 du 13 juillet 1983</a:t>
            </a:r>
          </a:p>
          <a:p>
            <a:pPr hangingPunct="1">
              <a:defRPr/>
            </a:pPr>
            <a:r>
              <a:rPr lang="fr-FR" b="1" kern="1200" dirty="0">
                <a:solidFill>
                  <a:srgbClr val="0083CB"/>
                </a:solidFill>
                <a:latin typeface="Calibri"/>
              </a:rPr>
              <a:t>Article L1132-1 du code du travail</a:t>
            </a:r>
          </a:p>
          <a:p>
            <a:pPr hangingPunct="1">
              <a:defRPr/>
            </a:pPr>
            <a:endParaRPr lang="fr-FR" sz="1600" b="1" kern="1200" dirty="0">
              <a:solidFill>
                <a:srgbClr val="0083CB"/>
              </a:solidFill>
              <a:latin typeface="Calibri"/>
            </a:endParaRPr>
          </a:p>
          <a:p>
            <a:pPr algn="ctr" hangingPunct="1">
              <a:defRPr/>
            </a:pPr>
            <a:endParaRPr lang="fr-FR" sz="1600" b="1" kern="1200" dirty="0">
              <a:solidFill>
                <a:srgbClr val="0083CB"/>
              </a:solidFill>
              <a:latin typeface="Calibri"/>
            </a:endParaRPr>
          </a:p>
          <a:p>
            <a:pPr algn="ctr" hangingPunct="1">
              <a:defRPr/>
            </a:pPr>
            <a:r>
              <a:rPr lang="fr-FR" sz="1600" b="1" strike="sngStrike" kern="1200" dirty="0">
                <a:solidFill>
                  <a:srgbClr val="0083CB"/>
                </a:solidFill>
                <a:latin typeface="Calibri"/>
              </a:rPr>
              <a:t> </a:t>
            </a:r>
          </a:p>
          <a:p>
            <a:pPr algn="ctr" hangingPunct="1">
              <a:defRPr/>
            </a:pPr>
            <a:r>
              <a:rPr lang="fr-FR" sz="1600" b="1" kern="1200" dirty="0">
                <a:solidFill>
                  <a:srgbClr val="0083CB"/>
                </a:solidFill>
                <a:latin typeface="Calibri"/>
              </a:rPr>
              <a:t> </a:t>
            </a:r>
          </a:p>
          <a:p>
            <a:pPr algn="ctr" hangingPunct="1">
              <a:defRPr/>
            </a:pPr>
            <a:endParaRPr lang="fr-FR" sz="1600" b="1" kern="1200" dirty="0">
              <a:solidFill>
                <a:srgbClr val="C00000"/>
              </a:solidFill>
              <a:latin typeface="Calibri"/>
            </a:endParaRPr>
          </a:p>
          <a:p>
            <a:pPr algn="ctr" hangingPunct="1">
              <a:defRPr/>
            </a:pPr>
            <a:endParaRPr lang="fr-FR" sz="1600" b="1" kern="1200" dirty="0">
              <a:solidFill>
                <a:srgbClr val="C00000"/>
              </a:solidFill>
              <a:latin typeface="Calibri"/>
            </a:endParaRPr>
          </a:p>
        </p:txBody>
      </p:sp>
      <p:pic>
        <p:nvPicPr>
          <p:cNvPr id="3" name="Image 2"/>
          <p:cNvPicPr>
            <a:picLocks noChangeAspect="1"/>
          </p:cNvPicPr>
          <p:nvPr/>
        </p:nvPicPr>
        <p:blipFill rotWithShape="1">
          <a:blip r:embed="rId3"/>
          <a:srcRect l="606" b="970"/>
          <a:stretch/>
        </p:blipFill>
        <p:spPr>
          <a:xfrm>
            <a:off x="6825456" y="1264524"/>
            <a:ext cx="3230984" cy="4828772"/>
          </a:xfrm>
          <a:prstGeom prst="rect">
            <a:avLst/>
          </a:prstGeom>
        </p:spPr>
      </p:pic>
    </p:spTree>
    <p:extLst>
      <p:ext uri="{BB962C8B-B14F-4D97-AF65-F5344CB8AC3E}">
        <p14:creationId xmlns:p14="http://schemas.microsoft.com/office/powerpoint/2010/main" val="15040259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07569" y="332657"/>
            <a:ext cx="7811145" cy="720080"/>
          </a:xfrm>
        </p:spPr>
        <p:txBody>
          <a:bodyPr>
            <a:normAutofit/>
          </a:bodyPr>
          <a:lstStyle/>
          <a:p>
            <a:r>
              <a:rPr lang="fr-FR" sz="2700" dirty="0">
                <a:solidFill>
                  <a:srgbClr val="FFFFFF"/>
                </a:solidFill>
                <a:latin typeface="Weissenhof Grotesk Md" panose="020B0603030401020104" pitchFamily="34" charset="0"/>
              </a:rPr>
              <a:t>CRITERES DE discrimination</a:t>
            </a:r>
          </a:p>
        </p:txBody>
      </p:sp>
      <p:sp>
        <p:nvSpPr>
          <p:cNvPr id="4" name="Espace réservé du numéro de diapositive 3"/>
          <p:cNvSpPr>
            <a:spLocks noGrp="1"/>
          </p:cNvSpPr>
          <p:nvPr>
            <p:ph type="sldNum" sz="quarter" idx="12"/>
          </p:nvPr>
        </p:nvSpPr>
        <p:spPr/>
        <p:txBody>
          <a:bodyPr/>
          <a:lstStyle/>
          <a:p>
            <a:pPr hangingPunct="1">
              <a:defRPr/>
            </a:pPr>
            <a:fld id="{3C60E25A-91C0-4292-9BAF-A8309CA468C9}" type="slidenum">
              <a:rPr lang="fr-FR" kern="1200">
                <a:solidFill>
                  <a:srgbClr val="1E274A">
                    <a:tint val="75000"/>
                  </a:srgbClr>
                </a:solidFill>
                <a:ea typeface="+mn-ea"/>
                <a:cs typeface="+mn-cs"/>
              </a:rPr>
              <a:pPr hangingPunct="1">
                <a:defRPr/>
              </a:pPr>
              <a:t>26</a:t>
            </a:fld>
            <a:endParaRPr lang="fr-FR" kern="1200" dirty="0">
              <a:solidFill>
                <a:srgbClr val="1E274A">
                  <a:tint val="75000"/>
                </a:srgbClr>
              </a:solidFill>
              <a:ea typeface="+mn-ea"/>
              <a:cs typeface="+mn-cs"/>
            </a:endParaRPr>
          </a:p>
        </p:txBody>
      </p:sp>
      <p:sp>
        <p:nvSpPr>
          <p:cNvPr id="8" name="ZoneTexte 7"/>
          <p:cNvSpPr txBox="1"/>
          <p:nvPr/>
        </p:nvSpPr>
        <p:spPr>
          <a:xfrm>
            <a:off x="2207568" y="1988841"/>
            <a:ext cx="2448272"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hangingPunct="1">
              <a:defRPr/>
            </a:pPr>
            <a:r>
              <a:rPr lang="fr-FR" sz="1600" b="1" kern="1200" dirty="0">
                <a:solidFill>
                  <a:srgbClr val="1E274A"/>
                </a:solidFill>
                <a:latin typeface="Calibri"/>
              </a:rPr>
              <a:t>Caractéristiques inhérentes à la personne</a:t>
            </a:r>
            <a:endParaRPr lang="fr-FR" sz="1400" kern="1200" dirty="0">
              <a:solidFill>
                <a:srgbClr val="1E274A"/>
              </a:solidFill>
              <a:latin typeface="Calibri"/>
            </a:endParaRPr>
          </a:p>
        </p:txBody>
      </p:sp>
      <p:sp>
        <p:nvSpPr>
          <p:cNvPr id="9" name="ZoneTexte 8"/>
          <p:cNvSpPr txBox="1"/>
          <p:nvPr/>
        </p:nvSpPr>
        <p:spPr>
          <a:xfrm>
            <a:off x="2207568" y="2772218"/>
            <a:ext cx="2448272"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hangingPunct="1">
              <a:defRPr/>
            </a:pPr>
            <a:r>
              <a:rPr lang="fr-FR" sz="1600" b="1" kern="1200" dirty="0">
                <a:solidFill>
                  <a:srgbClr val="1E274A"/>
                </a:solidFill>
                <a:latin typeface="Calibri"/>
              </a:rPr>
              <a:t>Libertés individuelles et collectives</a:t>
            </a:r>
          </a:p>
        </p:txBody>
      </p:sp>
      <p:sp>
        <p:nvSpPr>
          <p:cNvPr id="10" name="ZoneTexte 9"/>
          <p:cNvSpPr txBox="1"/>
          <p:nvPr/>
        </p:nvSpPr>
        <p:spPr>
          <a:xfrm>
            <a:off x="2207568" y="3573017"/>
            <a:ext cx="2448272"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hangingPunct="1">
              <a:defRPr/>
            </a:pPr>
            <a:r>
              <a:rPr lang="fr-FR" sz="1600" b="1" kern="1200" dirty="0">
                <a:solidFill>
                  <a:srgbClr val="1E274A"/>
                </a:solidFill>
                <a:latin typeface="Calibri"/>
              </a:rPr>
              <a:t>Caractéristiques évolutives, modifiables</a:t>
            </a:r>
          </a:p>
        </p:txBody>
      </p:sp>
      <p:sp>
        <p:nvSpPr>
          <p:cNvPr id="11" name="Rectangle 10"/>
          <p:cNvSpPr/>
          <p:nvPr/>
        </p:nvSpPr>
        <p:spPr>
          <a:xfrm>
            <a:off x="2208301" y="1210694"/>
            <a:ext cx="2447540" cy="707886"/>
          </a:xfrm>
          <a:prstGeom prst="rect">
            <a:avLst/>
          </a:prstGeom>
        </p:spPr>
        <p:txBody>
          <a:bodyPr wrap="square">
            <a:spAutoFit/>
          </a:bodyPr>
          <a:lstStyle/>
          <a:p>
            <a:pPr hangingPunct="1">
              <a:defRPr/>
            </a:pPr>
            <a:r>
              <a:rPr lang="fr-FR" sz="2000" b="1" kern="1200" dirty="0">
                <a:solidFill>
                  <a:srgbClr val="1E274A"/>
                </a:solidFill>
                <a:latin typeface="Calibri"/>
                <a:ea typeface="+mn-ea"/>
                <a:cs typeface="Arial" panose="020B0604020202020204" pitchFamily="34" charset="0"/>
              </a:rPr>
              <a:t>3 typologies </a:t>
            </a:r>
          </a:p>
          <a:p>
            <a:pPr hangingPunct="1">
              <a:defRPr/>
            </a:pPr>
            <a:r>
              <a:rPr lang="fr-FR" sz="2000" b="1" kern="1200" dirty="0">
                <a:solidFill>
                  <a:srgbClr val="1E274A"/>
                </a:solidFill>
                <a:latin typeface="Calibri"/>
                <a:ea typeface="+mn-ea"/>
                <a:cs typeface="Arial" panose="020B0604020202020204" pitchFamily="34" charset="0"/>
              </a:rPr>
              <a:t>de critères:</a:t>
            </a:r>
            <a:endParaRPr lang="fr-FR" kern="1200" dirty="0">
              <a:solidFill>
                <a:srgbClr val="1E274A"/>
              </a:solidFill>
              <a:latin typeface="Calibri"/>
              <a:ea typeface="+mn-ea"/>
              <a:cs typeface="Arial" panose="020B0604020202020204" pitchFamily="34" charset="0"/>
            </a:endParaRPr>
          </a:p>
        </p:txBody>
      </p:sp>
      <p:pic>
        <p:nvPicPr>
          <p:cNvPr id="3" name="Image 2"/>
          <p:cNvPicPr>
            <a:picLocks noChangeAspect="1"/>
          </p:cNvPicPr>
          <p:nvPr/>
        </p:nvPicPr>
        <p:blipFill>
          <a:blip r:embed="rId3"/>
          <a:stretch>
            <a:fillRect/>
          </a:stretch>
        </p:blipFill>
        <p:spPr>
          <a:xfrm>
            <a:off x="5350463" y="1191481"/>
            <a:ext cx="4668251" cy="5026124"/>
          </a:xfrm>
          <a:prstGeom prst="rect">
            <a:avLst/>
          </a:prstGeom>
        </p:spPr>
      </p:pic>
      <p:pic>
        <p:nvPicPr>
          <p:cNvPr id="13" name="Picture 4" descr="Journée mondiale Zéro Discrimination - Discrimination par le bizutage |  UniLaSalle Ren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9575" y="-16032163"/>
            <a:ext cx="763512" cy="10800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rotWithShape="1">
          <a:blip r:embed="rId5"/>
          <a:srcRect b="43776"/>
          <a:stretch/>
        </p:blipFill>
        <p:spPr>
          <a:xfrm>
            <a:off x="1816379" y="5013177"/>
            <a:ext cx="1514546" cy="1205773"/>
          </a:xfrm>
          <a:prstGeom prst="rect">
            <a:avLst/>
          </a:prstGeom>
        </p:spPr>
      </p:pic>
      <p:pic>
        <p:nvPicPr>
          <p:cNvPr id="15" name="Image 14"/>
          <p:cNvPicPr>
            <a:picLocks noChangeAspect="1"/>
          </p:cNvPicPr>
          <p:nvPr/>
        </p:nvPicPr>
        <p:blipFill>
          <a:blip r:embed="rId6"/>
          <a:stretch>
            <a:fillRect/>
          </a:stretch>
        </p:blipFill>
        <p:spPr>
          <a:xfrm>
            <a:off x="3330925" y="5013177"/>
            <a:ext cx="1729908" cy="1192265"/>
          </a:xfrm>
          <a:prstGeom prst="rect">
            <a:avLst/>
          </a:prstGeom>
        </p:spPr>
      </p:pic>
      <p:sp>
        <p:nvSpPr>
          <p:cNvPr id="16" name="Rectangle 15"/>
          <p:cNvSpPr/>
          <p:nvPr/>
        </p:nvSpPr>
        <p:spPr>
          <a:xfrm>
            <a:off x="2240348" y="4365104"/>
            <a:ext cx="2820485" cy="400110"/>
          </a:xfrm>
          <a:prstGeom prst="rect">
            <a:avLst/>
          </a:prstGeom>
        </p:spPr>
        <p:txBody>
          <a:bodyPr wrap="square">
            <a:spAutoFit/>
          </a:bodyPr>
          <a:lstStyle/>
          <a:p>
            <a:pPr hangingPunct="1">
              <a:defRPr/>
            </a:pPr>
            <a:r>
              <a:rPr lang="fr-FR" sz="2000" b="1" kern="1200" dirty="0">
                <a:solidFill>
                  <a:srgbClr val="1E274A"/>
                </a:solidFill>
                <a:latin typeface="Calibri"/>
                <a:ea typeface="+mn-ea"/>
                <a:cs typeface="Arial" panose="020B0604020202020204" pitchFamily="34" charset="0"/>
              </a:rPr>
              <a:t>+ 2 autres critères:</a:t>
            </a:r>
            <a:endParaRPr lang="fr-FR" kern="1200" dirty="0">
              <a:solidFill>
                <a:srgbClr val="1E274A"/>
              </a:solidFill>
              <a:latin typeface="Calibri"/>
              <a:ea typeface="+mn-ea"/>
              <a:cs typeface="Arial" panose="020B0604020202020204" pitchFamily="34" charset="0"/>
            </a:endParaRPr>
          </a:p>
        </p:txBody>
      </p:sp>
    </p:spTree>
    <p:extLst>
      <p:ext uri="{BB962C8B-B14F-4D97-AF65-F5344CB8AC3E}">
        <p14:creationId xmlns:p14="http://schemas.microsoft.com/office/powerpoint/2010/main" val="25428360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07569" y="332657"/>
            <a:ext cx="7811145" cy="720080"/>
          </a:xfrm>
        </p:spPr>
        <p:txBody>
          <a:bodyPr>
            <a:normAutofit fontScale="90000"/>
          </a:bodyPr>
          <a:lstStyle/>
          <a:p>
            <a:r>
              <a:rPr lang="fr-FR" sz="2800" dirty="0">
                <a:solidFill>
                  <a:srgbClr val="FFFFFF"/>
                </a:solidFill>
                <a:latin typeface="+mj-lt"/>
              </a:rPr>
              <a:t>DOMAINES DE discrimination PREVUS PAR LA LOI</a:t>
            </a:r>
          </a:p>
        </p:txBody>
      </p:sp>
      <p:sp>
        <p:nvSpPr>
          <p:cNvPr id="8" name="Rectangle 7"/>
          <p:cNvSpPr/>
          <p:nvPr/>
        </p:nvSpPr>
        <p:spPr>
          <a:xfrm>
            <a:off x="2279576" y="1340769"/>
            <a:ext cx="7848872" cy="5663089"/>
          </a:xfrm>
          <a:prstGeom prst="rect">
            <a:avLst/>
          </a:prstGeom>
        </p:spPr>
        <p:txBody>
          <a:bodyPr wrap="square">
            <a:spAutoFit/>
          </a:bodyPr>
          <a:lstStyle/>
          <a:p>
            <a:pPr algn="just" hangingPunct="1">
              <a:defRPr/>
            </a:pPr>
            <a:r>
              <a:rPr lang="fr-FR" sz="2000" kern="1200" dirty="0">
                <a:solidFill>
                  <a:srgbClr val="1E274A"/>
                </a:solidFill>
                <a:latin typeface="Calibri"/>
                <a:ea typeface="+mn-ea"/>
                <a:cs typeface="Calibri" panose="020F0502020204030204" pitchFamily="34" charset="0"/>
              </a:rPr>
              <a:t>On peut distinguer les domaines relevant du </a:t>
            </a:r>
            <a:r>
              <a:rPr lang="fr-FR" sz="2000" b="1" kern="1200" dirty="0">
                <a:solidFill>
                  <a:srgbClr val="0080C9"/>
                </a:solidFill>
                <a:latin typeface="Calibri"/>
                <a:ea typeface="+mn-ea"/>
                <a:cs typeface="Calibri" panose="020F0502020204030204" pitchFamily="34" charset="0"/>
              </a:rPr>
              <a:t>cadre professionnel</a:t>
            </a:r>
            <a:r>
              <a:rPr lang="fr-FR" sz="2000" b="1" kern="1200" dirty="0">
                <a:solidFill>
                  <a:srgbClr val="0080C9"/>
                </a:solidFill>
                <a:effectLst>
                  <a:outerShdw blurRad="38100" dist="38100" dir="2700000" algn="tl">
                    <a:srgbClr val="000000">
                      <a:alpha val="43137"/>
                    </a:srgbClr>
                  </a:outerShdw>
                </a:effectLst>
                <a:latin typeface="Calibri"/>
                <a:ea typeface="+mn-ea"/>
                <a:cs typeface="Calibri" panose="020F0502020204030204" pitchFamily="34" charset="0"/>
              </a:rPr>
              <a:t> </a:t>
            </a:r>
            <a:r>
              <a:rPr lang="fr-FR" sz="2000" kern="1200" dirty="0">
                <a:solidFill>
                  <a:srgbClr val="1E274A"/>
                </a:solidFill>
                <a:effectLst>
                  <a:outerShdw blurRad="38100" dist="38100" dir="2700000" algn="tl">
                    <a:srgbClr val="000000">
                      <a:alpha val="43137"/>
                    </a:srgbClr>
                  </a:outerShdw>
                </a:effectLst>
                <a:latin typeface="Calibri"/>
                <a:ea typeface="+mn-ea"/>
                <a:cs typeface="Calibri" panose="020F0502020204030204" pitchFamily="34" charset="0"/>
              </a:rPr>
              <a:t>:</a:t>
            </a:r>
          </a:p>
          <a:p>
            <a:pPr marL="1200150" lvl="2" indent="-285750" algn="just" hangingPunct="1">
              <a:lnSpc>
                <a:spcPct val="150000"/>
              </a:lnSpc>
              <a:buFont typeface="Wingdings" panose="05000000000000000000" pitchFamily="2" charset="2"/>
              <a:buChar char="ü"/>
              <a:defRPr/>
            </a:pPr>
            <a:r>
              <a:rPr lang="fr-FR" kern="1200" dirty="0">
                <a:solidFill>
                  <a:srgbClr val="1E274A"/>
                </a:solidFill>
                <a:latin typeface="Calibri"/>
                <a:ea typeface="+mn-ea"/>
                <a:cs typeface="Calibri" panose="020F0502020204030204" pitchFamily="34" charset="0"/>
              </a:rPr>
              <a:t>recrutement (emploi ou stage), </a:t>
            </a:r>
          </a:p>
          <a:p>
            <a:pPr marL="1200150" lvl="2" indent="-285750" algn="just" hangingPunct="1">
              <a:lnSpc>
                <a:spcPct val="150000"/>
              </a:lnSpc>
              <a:buFont typeface="Wingdings" panose="05000000000000000000" pitchFamily="2" charset="2"/>
              <a:buChar char="ü"/>
              <a:defRPr/>
            </a:pPr>
            <a:r>
              <a:rPr lang="fr-FR" kern="1200" dirty="0">
                <a:solidFill>
                  <a:srgbClr val="1E274A"/>
                </a:solidFill>
                <a:latin typeface="Calibri"/>
                <a:ea typeface="+mn-ea"/>
                <a:cs typeface="Calibri" panose="020F0502020204030204" pitchFamily="34" charset="0"/>
              </a:rPr>
              <a:t>conditions de travail, </a:t>
            </a:r>
          </a:p>
          <a:p>
            <a:pPr marL="1200150" lvl="2" indent="-285750" algn="just" hangingPunct="1">
              <a:lnSpc>
                <a:spcPct val="150000"/>
              </a:lnSpc>
              <a:buFont typeface="Wingdings" panose="05000000000000000000" pitchFamily="2" charset="2"/>
              <a:buChar char="ü"/>
              <a:defRPr/>
            </a:pPr>
            <a:r>
              <a:rPr lang="fr-FR" kern="1200" dirty="0">
                <a:solidFill>
                  <a:srgbClr val="1E274A"/>
                </a:solidFill>
                <a:latin typeface="Calibri"/>
                <a:ea typeface="+mn-ea"/>
                <a:cs typeface="Calibri" panose="020F0502020204030204" pitchFamily="34" charset="0"/>
              </a:rPr>
              <a:t>montant de la rémunération, primes, promotions</a:t>
            </a:r>
          </a:p>
          <a:p>
            <a:pPr marL="1200150" lvl="2" indent="-285750" algn="just" hangingPunct="1">
              <a:lnSpc>
                <a:spcPct val="150000"/>
              </a:lnSpc>
              <a:buFont typeface="Wingdings" panose="05000000000000000000" pitchFamily="2" charset="2"/>
              <a:buChar char="ü"/>
              <a:defRPr/>
            </a:pPr>
            <a:r>
              <a:rPr lang="fr-FR" kern="1200" dirty="0">
                <a:solidFill>
                  <a:srgbClr val="1E274A"/>
                </a:solidFill>
                <a:latin typeface="Calibri"/>
                <a:ea typeface="+mn-ea"/>
                <a:cs typeface="Calibri" panose="020F0502020204030204" pitchFamily="34" charset="0"/>
              </a:rPr>
              <a:t>accès à des formations, </a:t>
            </a:r>
          </a:p>
          <a:p>
            <a:pPr marL="1200150" lvl="2" indent="-285750" algn="just" hangingPunct="1">
              <a:lnSpc>
                <a:spcPct val="150000"/>
              </a:lnSpc>
              <a:buFont typeface="Wingdings" panose="05000000000000000000" pitchFamily="2" charset="2"/>
              <a:buChar char="ü"/>
              <a:defRPr/>
            </a:pPr>
            <a:r>
              <a:rPr lang="fr-FR" kern="1200" dirty="0">
                <a:solidFill>
                  <a:srgbClr val="1E274A"/>
                </a:solidFill>
                <a:latin typeface="Calibri"/>
                <a:ea typeface="+mn-ea"/>
                <a:cs typeface="Calibri" panose="020F0502020204030204" pitchFamily="34" charset="0"/>
              </a:rPr>
              <a:t>licenciement, etc. ;</a:t>
            </a:r>
          </a:p>
          <a:p>
            <a:pPr algn="just" hangingPunct="1">
              <a:lnSpc>
                <a:spcPct val="150000"/>
              </a:lnSpc>
              <a:defRPr/>
            </a:pPr>
            <a:r>
              <a:rPr lang="fr-FR" sz="2000" kern="1200" dirty="0">
                <a:solidFill>
                  <a:srgbClr val="1E274A"/>
                </a:solidFill>
                <a:latin typeface="Calibri"/>
                <a:ea typeface="+mn-ea"/>
                <a:cs typeface="Calibri" panose="020F0502020204030204" pitchFamily="34" charset="0"/>
              </a:rPr>
              <a:t>De ceux relatifs à l’</a:t>
            </a:r>
            <a:r>
              <a:rPr lang="fr-FR" sz="2000" b="1" kern="1200" dirty="0">
                <a:solidFill>
                  <a:srgbClr val="0080C9"/>
                </a:solidFill>
                <a:latin typeface="Calibri"/>
                <a:ea typeface="+mn-ea"/>
                <a:cs typeface="Calibri" panose="020F0502020204030204" pitchFamily="34" charset="0"/>
              </a:rPr>
              <a:t>accès à un bien ou à un service </a:t>
            </a:r>
            <a:r>
              <a:rPr lang="fr-FR" sz="2000" kern="1200" dirty="0">
                <a:solidFill>
                  <a:srgbClr val="1E274A"/>
                </a:solidFill>
                <a:latin typeface="Calibri"/>
                <a:ea typeface="+mn-ea"/>
                <a:cs typeface="Calibri" panose="020F0502020204030204" pitchFamily="34" charset="0"/>
              </a:rPr>
              <a:t>(public ou privé)  :</a:t>
            </a:r>
          </a:p>
          <a:p>
            <a:pPr algn="just" hangingPunct="1">
              <a:lnSpc>
                <a:spcPct val="150000"/>
              </a:lnSpc>
              <a:defRPr/>
            </a:pPr>
            <a:endParaRPr lang="fr-FR" sz="700" kern="1200" dirty="0">
              <a:solidFill>
                <a:srgbClr val="1E274A"/>
              </a:solidFill>
              <a:latin typeface="Calibri"/>
              <a:ea typeface="+mn-ea"/>
              <a:cs typeface="Calibri" panose="020F0502020204030204" pitchFamily="34" charset="0"/>
            </a:endParaRPr>
          </a:p>
          <a:p>
            <a:pPr marL="1200150" lvl="2" indent="-285750" algn="just" hangingPunct="1">
              <a:lnSpc>
                <a:spcPct val="150000"/>
              </a:lnSpc>
              <a:buFont typeface="Wingdings" panose="05000000000000000000" pitchFamily="2" charset="2"/>
              <a:buChar char="ü"/>
              <a:defRPr/>
            </a:pPr>
            <a:r>
              <a:rPr lang="fr-FR" kern="1200" dirty="0">
                <a:solidFill>
                  <a:srgbClr val="1E274A"/>
                </a:solidFill>
                <a:latin typeface="Calibri"/>
                <a:ea typeface="+mn-ea"/>
                <a:cs typeface="Calibri" panose="020F0502020204030204" pitchFamily="34" charset="0"/>
              </a:rPr>
              <a:t>logement </a:t>
            </a:r>
            <a:r>
              <a:rPr lang="fr-FR" i="1" kern="1200" dirty="0">
                <a:solidFill>
                  <a:srgbClr val="1E274A"/>
                </a:solidFill>
                <a:latin typeface="Calibri"/>
                <a:ea typeface="+mn-ea"/>
                <a:cs typeface="Calibri" panose="020F0502020204030204" pitchFamily="34" charset="0"/>
              </a:rPr>
              <a:t> (ex : refus de louer ou de vendre un appartement)</a:t>
            </a:r>
          </a:p>
          <a:p>
            <a:pPr marL="457200" lvl="1" indent="0" algn="just" hangingPunct="1">
              <a:lnSpc>
                <a:spcPct val="150000"/>
              </a:lnSpc>
              <a:defRPr/>
            </a:pPr>
            <a:endParaRPr lang="fr-FR" sz="1200" i="1" kern="1200" dirty="0">
              <a:solidFill>
                <a:srgbClr val="1E274A"/>
              </a:solidFill>
              <a:latin typeface="Calibri"/>
              <a:ea typeface="+mn-ea"/>
              <a:cs typeface="Calibri" panose="020F0502020204030204" pitchFamily="34" charset="0"/>
            </a:endParaRPr>
          </a:p>
          <a:p>
            <a:pPr marL="1200150" lvl="2" indent="-285750" algn="just" hangingPunct="1">
              <a:lnSpc>
                <a:spcPct val="150000"/>
              </a:lnSpc>
              <a:buFont typeface="Wingdings" panose="05000000000000000000" pitchFamily="2" charset="2"/>
              <a:buChar char="ü"/>
              <a:defRPr/>
            </a:pPr>
            <a:r>
              <a:rPr lang="fr-FR" kern="1200" dirty="0">
                <a:solidFill>
                  <a:srgbClr val="1E274A"/>
                </a:solidFill>
                <a:latin typeface="Calibri"/>
                <a:ea typeface="+mn-ea"/>
                <a:cs typeface="Calibri" panose="020F0502020204030204" pitchFamily="34" charset="0"/>
              </a:rPr>
              <a:t>éducation </a:t>
            </a:r>
            <a:r>
              <a:rPr lang="fr-FR" i="1" kern="1200" dirty="0">
                <a:solidFill>
                  <a:srgbClr val="1E274A"/>
                </a:solidFill>
                <a:latin typeface="Calibri"/>
                <a:ea typeface="+mn-ea"/>
                <a:cs typeface="Calibri" panose="020F0502020204030204" pitchFamily="34" charset="0"/>
              </a:rPr>
              <a:t>(ex : r</a:t>
            </a:r>
            <a:r>
              <a:rPr lang="fr-FR" i="1" kern="1200" dirty="0" err="1">
                <a:solidFill>
                  <a:srgbClr val="1E274A"/>
                </a:solidFill>
                <a:latin typeface="Calibri"/>
                <a:ea typeface="+mn-ea"/>
                <a:cs typeface="Calibri" panose="020F0502020204030204" pitchFamily="34" charset="0"/>
              </a:rPr>
              <a:t>efus</a:t>
            </a:r>
            <a:r>
              <a:rPr lang="fr-FR" i="1" kern="1200" dirty="0">
                <a:solidFill>
                  <a:srgbClr val="1E274A"/>
                </a:solidFill>
                <a:latin typeface="Calibri"/>
                <a:ea typeface="+mn-ea"/>
                <a:cs typeface="Calibri" panose="020F0502020204030204" pitchFamily="34" charset="0"/>
              </a:rPr>
              <a:t> d’inscription à l’école)</a:t>
            </a:r>
          </a:p>
          <a:p>
            <a:pPr marL="742950" lvl="1" indent="-285750" algn="just" hangingPunct="1">
              <a:lnSpc>
                <a:spcPct val="150000"/>
              </a:lnSpc>
              <a:buFont typeface="Wingdings" panose="05000000000000000000" pitchFamily="2" charset="2"/>
              <a:buChar char="ü"/>
              <a:defRPr/>
            </a:pPr>
            <a:endParaRPr lang="fr-FR" sz="1200" i="1" kern="1200" dirty="0">
              <a:solidFill>
                <a:srgbClr val="1E274A"/>
              </a:solidFill>
              <a:latin typeface="Calibri"/>
              <a:ea typeface="+mn-ea"/>
              <a:cs typeface="Calibri" panose="020F0502020204030204" pitchFamily="34" charset="0"/>
            </a:endParaRPr>
          </a:p>
          <a:p>
            <a:pPr marL="1200150" lvl="2" indent="-285750" algn="just" hangingPunct="1">
              <a:lnSpc>
                <a:spcPct val="150000"/>
              </a:lnSpc>
              <a:buFont typeface="Wingdings" panose="05000000000000000000" pitchFamily="2" charset="2"/>
              <a:buChar char="ü"/>
              <a:defRPr/>
            </a:pPr>
            <a:r>
              <a:rPr lang="fr-FR" kern="1200" dirty="0">
                <a:solidFill>
                  <a:srgbClr val="1E274A"/>
                </a:solidFill>
                <a:latin typeface="Calibri"/>
                <a:ea typeface="+mn-ea"/>
                <a:cs typeface="Calibri" panose="020F0502020204030204" pitchFamily="34" charset="0"/>
              </a:rPr>
              <a:t>accès à un bâtiment public ou privé </a:t>
            </a:r>
            <a:r>
              <a:rPr lang="fr-FR" i="1" kern="1200" dirty="0">
                <a:solidFill>
                  <a:srgbClr val="1E274A"/>
                </a:solidFill>
                <a:latin typeface="Calibri"/>
                <a:ea typeface="+mn-ea"/>
                <a:cs typeface="Calibri" panose="020F0502020204030204" pitchFamily="34" charset="0"/>
              </a:rPr>
              <a:t>(ex : refus d’accès à la piscine)</a:t>
            </a:r>
          </a:p>
          <a:p>
            <a:pPr marL="742950" lvl="1" indent="-285750" algn="just" hangingPunct="1">
              <a:lnSpc>
                <a:spcPct val="150000"/>
              </a:lnSpc>
              <a:buFont typeface="Wingdings" panose="05000000000000000000" pitchFamily="2" charset="2"/>
              <a:buChar char="ü"/>
              <a:defRPr/>
            </a:pPr>
            <a:endParaRPr lang="fr-FR" i="1" kern="1200" dirty="0">
              <a:solidFill>
                <a:srgbClr val="1E274A"/>
              </a:solidFill>
              <a:latin typeface="Calibri" panose="020F0502020204030204" pitchFamily="34" charset="0"/>
              <a:ea typeface="+mn-ea"/>
              <a:cs typeface="Calibri" panose="020F0502020204030204" pitchFamily="34" charset="0"/>
            </a:endParaRPr>
          </a:p>
          <a:p>
            <a:pPr algn="just" hangingPunct="1">
              <a:defRPr/>
            </a:pPr>
            <a:endParaRPr lang="fr-FR" kern="1200" dirty="0">
              <a:solidFill>
                <a:srgbClr val="1E274A"/>
              </a:solidFill>
              <a:latin typeface="Calibri" panose="020F0502020204030204" pitchFamily="34" charset="0"/>
              <a:ea typeface="+mn-ea"/>
              <a:cs typeface="Calibri" panose="020F0502020204030204" pitchFamily="34" charset="0"/>
            </a:endParaRPr>
          </a:p>
        </p:txBody>
      </p:sp>
      <p:pic>
        <p:nvPicPr>
          <p:cNvPr id="5" name="Image 21"/>
          <p:cNvPicPr>
            <a:picLocks noChangeAspect="1"/>
          </p:cNvPicPr>
          <p:nvPr/>
        </p:nvPicPr>
        <p:blipFill>
          <a:blip r:embed="rId3"/>
          <a:stretch>
            <a:fillRect/>
          </a:stretch>
        </p:blipFill>
        <p:spPr>
          <a:xfrm>
            <a:off x="1874744" y="2341802"/>
            <a:ext cx="785696" cy="727159"/>
          </a:xfrm>
          <a:prstGeom prst="rect">
            <a:avLst/>
          </a:prstGeom>
          <a:noFill/>
          <a:ln>
            <a:noFill/>
          </a:ln>
        </p:spPr>
      </p:pic>
      <p:pic>
        <p:nvPicPr>
          <p:cNvPr id="6" name="Image 19"/>
          <p:cNvPicPr>
            <a:picLocks noChangeAspect="1"/>
          </p:cNvPicPr>
          <p:nvPr/>
        </p:nvPicPr>
        <p:blipFill>
          <a:blip r:embed="rId4"/>
          <a:stretch>
            <a:fillRect/>
          </a:stretch>
        </p:blipFill>
        <p:spPr>
          <a:xfrm>
            <a:off x="2001750" y="4197099"/>
            <a:ext cx="488011" cy="672062"/>
          </a:xfrm>
          <a:prstGeom prst="rect">
            <a:avLst/>
          </a:prstGeom>
          <a:noFill/>
          <a:ln>
            <a:noFill/>
          </a:ln>
        </p:spPr>
      </p:pic>
      <p:pic>
        <p:nvPicPr>
          <p:cNvPr id="7" name="Image 18"/>
          <p:cNvPicPr>
            <a:picLocks noChangeAspect="1"/>
          </p:cNvPicPr>
          <p:nvPr/>
        </p:nvPicPr>
        <p:blipFill>
          <a:blip r:embed="rId5"/>
          <a:stretch>
            <a:fillRect/>
          </a:stretch>
        </p:blipFill>
        <p:spPr>
          <a:xfrm>
            <a:off x="2018589" y="5805265"/>
            <a:ext cx="521974" cy="542675"/>
          </a:xfrm>
          <a:prstGeom prst="rect">
            <a:avLst/>
          </a:prstGeom>
          <a:noFill/>
          <a:ln>
            <a:noFill/>
          </a:ln>
        </p:spPr>
      </p:pic>
      <p:pic>
        <p:nvPicPr>
          <p:cNvPr id="10" name="Image 20"/>
          <p:cNvPicPr>
            <a:picLocks noChangeAspect="1"/>
          </p:cNvPicPr>
          <p:nvPr/>
        </p:nvPicPr>
        <p:blipFill>
          <a:blip r:embed="rId6"/>
          <a:stretch>
            <a:fillRect/>
          </a:stretch>
        </p:blipFill>
        <p:spPr>
          <a:xfrm>
            <a:off x="1945094" y="5013176"/>
            <a:ext cx="668964" cy="525260"/>
          </a:xfrm>
          <a:prstGeom prst="rect">
            <a:avLst/>
          </a:prstGeom>
          <a:noFill/>
          <a:ln>
            <a:noFill/>
          </a:ln>
        </p:spPr>
      </p:pic>
    </p:spTree>
    <p:extLst>
      <p:ext uri="{BB962C8B-B14F-4D97-AF65-F5344CB8AC3E}">
        <p14:creationId xmlns:p14="http://schemas.microsoft.com/office/powerpoint/2010/main" val="12050052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p:cNvSpPr txBox="1">
            <a:spLocks/>
          </p:cNvSpPr>
          <p:nvPr/>
        </p:nvSpPr>
        <p:spPr>
          <a:xfrm>
            <a:off x="2639616" y="260649"/>
            <a:ext cx="7427168" cy="750707"/>
          </a:xfrm>
          <a:prstGeom prst="rect">
            <a:avLst/>
          </a:prstGeom>
        </p:spPr>
        <p:txBody>
          <a:bodyPr vert="horz" lIns="91440" tIns="45720" rIns="91440" bIns="45720" rtlCol="0" anchor="t">
            <a:normAutofit fontScale="90000" lnSpcReduction="20000"/>
          </a:bodyPr>
          <a:lstStyle>
            <a:lvl1pPr algn="l" defTabSz="914400" rtl="0" eaLnBrk="1" latinLnBrk="0" hangingPunct="1">
              <a:spcBef>
                <a:spcPct val="0"/>
              </a:spcBef>
              <a:buNone/>
              <a:defRPr sz="4000" b="1" kern="1200" cap="all">
                <a:solidFill>
                  <a:schemeClr val="tx2"/>
                </a:solidFill>
                <a:latin typeface="Weissenhof Grotesk" pitchFamily="34" charset="0"/>
                <a:ea typeface="+mj-ea"/>
                <a:cs typeface="+mj-cs"/>
              </a:defRPr>
            </a:lvl1pPr>
          </a:lstStyle>
          <a:p>
            <a:pPr>
              <a:defRPr/>
            </a:pPr>
            <a:r>
              <a:rPr lang="fr-FR" sz="2800" dirty="0">
                <a:solidFill>
                  <a:srgbClr val="EAEEF1"/>
                </a:solidFill>
                <a:latin typeface="Calibri"/>
              </a:rPr>
              <a:t>LE HANDICAP : premier critère </a:t>
            </a:r>
            <a:r>
              <a:rPr lang="fr-FR" sz="2800" dirty="0" err="1">
                <a:solidFill>
                  <a:srgbClr val="EAEEF1"/>
                </a:solidFill>
                <a:latin typeface="Calibri"/>
              </a:rPr>
              <a:t>dE</a:t>
            </a:r>
            <a:r>
              <a:rPr lang="fr-FR" sz="2800" dirty="0">
                <a:solidFill>
                  <a:srgbClr val="EAEEF1"/>
                </a:solidFill>
                <a:latin typeface="Calibri"/>
              </a:rPr>
              <a:t> SAISINES en matière de lutte contre les discriminations </a:t>
            </a:r>
          </a:p>
        </p:txBody>
      </p:sp>
      <p:pic>
        <p:nvPicPr>
          <p:cNvPr id="2" name="Image 1"/>
          <p:cNvPicPr>
            <a:picLocks noChangeAspect="1"/>
          </p:cNvPicPr>
          <p:nvPr/>
        </p:nvPicPr>
        <p:blipFill>
          <a:blip r:embed="rId2"/>
          <a:stretch>
            <a:fillRect/>
          </a:stretch>
        </p:blipFill>
        <p:spPr>
          <a:xfrm>
            <a:off x="2279576" y="1268760"/>
            <a:ext cx="4248472" cy="5085852"/>
          </a:xfrm>
          <a:prstGeom prst="rect">
            <a:avLst/>
          </a:prstGeom>
        </p:spPr>
      </p:pic>
      <p:sp>
        <p:nvSpPr>
          <p:cNvPr id="5" name="ZoneTexte 4"/>
          <p:cNvSpPr txBox="1"/>
          <p:nvPr/>
        </p:nvSpPr>
        <p:spPr>
          <a:xfrm>
            <a:off x="6240016" y="1700808"/>
            <a:ext cx="3672408" cy="3970318"/>
          </a:xfrm>
          <a:prstGeom prst="rect">
            <a:avLst/>
          </a:prstGeom>
          <a:noFill/>
        </p:spPr>
        <p:txBody>
          <a:bodyPr wrap="square" rtlCol="0">
            <a:spAutoFit/>
          </a:bodyPr>
          <a:lstStyle/>
          <a:p>
            <a:pPr algn="just" hangingPunct="1"/>
            <a:r>
              <a:rPr lang="fr-FR" kern="1200" dirty="0">
                <a:solidFill>
                  <a:srgbClr val="0080C9"/>
                </a:solidFill>
                <a:latin typeface="Weissenhof Grotesk" pitchFamily="34" charset="0"/>
                <a:ea typeface="+mn-ea"/>
                <a:cs typeface="Aparajita" panose="020B0604020202020204" pitchFamily="34" charset="0"/>
              </a:rPr>
              <a:t>20%</a:t>
            </a:r>
            <a:r>
              <a:rPr lang="fr-FR" kern="1200" dirty="0">
                <a:solidFill>
                  <a:srgbClr val="1E274A"/>
                </a:solidFill>
                <a:latin typeface="Weissenhof Grotesk" pitchFamily="34" charset="0"/>
                <a:ea typeface="+mn-ea"/>
                <a:cs typeface="+mn-cs"/>
              </a:rPr>
              <a:t> des saisines en matière de discrimination concernait le Handicap en 2022, majoritairement dans les domaines suivants :</a:t>
            </a:r>
          </a:p>
          <a:p>
            <a:pPr marL="285750" indent="-285750" algn="just" hangingPunct="1">
              <a:buFontTx/>
              <a:buChar char="-"/>
            </a:pPr>
            <a:r>
              <a:rPr lang="fr-FR" kern="1200" dirty="0">
                <a:solidFill>
                  <a:srgbClr val="1E274A"/>
                </a:solidFill>
                <a:latin typeface="Weissenhof Grotesk" pitchFamily="34" charset="0"/>
                <a:ea typeface="+mn-ea"/>
                <a:cs typeface="+mn-cs"/>
              </a:rPr>
              <a:t>Loin de devant en matière d’</a:t>
            </a:r>
            <a:r>
              <a:rPr lang="fr-FR" kern="1200" dirty="0">
                <a:solidFill>
                  <a:srgbClr val="0080C9"/>
                </a:solidFill>
                <a:latin typeface="Weissenhof Grotesk" pitchFamily="34" charset="0"/>
                <a:ea typeface="+mn-ea"/>
                <a:cs typeface="Aparajita" panose="020B0604020202020204" pitchFamily="34" charset="0"/>
              </a:rPr>
              <a:t>emploi</a:t>
            </a:r>
            <a:r>
              <a:rPr lang="fr-FR" kern="1200" dirty="0">
                <a:solidFill>
                  <a:srgbClr val="1E274A"/>
                </a:solidFill>
                <a:latin typeface="Weissenhof Grotesk" pitchFamily="34" charset="0"/>
                <a:ea typeface="+mn-ea"/>
                <a:cs typeface="+mn-cs"/>
              </a:rPr>
              <a:t> avec un nombre de saisines équivalentes entre l’emploi privé et la fonction publique;</a:t>
            </a:r>
          </a:p>
          <a:p>
            <a:pPr marL="285750" indent="-285750" algn="just" hangingPunct="1">
              <a:buFontTx/>
              <a:buChar char="-"/>
            </a:pPr>
            <a:r>
              <a:rPr lang="fr-FR" kern="1200" dirty="0">
                <a:solidFill>
                  <a:srgbClr val="1E274A"/>
                </a:solidFill>
                <a:latin typeface="Weissenhof Grotesk" pitchFamily="34" charset="0"/>
                <a:ea typeface="+mn-ea"/>
                <a:cs typeface="+mn-cs"/>
              </a:rPr>
              <a:t>Puis dans le domaine de </a:t>
            </a:r>
            <a:r>
              <a:rPr lang="fr-FR" kern="1200" dirty="0">
                <a:solidFill>
                  <a:srgbClr val="0080C9"/>
                </a:solidFill>
                <a:latin typeface="Weissenhof Grotesk" pitchFamily="34" charset="0"/>
                <a:ea typeface="+mn-ea"/>
                <a:cs typeface="Aparajita" panose="020B0604020202020204" pitchFamily="34" charset="0"/>
              </a:rPr>
              <a:t>l’accès aux biens et services privées</a:t>
            </a:r>
            <a:r>
              <a:rPr lang="fr-FR" kern="1200" dirty="0">
                <a:solidFill>
                  <a:srgbClr val="1E274A"/>
                </a:solidFill>
                <a:latin typeface="Weissenhof Grotesk" pitchFamily="34" charset="0"/>
                <a:ea typeface="+mn-ea"/>
                <a:cs typeface="+mn-cs"/>
              </a:rPr>
              <a:t>;</a:t>
            </a:r>
          </a:p>
          <a:p>
            <a:pPr marL="285750" indent="-285750" algn="just" hangingPunct="1">
              <a:buFontTx/>
              <a:buChar char="-"/>
            </a:pPr>
            <a:r>
              <a:rPr lang="fr-FR" kern="1200" dirty="0">
                <a:solidFill>
                  <a:srgbClr val="1E274A"/>
                </a:solidFill>
                <a:latin typeface="Weissenhof Grotesk" pitchFamily="34" charset="0"/>
                <a:ea typeface="+mn-ea"/>
                <a:cs typeface="+mn-cs"/>
              </a:rPr>
              <a:t>Et juste ensuite dans le domaine de </a:t>
            </a:r>
            <a:r>
              <a:rPr lang="fr-FR" kern="1200" dirty="0">
                <a:solidFill>
                  <a:srgbClr val="0080C9"/>
                </a:solidFill>
                <a:latin typeface="Weissenhof Grotesk" pitchFamily="34" charset="0"/>
                <a:ea typeface="+mn-ea"/>
                <a:cs typeface="Aparajita" panose="020B0604020202020204" pitchFamily="34" charset="0"/>
              </a:rPr>
              <a:t>l’éducation nationale et de l’enseignement supérieur</a:t>
            </a:r>
            <a:r>
              <a:rPr lang="fr-FR" kern="1200" dirty="0">
                <a:solidFill>
                  <a:srgbClr val="1E274A"/>
                </a:solidFill>
                <a:latin typeface="Weissenhof Grotesk" pitchFamily="34" charset="0"/>
                <a:ea typeface="+mn-ea"/>
                <a:cs typeface="+mn-cs"/>
              </a:rPr>
              <a:t>.</a:t>
            </a:r>
          </a:p>
        </p:txBody>
      </p:sp>
    </p:spTree>
    <p:extLst>
      <p:ext uri="{BB962C8B-B14F-4D97-AF65-F5344CB8AC3E}">
        <p14:creationId xmlns:p14="http://schemas.microsoft.com/office/powerpoint/2010/main" val="12582858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type="body" idx="1"/>
          </p:nvPr>
        </p:nvSpPr>
        <p:spPr>
          <a:xfrm>
            <a:off x="1991544" y="1676045"/>
            <a:ext cx="5040560" cy="4320480"/>
          </a:xfrm>
        </p:spPr>
        <p:txBody>
          <a:bodyPr>
            <a:noAutofit/>
          </a:bodyPr>
          <a:lstStyle/>
          <a:p>
            <a:pPr marL="342900" indent="-342900">
              <a:lnSpc>
                <a:spcPct val="120000"/>
              </a:lnSpc>
              <a:buFont typeface="Arial" panose="020B0604020202020204" pitchFamily="34" charset="0"/>
              <a:buChar char="•"/>
              <a:defRPr/>
            </a:pPr>
            <a:r>
              <a:rPr lang="fr-FR" sz="1500" dirty="0">
                <a:solidFill>
                  <a:srgbClr val="1E274A"/>
                </a:solidFill>
              </a:rPr>
              <a:t>2017 : Publication d’un guide sur l’emploi des personnes en situation de handicap et aménagement raisonnable</a:t>
            </a:r>
          </a:p>
          <a:p>
            <a:pPr marL="342900" indent="-342900">
              <a:lnSpc>
                <a:spcPct val="120000"/>
              </a:lnSpc>
              <a:buFont typeface="Arial" panose="020B0604020202020204" pitchFamily="34" charset="0"/>
              <a:buChar char="•"/>
              <a:defRPr/>
            </a:pPr>
            <a:r>
              <a:rPr lang="fr-FR" sz="1500" dirty="0">
                <a:solidFill>
                  <a:srgbClr val="1E274A"/>
                </a:solidFill>
              </a:rPr>
              <a:t>2018 : Rapport sur le cadre juridique de l'accueil de loisir des enfants en situation de handicap</a:t>
            </a:r>
          </a:p>
          <a:p>
            <a:pPr marL="342900" indent="-342900">
              <a:lnSpc>
                <a:spcPct val="120000"/>
              </a:lnSpc>
              <a:buFont typeface="Arial" panose="020B0604020202020204" pitchFamily="34" charset="0"/>
              <a:buChar char="•"/>
              <a:defRPr/>
            </a:pPr>
            <a:r>
              <a:rPr lang="fr-FR" sz="1500" dirty="0">
                <a:solidFill>
                  <a:srgbClr val="1E274A"/>
                </a:solidFill>
              </a:rPr>
              <a:t>01/07/2020 : Fiche réforme n°7 Les aménagements raisonnables pour les enfants handicapés</a:t>
            </a:r>
          </a:p>
        </p:txBody>
      </p:sp>
      <p:sp>
        <p:nvSpPr>
          <p:cNvPr id="5" name="Titre 1"/>
          <p:cNvSpPr txBox="1">
            <a:spLocks/>
          </p:cNvSpPr>
          <p:nvPr/>
        </p:nvSpPr>
        <p:spPr>
          <a:xfrm>
            <a:off x="2207568" y="260649"/>
            <a:ext cx="7485328" cy="750707"/>
          </a:xfrm>
          <a:prstGeom prst="rect">
            <a:avLst/>
          </a:prstGeom>
        </p:spPr>
        <p:txBody>
          <a:bodyPr vert="horz" lIns="91440" tIns="45720" rIns="91440" bIns="45720" rtlCol="0" anchor="t">
            <a:normAutofit fontScale="97500"/>
          </a:bodyPr>
          <a:lstStyle>
            <a:lvl1pPr algn="l" defTabSz="914400" rtl="0" eaLnBrk="1" latinLnBrk="0" hangingPunct="1">
              <a:spcBef>
                <a:spcPct val="0"/>
              </a:spcBef>
              <a:buNone/>
              <a:defRPr sz="4000" b="1" kern="1200" cap="all">
                <a:solidFill>
                  <a:schemeClr val="tx2"/>
                </a:solidFill>
                <a:latin typeface="Weissenhof Grotesk" pitchFamily="34" charset="0"/>
                <a:ea typeface="+mj-ea"/>
                <a:cs typeface="+mj-cs"/>
              </a:defRPr>
            </a:lvl1pPr>
          </a:lstStyle>
          <a:p>
            <a:r>
              <a:rPr lang="fr-FR" sz="2800" dirty="0">
                <a:solidFill>
                  <a:srgbClr val="EAEEF1"/>
                </a:solidFill>
                <a:latin typeface="Calibri"/>
              </a:rPr>
              <a:t>La lutte POUR L’AMENAGEMENT RAISONNABLE</a:t>
            </a:r>
          </a:p>
        </p:txBody>
      </p:sp>
      <p:sp>
        <p:nvSpPr>
          <p:cNvPr id="7" name="Titre 1"/>
          <p:cNvSpPr txBox="1">
            <a:spLocks/>
          </p:cNvSpPr>
          <p:nvPr/>
        </p:nvSpPr>
        <p:spPr>
          <a:xfrm>
            <a:off x="2205584" y="1052737"/>
            <a:ext cx="7892102" cy="750707"/>
          </a:xfrm>
          <a:prstGeom prst="rect">
            <a:avLst/>
          </a:prstGeom>
        </p:spPr>
        <p:txBody>
          <a:bodyPr vert="horz" lIns="91440" tIns="45720" rIns="91440" bIns="45720" rtlCol="0" anchor="t">
            <a:normAutofit fontScale="97500"/>
          </a:bodyPr>
          <a:lstStyle>
            <a:lvl1pPr algn="l" defTabSz="914400" rtl="0" eaLnBrk="1" latinLnBrk="0" hangingPunct="1">
              <a:spcBef>
                <a:spcPct val="0"/>
              </a:spcBef>
              <a:buNone/>
              <a:defRPr sz="4000" b="1" kern="1200" cap="all">
                <a:solidFill>
                  <a:schemeClr val="tx2"/>
                </a:solidFill>
                <a:latin typeface="Weissenhof Grotesk" pitchFamily="34" charset="0"/>
                <a:ea typeface="+mj-ea"/>
                <a:cs typeface="+mj-cs"/>
              </a:defRPr>
            </a:lvl1pPr>
          </a:lstStyle>
          <a:p>
            <a:pPr>
              <a:lnSpc>
                <a:spcPct val="120000"/>
              </a:lnSpc>
              <a:spcBef>
                <a:spcPct val="20000"/>
              </a:spcBef>
              <a:defRPr/>
            </a:pPr>
            <a:r>
              <a:rPr lang="fr-FR" sz="1800" b="0" cap="none" dirty="0">
                <a:solidFill>
                  <a:srgbClr val="0080C9"/>
                </a:solidFill>
                <a:cs typeface="Times New Roman" pitchFamily="18" charset="0"/>
              </a:rPr>
              <a:t>Une démarche qui s’inscrit dans la durée :</a:t>
            </a:r>
          </a:p>
        </p:txBody>
      </p:sp>
      <p:pic>
        <p:nvPicPr>
          <p:cNvPr id="2" name="Image 1"/>
          <p:cNvPicPr>
            <a:picLocks noChangeAspect="1"/>
          </p:cNvPicPr>
          <p:nvPr/>
        </p:nvPicPr>
        <p:blipFill>
          <a:blip r:embed="rId3"/>
          <a:stretch>
            <a:fillRect/>
          </a:stretch>
        </p:blipFill>
        <p:spPr>
          <a:xfrm>
            <a:off x="7146186" y="1216983"/>
            <a:ext cx="2960737" cy="4228242"/>
          </a:xfrm>
          <a:prstGeom prst="rect">
            <a:avLst/>
          </a:prstGeom>
        </p:spPr>
      </p:pic>
      <p:pic>
        <p:nvPicPr>
          <p:cNvPr id="4" name="Image 3"/>
          <p:cNvPicPr>
            <a:picLocks noChangeAspect="1"/>
          </p:cNvPicPr>
          <p:nvPr/>
        </p:nvPicPr>
        <p:blipFill rotWithShape="1">
          <a:blip r:embed="rId4"/>
          <a:srcRect t="28084" b="4045"/>
          <a:stretch/>
        </p:blipFill>
        <p:spPr>
          <a:xfrm>
            <a:off x="2351585" y="1587419"/>
            <a:ext cx="4032449" cy="2248866"/>
          </a:xfrm>
          <a:prstGeom prst="rect">
            <a:avLst/>
          </a:prstGeom>
        </p:spPr>
      </p:pic>
      <p:sp>
        <p:nvSpPr>
          <p:cNvPr id="6" name="Rectangle 5"/>
          <p:cNvSpPr/>
          <p:nvPr/>
        </p:nvSpPr>
        <p:spPr>
          <a:xfrm>
            <a:off x="6816080" y="5525140"/>
            <a:ext cx="3851920" cy="584775"/>
          </a:xfrm>
          <a:prstGeom prst="rect">
            <a:avLst/>
          </a:prstGeom>
        </p:spPr>
        <p:txBody>
          <a:bodyPr wrap="square">
            <a:spAutoFit/>
          </a:bodyPr>
          <a:lstStyle/>
          <a:p>
            <a:pPr hangingPunct="1"/>
            <a:r>
              <a:rPr lang="fr-FR" sz="1600" kern="1200" dirty="0">
                <a:solidFill>
                  <a:srgbClr val="1E274A"/>
                </a:solidFill>
                <a:latin typeface="Calibri"/>
                <a:ea typeface="+mn-ea"/>
                <a:cs typeface="+mn-cs"/>
                <a:hlinkClick r:id="rId5"/>
              </a:rPr>
              <a:t>Guide aménagement raisonnable | Défenseur des Droits (defenseurdesdroits.fr)</a:t>
            </a:r>
            <a:endParaRPr lang="fr-FR" sz="1600" kern="1200" dirty="0">
              <a:solidFill>
                <a:srgbClr val="1E274A"/>
              </a:solidFill>
              <a:latin typeface="Calibri"/>
              <a:ea typeface="+mn-ea"/>
              <a:cs typeface="+mn-cs"/>
            </a:endParaRPr>
          </a:p>
        </p:txBody>
      </p:sp>
    </p:spTree>
    <p:extLst>
      <p:ext uri="{BB962C8B-B14F-4D97-AF65-F5344CB8AC3E}">
        <p14:creationId xmlns:p14="http://schemas.microsoft.com/office/powerpoint/2010/main" val="2426652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Focus sur l’Unité d’Enseignement Externalisée"/>
          <p:cNvSpPr txBox="1">
            <a:spLocks noGrp="1"/>
          </p:cNvSpPr>
          <p:nvPr>
            <p:ph type="title" idx="4294967295"/>
          </p:nvPr>
        </p:nvSpPr>
        <p:spPr>
          <a:xfrm>
            <a:off x="1523999" y="1638749"/>
            <a:ext cx="9144002" cy="1263651"/>
          </a:xfrm>
          <a:prstGeom prst="rect">
            <a:avLst/>
          </a:prstGeom>
        </p:spPr>
        <p:txBody>
          <a:bodyPr anchor="b"/>
          <a:lstStyle>
            <a:lvl1pPr algn="ctr" defTabSz="612648">
              <a:defRPr sz="4020"/>
            </a:lvl1pPr>
          </a:lstStyle>
          <a:p>
            <a:r>
              <a:t>Focus sur l’Unité d’Enseignement Externalisée</a:t>
            </a:r>
          </a:p>
        </p:txBody>
      </p:sp>
      <p:pic>
        <p:nvPicPr>
          <p:cNvPr id="137" name="image.png" descr="image.png"/>
          <p:cNvPicPr>
            <a:picLocks noChangeAspect="1"/>
          </p:cNvPicPr>
          <p:nvPr/>
        </p:nvPicPr>
        <p:blipFill>
          <a:blip r:embed="rId2"/>
          <a:stretch>
            <a:fillRect/>
          </a:stretch>
        </p:blipFill>
        <p:spPr>
          <a:xfrm>
            <a:off x="838200" y="5554662"/>
            <a:ext cx="10515600" cy="63501"/>
          </a:xfrm>
          <a:prstGeom prst="rect">
            <a:avLst/>
          </a:prstGeom>
          <a:ln w="12700">
            <a:miter lim="400000"/>
          </a:ln>
        </p:spPr>
      </p:pic>
      <p:sp>
        <p:nvSpPr>
          <p:cNvPr id="140" name="Définition institutionnelle et textes fondateurs"/>
          <p:cNvSpPr txBox="1"/>
          <p:nvPr/>
        </p:nvSpPr>
        <p:spPr>
          <a:xfrm>
            <a:off x="2356798" y="4203250"/>
            <a:ext cx="7478404" cy="472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500"/>
            </a:lvl1pPr>
          </a:lstStyle>
          <a:p>
            <a:r>
              <a:t>Définition institutionnelle et textes fondateurs </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47528" y="2924944"/>
            <a:ext cx="8229600" cy="2309118"/>
          </a:xfrm>
        </p:spPr>
        <p:txBody>
          <a:bodyPr>
            <a:normAutofit/>
          </a:bodyPr>
          <a:lstStyle/>
          <a:p>
            <a:pPr algn="l"/>
            <a:r>
              <a:rPr lang="fr-FR" dirty="0">
                <a:solidFill>
                  <a:srgbClr val="FFFFFF"/>
                </a:solidFill>
              </a:rPr>
              <a:t>HANDICAP ET ACCES A L’EDUCATION ET AUX  SERVICES PERISCOLAIRES</a:t>
            </a:r>
            <a:endParaRPr lang="fr-FR" dirty="0"/>
          </a:p>
        </p:txBody>
      </p:sp>
    </p:spTree>
    <p:extLst>
      <p:ext uri="{BB962C8B-B14F-4D97-AF65-F5344CB8AC3E}">
        <p14:creationId xmlns:p14="http://schemas.microsoft.com/office/powerpoint/2010/main" val="2500698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type="body" idx="1"/>
          </p:nvPr>
        </p:nvSpPr>
        <p:spPr>
          <a:xfrm>
            <a:off x="1991544" y="1830956"/>
            <a:ext cx="8568952" cy="4742502"/>
          </a:xfrm>
        </p:spPr>
        <p:txBody>
          <a:bodyPr>
            <a:noAutofit/>
          </a:bodyPr>
          <a:lstStyle/>
          <a:p>
            <a:pPr algn="just"/>
            <a:r>
              <a:rPr lang="fr-FR" sz="1600" dirty="0">
                <a:solidFill>
                  <a:srgbClr val="1E274A"/>
                </a:solidFill>
              </a:rPr>
              <a:t> L'article </a:t>
            </a:r>
            <a:r>
              <a:rPr lang="fr-FR" sz="1600" dirty="0">
                <a:solidFill>
                  <a:schemeClr val="tx2"/>
                </a:solidFill>
                <a:cs typeface="Times New Roman" pitchFamily="18" charset="0"/>
              </a:rPr>
              <a:t>L. 111-1 du code de l'éducation </a:t>
            </a:r>
            <a:r>
              <a:rPr lang="fr-FR" sz="1600" dirty="0">
                <a:solidFill>
                  <a:srgbClr val="1E274A"/>
                </a:solidFill>
              </a:rPr>
              <a:t>affirme que le service public de l'éducation veille à </a:t>
            </a:r>
            <a:r>
              <a:rPr lang="fr-FR" sz="1600" dirty="0">
                <a:solidFill>
                  <a:schemeClr val="tx2"/>
                </a:solidFill>
                <a:cs typeface="Times New Roman" pitchFamily="18" charset="0"/>
              </a:rPr>
              <a:t>l'inclusion scolaire de tous les enfants sans aucune distinction</a:t>
            </a:r>
            <a:r>
              <a:rPr lang="fr-FR" sz="1600" dirty="0">
                <a:solidFill>
                  <a:srgbClr val="1E274A"/>
                </a:solidFill>
              </a:rPr>
              <a:t>. Ainsi, quels que soient les besoins particuliers de l'élève, c'est à l'école de s'assurer que l'environnement est adapté à sa scolarité. L'article </a:t>
            </a:r>
            <a:r>
              <a:rPr lang="fr-FR" sz="1600" dirty="0">
                <a:solidFill>
                  <a:schemeClr val="tx2"/>
                </a:solidFill>
                <a:cs typeface="Times New Roman" pitchFamily="18" charset="0"/>
              </a:rPr>
              <a:t>L. 351-3 </a:t>
            </a:r>
            <a:r>
              <a:rPr lang="fr-FR" sz="1600" dirty="0">
                <a:solidFill>
                  <a:srgbClr val="1E274A"/>
                </a:solidFill>
              </a:rPr>
              <a:t>du même code prévoit que les élèves en situation de handicap peuvent se voir attribuer une </a:t>
            </a:r>
            <a:r>
              <a:rPr lang="fr-FR" sz="1600" dirty="0">
                <a:solidFill>
                  <a:schemeClr val="tx2"/>
                </a:solidFill>
                <a:cs typeface="Times New Roman" pitchFamily="18" charset="0"/>
              </a:rPr>
              <a:t>aide humaine individuelle ou mutualisée</a:t>
            </a:r>
            <a:r>
              <a:rPr lang="fr-FR" sz="1600" dirty="0">
                <a:solidFill>
                  <a:srgbClr val="1E274A"/>
                </a:solidFill>
              </a:rPr>
              <a:t> attribuée par la CDAPH.</a:t>
            </a:r>
          </a:p>
          <a:p>
            <a:pPr algn="just"/>
            <a:r>
              <a:rPr lang="fr-FR" sz="1600" dirty="0">
                <a:solidFill>
                  <a:srgbClr val="1E274A"/>
                </a:solidFill>
              </a:rPr>
              <a:t> </a:t>
            </a:r>
          </a:p>
          <a:p>
            <a:pPr algn="just"/>
            <a:r>
              <a:rPr lang="fr-FR" sz="1600" dirty="0">
                <a:solidFill>
                  <a:schemeClr val="tx2"/>
                </a:solidFill>
                <a:cs typeface="Times New Roman" pitchFamily="18" charset="0"/>
              </a:rPr>
              <a:t>Un refus peut être constitutif de discrimination </a:t>
            </a:r>
            <a:r>
              <a:rPr lang="fr-FR" sz="1600" dirty="0">
                <a:solidFill>
                  <a:srgbClr val="1E274A"/>
                </a:solidFill>
              </a:rPr>
              <a:t>: la Cour EDH a notamment jugé qu'il y a eu violation de l'article 14 (interdiction de discrimination) de la CEDH, combiné avec l'article 2 du Protocole n° 1 (droit à l'instruction) à la Convention dans un cas de refus de scolarisation. CEDH GL/Italie 59751/15 du 10/09/2020</a:t>
            </a:r>
          </a:p>
          <a:p>
            <a:pPr algn="just"/>
            <a:endParaRPr lang="fr-FR" sz="1600" dirty="0">
              <a:solidFill>
                <a:srgbClr val="1E274A"/>
              </a:solidFill>
            </a:endParaRPr>
          </a:p>
          <a:p>
            <a:pPr algn="just"/>
            <a:r>
              <a:rPr lang="fr-FR" sz="1600" dirty="0">
                <a:solidFill>
                  <a:srgbClr val="1E274A"/>
                </a:solidFill>
              </a:rPr>
              <a:t>Par ailleurs, le </a:t>
            </a:r>
            <a:r>
              <a:rPr lang="fr-FR" sz="1600" dirty="0">
                <a:solidFill>
                  <a:schemeClr val="tx2"/>
                </a:solidFill>
                <a:cs typeface="Times New Roman" pitchFamily="18" charset="0"/>
              </a:rPr>
              <a:t>Conseil d’État </a:t>
            </a:r>
            <a:r>
              <a:rPr lang="fr-FR" sz="1600" dirty="0">
                <a:solidFill>
                  <a:srgbClr val="1E274A"/>
                </a:solidFill>
              </a:rPr>
              <a:t>considère que « lorsqu’une collectivité territoriale organise un service de restauration scolaire ou des activités complémentaires aux activités d'enseignement et de formation…, il lui incombe, de veiller à assurer que, sans préjudice du respect des conditions prévues pour l'ensemble des élèves, </a:t>
            </a:r>
            <a:r>
              <a:rPr lang="fr-FR" sz="1600" dirty="0">
                <a:solidFill>
                  <a:schemeClr val="tx2"/>
                </a:solidFill>
                <a:cs typeface="Times New Roman" pitchFamily="18" charset="0"/>
              </a:rPr>
              <a:t>les élèves en situation de handicap puissent, </a:t>
            </a:r>
            <a:r>
              <a:rPr lang="fr-FR" sz="1600" dirty="0">
                <a:solidFill>
                  <a:srgbClr val="1E274A"/>
                </a:solidFill>
              </a:rPr>
              <a:t>avec, le cas échéant, le concours des aides techniques et des aides humaines…, </a:t>
            </a:r>
            <a:r>
              <a:rPr lang="fr-FR" sz="1600" dirty="0">
                <a:solidFill>
                  <a:schemeClr val="tx2"/>
                </a:solidFill>
                <a:cs typeface="Times New Roman" pitchFamily="18" charset="0"/>
              </a:rPr>
              <a:t>y avoir effectivement accès</a:t>
            </a:r>
            <a:r>
              <a:rPr lang="fr-FR" sz="1600" dirty="0">
                <a:solidFill>
                  <a:srgbClr val="1E274A"/>
                </a:solidFill>
              </a:rPr>
              <a:t>. »</a:t>
            </a:r>
          </a:p>
          <a:p>
            <a:r>
              <a:rPr lang="fr-FR" sz="1600" dirty="0">
                <a:solidFill>
                  <a:srgbClr val="1E274A"/>
                </a:solidFill>
              </a:rPr>
              <a:t> </a:t>
            </a:r>
          </a:p>
        </p:txBody>
      </p:sp>
      <p:sp>
        <p:nvSpPr>
          <p:cNvPr id="5" name="Titre 1"/>
          <p:cNvSpPr txBox="1">
            <a:spLocks/>
          </p:cNvSpPr>
          <p:nvPr/>
        </p:nvSpPr>
        <p:spPr>
          <a:xfrm>
            <a:off x="2207568" y="260649"/>
            <a:ext cx="7485328" cy="750707"/>
          </a:xfrm>
          <a:prstGeom prst="rect">
            <a:avLst/>
          </a:prstGeom>
        </p:spPr>
        <p:txBody>
          <a:bodyPr vert="horz" lIns="91440" tIns="45720" rIns="91440" bIns="45720" rtlCol="0" anchor="t">
            <a:normAutofit fontScale="97500"/>
          </a:bodyPr>
          <a:lstStyle>
            <a:lvl1pPr algn="l" defTabSz="914400" rtl="0" eaLnBrk="1" latinLnBrk="0" hangingPunct="1">
              <a:spcBef>
                <a:spcPct val="0"/>
              </a:spcBef>
              <a:buNone/>
              <a:defRPr sz="4000" b="1" kern="1200" cap="all">
                <a:solidFill>
                  <a:schemeClr val="tx2"/>
                </a:solidFill>
                <a:latin typeface="Weissenhof Grotesk" pitchFamily="34" charset="0"/>
                <a:ea typeface="+mj-ea"/>
                <a:cs typeface="+mj-cs"/>
              </a:defRPr>
            </a:lvl1pPr>
          </a:lstStyle>
          <a:p>
            <a:r>
              <a:rPr lang="fr-FR" sz="2800" dirty="0">
                <a:solidFill>
                  <a:srgbClr val="EAEEF1"/>
                </a:solidFill>
              </a:rPr>
              <a:t>Handicap et accès a l’EDUCATION</a:t>
            </a:r>
            <a:endParaRPr lang="fr-FR" sz="2800" dirty="0">
              <a:solidFill>
                <a:srgbClr val="1E274A"/>
              </a:solidFill>
            </a:endParaRPr>
          </a:p>
        </p:txBody>
      </p:sp>
      <p:sp>
        <p:nvSpPr>
          <p:cNvPr id="6" name="Titre 1"/>
          <p:cNvSpPr txBox="1">
            <a:spLocks/>
          </p:cNvSpPr>
          <p:nvPr/>
        </p:nvSpPr>
        <p:spPr>
          <a:xfrm>
            <a:off x="1991544" y="1080250"/>
            <a:ext cx="8568952" cy="750707"/>
          </a:xfrm>
          <a:prstGeom prst="rect">
            <a:avLst/>
          </a:prstGeom>
        </p:spPr>
        <p:txBody>
          <a:bodyPr vert="horz" lIns="91440" tIns="45720" rIns="91440" bIns="45720" rtlCol="0" anchor="t">
            <a:normAutofit fontScale="97500"/>
          </a:bodyPr>
          <a:lstStyle>
            <a:lvl1pPr algn="l" defTabSz="914400" rtl="0" eaLnBrk="1" latinLnBrk="0" hangingPunct="1">
              <a:spcBef>
                <a:spcPct val="0"/>
              </a:spcBef>
              <a:buNone/>
              <a:defRPr sz="4000" b="1" kern="1200" cap="all">
                <a:solidFill>
                  <a:schemeClr val="tx2"/>
                </a:solidFill>
                <a:latin typeface="Weissenhof Grotesk" pitchFamily="34" charset="0"/>
                <a:ea typeface="+mj-ea"/>
                <a:cs typeface="+mj-cs"/>
              </a:defRPr>
            </a:lvl1pPr>
          </a:lstStyle>
          <a:p>
            <a:pPr>
              <a:lnSpc>
                <a:spcPct val="120000"/>
              </a:lnSpc>
              <a:spcBef>
                <a:spcPct val="20000"/>
              </a:spcBef>
              <a:defRPr/>
            </a:pPr>
            <a:r>
              <a:rPr lang="fr-FR" sz="1800" b="0" cap="none" dirty="0">
                <a:solidFill>
                  <a:srgbClr val="0080C9"/>
                </a:solidFill>
                <a:cs typeface="Times New Roman" pitchFamily="18" charset="0"/>
              </a:rPr>
              <a:t>Les écoles ont une obligation de scolarisation dans les conditions décidées avec la MDPH le cas échéant :</a:t>
            </a:r>
          </a:p>
        </p:txBody>
      </p:sp>
    </p:spTree>
    <p:extLst>
      <p:ext uri="{BB962C8B-B14F-4D97-AF65-F5344CB8AC3E}">
        <p14:creationId xmlns:p14="http://schemas.microsoft.com/office/powerpoint/2010/main" val="34690417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hangingPunct="1"/>
            <a:fld id="{3C60E25A-91C0-4292-9BAF-A8309CA468C9}" type="slidenum">
              <a:rPr lang="fr-FR" kern="1200">
                <a:solidFill>
                  <a:srgbClr val="1E274A">
                    <a:tint val="75000"/>
                  </a:srgbClr>
                </a:solidFill>
                <a:ea typeface="+mn-ea"/>
                <a:cs typeface="+mn-cs"/>
              </a:rPr>
              <a:pPr hangingPunct="1"/>
              <a:t>32</a:t>
            </a:fld>
            <a:endParaRPr lang="fr-FR" kern="1200">
              <a:solidFill>
                <a:srgbClr val="1E274A">
                  <a:tint val="75000"/>
                </a:srgbClr>
              </a:solidFill>
              <a:ea typeface="+mn-ea"/>
              <a:cs typeface="+mn-cs"/>
            </a:endParaRPr>
          </a:p>
        </p:txBody>
      </p:sp>
      <p:sp>
        <p:nvSpPr>
          <p:cNvPr id="8" name="ZoneTexte 7"/>
          <p:cNvSpPr txBox="1"/>
          <p:nvPr/>
        </p:nvSpPr>
        <p:spPr>
          <a:xfrm>
            <a:off x="2266492" y="3363309"/>
            <a:ext cx="8173416" cy="2800767"/>
          </a:xfrm>
          <a:prstGeom prst="rect">
            <a:avLst/>
          </a:prstGeom>
          <a:noFill/>
        </p:spPr>
        <p:txBody>
          <a:bodyPr wrap="square" rtlCol="0">
            <a:spAutoFit/>
          </a:bodyPr>
          <a:lstStyle/>
          <a:p>
            <a:pPr hangingPunct="1"/>
            <a:r>
              <a:rPr lang="fr-FR" sz="1600" b="1" kern="1200" dirty="0">
                <a:solidFill>
                  <a:srgbClr val="1E274A"/>
                </a:solidFill>
                <a:latin typeface="Calibri"/>
                <a:ea typeface="+mn-ea"/>
                <a:cs typeface="+mn-cs"/>
              </a:rPr>
              <a:t>La Défenseure des droits, Claire </a:t>
            </a:r>
            <a:r>
              <a:rPr lang="fr-FR" sz="1600" b="1" kern="1200" dirty="0" err="1">
                <a:solidFill>
                  <a:srgbClr val="1E274A"/>
                </a:solidFill>
                <a:latin typeface="Calibri"/>
                <a:ea typeface="+mn-ea"/>
                <a:cs typeface="+mn-cs"/>
              </a:rPr>
              <a:t>Hédon</a:t>
            </a:r>
            <a:r>
              <a:rPr lang="fr-FR" sz="1600" b="1" kern="1200" dirty="0">
                <a:solidFill>
                  <a:srgbClr val="1E274A"/>
                </a:solidFill>
                <a:latin typeface="Calibri"/>
                <a:ea typeface="+mn-ea"/>
                <a:cs typeface="+mn-cs"/>
              </a:rPr>
              <a:t>, a publié un rapport sur « L’accompagnement humain des élèves en situation de handicap » et propose 10 recommandations permettant d’instaurer une école réellement inclusive et sans discrimination.</a:t>
            </a:r>
          </a:p>
          <a:p>
            <a:pPr hangingPunct="1"/>
            <a:endParaRPr lang="fr-FR" sz="1600" kern="1200" dirty="0">
              <a:solidFill>
                <a:srgbClr val="1E274A"/>
              </a:solidFill>
              <a:latin typeface="Calibri"/>
              <a:ea typeface="+mn-ea"/>
              <a:cs typeface="+mn-cs"/>
            </a:endParaRPr>
          </a:p>
          <a:p>
            <a:pPr hangingPunct="1"/>
            <a:r>
              <a:rPr lang="fr-FR" sz="1600" kern="1200" dirty="0">
                <a:solidFill>
                  <a:srgbClr val="1E274A"/>
                </a:solidFill>
                <a:latin typeface="Calibri"/>
                <a:ea typeface="+mn-ea"/>
                <a:cs typeface="+mn-cs"/>
              </a:rPr>
              <a:t>Diminution du temps de présence scolaire, défaut d’accompagnement humain en classe, absence d’AESH sur le temps de cantine… : autant de situations que le Défenseur des droits a eu à traiter à maintes reprises au cours de ces dernières années.</a:t>
            </a:r>
          </a:p>
          <a:p>
            <a:pPr hangingPunct="1"/>
            <a:endParaRPr lang="fr-FR" sz="1600" kern="1200" dirty="0">
              <a:solidFill>
                <a:srgbClr val="1E274A"/>
              </a:solidFill>
              <a:latin typeface="Calibri"/>
              <a:ea typeface="+mn-ea"/>
              <a:cs typeface="+mn-cs"/>
            </a:endParaRPr>
          </a:p>
          <a:p>
            <a:pPr hangingPunct="1"/>
            <a:r>
              <a:rPr lang="fr-FR" sz="1600" kern="1200" dirty="0">
                <a:solidFill>
                  <a:srgbClr val="1E274A"/>
                </a:solidFill>
                <a:latin typeface="Calibri"/>
                <a:ea typeface="+mn-ea"/>
                <a:cs typeface="+mn-cs"/>
              </a:rPr>
              <a:t>En 2021, 20% des saisines du Défenseur des droits relatives aux droits de l’enfant concernent des difficultés d’accès à l’éducation d’enfants en situation de handicap - la plupart d’entre elles relevant de l’accompagnement de ces élèves en milieu scolaire. </a:t>
            </a:r>
          </a:p>
        </p:txBody>
      </p:sp>
      <p:sp>
        <p:nvSpPr>
          <p:cNvPr id="5" name="Titre 1"/>
          <p:cNvSpPr txBox="1">
            <a:spLocks/>
          </p:cNvSpPr>
          <p:nvPr/>
        </p:nvSpPr>
        <p:spPr>
          <a:xfrm>
            <a:off x="2639616" y="260649"/>
            <a:ext cx="7427168" cy="750707"/>
          </a:xfrm>
          <a:prstGeom prst="rect">
            <a:avLst/>
          </a:prstGeom>
        </p:spPr>
        <p:txBody>
          <a:bodyPr vert="horz" lIns="91440" tIns="45720" rIns="91440" bIns="45720" rtlCol="0" anchor="t">
            <a:normAutofit fontScale="97500"/>
          </a:bodyPr>
          <a:lstStyle>
            <a:lvl1pPr algn="l" defTabSz="914400" rtl="0" eaLnBrk="1" latinLnBrk="0" hangingPunct="1">
              <a:spcBef>
                <a:spcPct val="0"/>
              </a:spcBef>
              <a:buNone/>
              <a:defRPr sz="4000" b="1" kern="1200" cap="all">
                <a:solidFill>
                  <a:schemeClr val="tx2"/>
                </a:solidFill>
                <a:latin typeface="Weissenhof Grotesk" pitchFamily="34" charset="0"/>
                <a:ea typeface="+mj-ea"/>
                <a:cs typeface="+mj-cs"/>
              </a:defRPr>
            </a:lvl1pPr>
          </a:lstStyle>
          <a:p>
            <a:r>
              <a:rPr lang="fr-FR" sz="2800" dirty="0">
                <a:solidFill>
                  <a:srgbClr val="EAEEF1"/>
                </a:solidFill>
              </a:rPr>
              <a:t>rapport </a:t>
            </a:r>
            <a:r>
              <a:rPr lang="fr-FR" sz="2800" dirty="0" err="1">
                <a:solidFill>
                  <a:srgbClr val="EAEEF1"/>
                </a:solidFill>
              </a:rPr>
              <a:t>aesh</a:t>
            </a:r>
            <a:r>
              <a:rPr lang="fr-FR" sz="2800" dirty="0">
                <a:solidFill>
                  <a:srgbClr val="EAEEF1"/>
                </a:solidFill>
              </a:rPr>
              <a:t> et école inclusive </a:t>
            </a:r>
          </a:p>
        </p:txBody>
      </p:sp>
      <p:pic>
        <p:nvPicPr>
          <p:cNvPr id="2" name="Image 1"/>
          <p:cNvPicPr>
            <a:picLocks noChangeAspect="1"/>
          </p:cNvPicPr>
          <p:nvPr/>
        </p:nvPicPr>
        <p:blipFill>
          <a:blip r:embed="rId3"/>
          <a:stretch>
            <a:fillRect/>
          </a:stretch>
        </p:blipFill>
        <p:spPr>
          <a:xfrm>
            <a:off x="2337612" y="1179822"/>
            <a:ext cx="4035448" cy="2017724"/>
          </a:xfrm>
          <a:prstGeom prst="rect">
            <a:avLst/>
          </a:prstGeom>
        </p:spPr>
      </p:pic>
      <p:sp>
        <p:nvSpPr>
          <p:cNvPr id="3" name="Rectangle 2"/>
          <p:cNvSpPr/>
          <p:nvPr/>
        </p:nvSpPr>
        <p:spPr>
          <a:xfrm>
            <a:off x="6592919" y="1588520"/>
            <a:ext cx="3600400" cy="1200329"/>
          </a:xfrm>
          <a:prstGeom prst="rect">
            <a:avLst/>
          </a:prstGeom>
        </p:spPr>
        <p:txBody>
          <a:bodyPr wrap="square">
            <a:spAutoFit/>
          </a:bodyPr>
          <a:lstStyle/>
          <a:p>
            <a:pPr hangingPunct="1"/>
            <a:r>
              <a:rPr lang="fr-FR" kern="1200" dirty="0">
                <a:solidFill>
                  <a:srgbClr val="1E274A"/>
                </a:solidFill>
                <a:latin typeface="Calibri"/>
                <a:ea typeface="+mn-ea"/>
                <a:cs typeface="+mn-cs"/>
                <a:hlinkClick r:id="rId4"/>
              </a:rPr>
              <a:t>Rapport - Accompagnement humain des élèves en situation de handicap | Défenseur des Droits (defenseurdesdroits.fr)</a:t>
            </a:r>
            <a:endParaRPr lang="fr-FR" kern="1200" dirty="0">
              <a:solidFill>
                <a:srgbClr val="1E274A"/>
              </a:solidFill>
              <a:latin typeface="Calibri"/>
              <a:ea typeface="+mn-ea"/>
              <a:cs typeface="+mn-cs"/>
            </a:endParaRPr>
          </a:p>
        </p:txBody>
      </p:sp>
    </p:spTree>
    <p:extLst>
      <p:ext uri="{BB962C8B-B14F-4D97-AF65-F5344CB8AC3E}">
        <p14:creationId xmlns:p14="http://schemas.microsoft.com/office/powerpoint/2010/main" val="4990508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7569" y="1340768"/>
            <a:ext cx="7977477" cy="4278094"/>
          </a:xfrm>
          <a:prstGeom prst="rect">
            <a:avLst/>
          </a:prstGeom>
        </p:spPr>
        <p:txBody>
          <a:bodyPr wrap="square">
            <a:spAutoFit/>
          </a:bodyPr>
          <a:lstStyle/>
          <a:p>
            <a:pPr algn="just" hangingPunct="1"/>
            <a:r>
              <a:rPr lang="fr-FR" kern="1200" dirty="0">
                <a:solidFill>
                  <a:srgbClr val="1E274A"/>
                </a:solidFill>
                <a:latin typeface="Weissenhof Grotesk" panose="020B0503030401020104" pitchFamily="34" charset="0"/>
                <a:ea typeface="+mn-ea"/>
                <a:cs typeface="+mn-cs"/>
              </a:rPr>
              <a:t>Décision 2021-056 du 2 avril 2021 relative au refus d’un enfant au voyage scolaire à l’étranger organisé par son collège, que ses parents estiment discriminatoire en raison de son handicap.</a:t>
            </a:r>
          </a:p>
          <a:p>
            <a:pPr algn="just" hangingPunct="1"/>
            <a:r>
              <a:rPr lang="fr-FR" sz="2000" kern="1200" dirty="0">
                <a:solidFill>
                  <a:srgbClr val="1E274A"/>
                </a:solidFill>
                <a:latin typeface="Weissenhof Grotesk" panose="020B0503030401020104" pitchFamily="34" charset="0"/>
                <a:ea typeface="+mn-ea"/>
                <a:cs typeface="+mn-cs"/>
              </a:rPr>
              <a:t> </a:t>
            </a:r>
            <a:br>
              <a:rPr lang="fr-FR" kern="1200" dirty="0">
                <a:solidFill>
                  <a:srgbClr val="1E274A"/>
                </a:solidFill>
                <a:latin typeface="Calibri"/>
                <a:ea typeface="+mn-ea"/>
                <a:cs typeface="+mn-cs"/>
              </a:rPr>
            </a:br>
            <a:r>
              <a:rPr lang="fr-FR" kern="1200" dirty="0">
                <a:solidFill>
                  <a:srgbClr val="1E274A"/>
                </a:solidFill>
                <a:latin typeface="Calibri"/>
                <a:ea typeface="+mn-ea"/>
                <a:cs typeface="+mn-cs"/>
              </a:rPr>
              <a:t>Après instruction, la Défenseure des droits a notamment  :</a:t>
            </a:r>
          </a:p>
          <a:p>
            <a:pPr marL="742950" lvl="1" indent="-285750" algn="just" hangingPunct="1">
              <a:buFontTx/>
              <a:buChar char="-"/>
            </a:pPr>
            <a:r>
              <a:rPr lang="fr-FR" kern="1200" dirty="0">
                <a:solidFill>
                  <a:srgbClr val="1E274A"/>
                </a:solidFill>
                <a:latin typeface="Calibri"/>
                <a:ea typeface="+mn-ea"/>
                <a:cs typeface="+mn-cs"/>
              </a:rPr>
              <a:t>Conclu que le refus d’un enfant au voyage scolaire organisé par son établissement constitue une discrimination fondée sur son handicap et une atteinte à son intérêt supérieur ;</a:t>
            </a:r>
          </a:p>
          <a:p>
            <a:pPr marL="742950" lvl="1" indent="-285750" algn="just" hangingPunct="1">
              <a:buFontTx/>
              <a:buChar char="-"/>
            </a:pPr>
            <a:r>
              <a:rPr lang="fr-FR" kern="1200" dirty="0">
                <a:solidFill>
                  <a:srgbClr val="1E274A"/>
                </a:solidFill>
                <a:latin typeface="Calibri"/>
                <a:ea typeface="+mn-ea"/>
                <a:cs typeface="+mn-cs"/>
              </a:rPr>
              <a:t>Rappelé au services départementaux de l’Éducation nationale et à l’équipe éducative du collège, l’interdiction de toute forme de discrimination fondée et, à ce titre, l’obligation de mettre en place des aménagements raisonnables afin de garantir aux enfants en situation de handicap un égal accès au droit à l’éducation sur la base de l’égalité avec les autres enfants;</a:t>
            </a:r>
          </a:p>
          <a:p>
            <a:pPr marL="742950" lvl="1" indent="-285750" algn="just" hangingPunct="1">
              <a:buFontTx/>
              <a:buChar char="-"/>
            </a:pPr>
            <a:r>
              <a:rPr lang="fr-FR" kern="1200" dirty="0">
                <a:solidFill>
                  <a:srgbClr val="1E274A"/>
                </a:solidFill>
                <a:latin typeface="Calibri"/>
                <a:ea typeface="+mn-ea"/>
                <a:cs typeface="+mn-cs"/>
              </a:rPr>
              <a:t>Emis divers recommandations auprès des services départementaux de l’Éducation nationale et du chef d’établissement.</a:t>
            </a:r>
          </a:p>
        </p:txBody>
      </p:sp>
      <p:sp>
        <p:nvSpPr>
          <p:cNvPr id="5" name="Titre 1"/>
          <p:cNvSpPr txBox="1">
            <a:spLocks/>
          </p:cNvSpPr>
          <p:nvPr/>
        </p:nvSpPr>
        <p:spPr>
          <a:xfrm>
            <a:off x="2591545" y="188641"/>
            <a:ext cx="7427168" cy="750707"/>
          </a:xfrm>
          <a:prstGeom prst="rect">
            <a:avLst/>
          </a:prstGeom>
        </p:spPr>
        <p:txBody>
          <a:bodyPr vert="horz" lIns="91440" tIns="45720" rIns="91440" bIns="45720" rtlCol="0" anchor="t">
            <a:normAutofit fontScale="90000" lnSpcReduction="20000"/>
          </a:bodyPr>
          <a:lstStyle>
            <a:lvl1pPr algn="l" defTabSz="914400" rtl="0" eaLnBrk="1" latinLnBrk="0" hangingPunct="1">
              <a:spcBef>
                <a:spcPct val="0"/>
              </a:spcBef>
              <a:buNone/>
              <a:defRPr sz="4000" b="1" kern="1200" cap="all">
                <a:solidFill>
                  <a:schemeClr val="tx2"/>
                </a:solidFill>
                <a:latin typeface="Weissenhof Grotesk" pitchFamily="34" charset="0"/>
                <a:ea typeface="+mj-ea"/>
                <a:cs typeface="+mj-cs"/>
              </a:defRPr>
            </a:lvl1pPr>
          </a:lstStyle>
          <a:p>
            <a:r>
              <a:rPr lang="fr-FR" sz="2800" dirty="0">
                <a:solidFill>
                  <a:srgbClr val="EAEEF1"/>
                </a:solidFill>
              </a:rPr>
              <a:t>EXEMPLE de litige traité par le Défenseur DES DROITS en matière d’</a:t>
            </a:r>
            <a:r>
              <a:rPr lang="fr-FR" sz="2800" dirty="0">
                <a:solidFill>
                  <a:srgbClr val="1E274A"/>
                </a:solidFill>
              </a:rPr>
              <a:t>Accès a l’éducation</a:t>
            </a:r>
          </a:p>
        </p:txBody>
      </p:sp>
    </p:spTree>
    <p:extLst>
      <p:ext uri="{BB962C8B-B14F-4D97-AF65-F5344CB8AC3E}">
        <p14:creationId xmlns:p14="http://schemas.microsoft.com/office/powerpoint/2010/main" val="30444946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16391" y="1196753"/>
            <a:ext cx="7977477" cy="5078313"/>
          </a:xfrm>
          <a:prstGeom prst="rect">
            <a:avLst/>
          </a:prstGeom>
        </p:spPr>
        <p:txBody>
          <a:bodyPr wrap="square">
            <a:spAutoFit/>
          </a:bodyPr>
          <a:lstStyle/>
          <a:p>
            <a:pPr algn="just" hangingPunct="1"/>
            <a:r>
              <a:rPr lang="fr-FR" kern="1200" dirty="0">
                <a:solidFill>
                  <a:srgbClr val="1E274A"/>
                </a:solidFill>
                <a:latin typeface="Weissenhof Grotesk" panose="020B0503030401020104" pitchFamily="34" charset="0"/>
                <a:ea typeface="+mn-ea"/>
                <a:cs typeface="+mn-cs"/>
              </a:rPr>
              <a:t>Règlement amiable par un délégué pour Nino en situation de handicap, en CM1, qui avait droit à un accompagnateur pendant dix-huit heures, mais auquel on avait n’accordé que six heures</a:t>
            </a:r>
          </a:p>
          <a:p>
            <a:pPr algn="just" hangingPunct="1"/>
            <a:endParaRPr lang="fr-FR" kern="1200" dirty="0">
              <a:solidFill>
                <a:srgbClr val="1E274A"/>
              </a:solidFill>
              <a:latin typeface="Weissenhof Grotesk" panose="020B0503030401020104" pitchFamily="34" charset="0"/>
              <a:ea typeface="+mn-ea"/>
              <a:cs typeface="+mn-cs"/>
            </a:endParaRPr>
          </a:p>
          <a:p>
            <a:pPr algn="just" hangingPunct="1"/>
            <a:r>
              <a:rPr lang="fr-FR" kern="1200" dirty="0">
                <a:solidFill>
                  <a:srgbClr val="1E274A"/>
                </a:solidFill>
                <a:latin typeface="Calibri"/>
                <a:ea typeface="+mn-ea"/>
                <a:cs typeface="+mn-cs"/>
              </a:rPr>
              <a:t>Nino a bien obtenu l’accord de la Commission des droits et de l’autonomie des personnes handicapées (CDAPH) de la Maison départementale des personnes handicapées pour dix-huit heures par semaine de présence d’un accompagnant des élèves en situation de handicap (AESH). Pourtant, malgré plusieurs démarches auprès de l’école, à la rentrée dernière, seules six heures avaient été prévues et, fin octobre, la situation n’avait pas été résolue.</a:t>
            </a:r>
          </a:p>
          <a:p>
            <a:pPr algn="just" hangingPunct="1"/>
            <a:endParaRPr lang="fr-FR" kern="1200" dirty="0">
              <a:solidFill>
                <a:srgbClr val="1E274A"/>
              </a:solidFill>
              <a:latin typeface="Calibri"/>
              <a:ea typeface="+mn-ea"/>
              <a:cs typeface="+mn-cs"/>
            </a:endParaRPr>
          </a:p>
          <a:p>
            <a:pPr algn="just" hangingPunct="1"/>
            <a:r>
              <a:rPr lang="fr-FR" kern="1200" dirty="0">
                <a:solidFill>
                  <a:srgbClr val="1E274A"/>
                </a:solidFill>
                <a:latin typeface="Calibri"/>
                <a:ea typeface="+mn-ea"/>
                <a:cs typeface="+mn-cs"/>
              </a:rPr>
              <a:t>Un délégué contacte donc le service de l’Éducation nationale du département (DSDEN) en rappelant la décision de la CDAPH. En seulement deux jours, la réponse est arrivée : le service recherchait activement une solution, conscient des besoins de Nino et que la situation ne répondait en effet pas à ses besoins. À la rentrée de novembre, sa maman a confirmé avec un immense soulagement l’application entière de la décision de la CDAPH : l’AESH était bien en place pour Nino à hauteur de dix-huit heures par semaine. </a:t>
            </a:r>
          </a:p>
        </p:txBody>
      </p:sp>
      <p:sp>
        <p:nvSpPr>
          <p:cNvPr id="5" name="Titre 1"/>
          <p:cNvSpPr txBox="1">
            <a:spLocks/>
          </p:cNvSpPr>
          <p:nvPr/>
        </p:nvSpPr>
        <p:spPr>
          <a:xfrm>
            <a:off x="2591544" y="188641"/>
            <a:ext cx="7427168" cy="750707"/>
          </a:xfrm>
          <a:prstGeom prst="rect">
            <a:avLst/>
          </a:prstGeom>
        </p:spPr>
        <p:txBody>
          <a:bodyPr vert="horz" lIns="91440" tIns="45720" rIns="91440" bIns="45720" rtlCol="0" anchor="t">
            <a:normAutofit fontScale="90000" lnSpcReduction="20000"/>
          </a:bodyPr>
          <a:lstStyle>
            <a:lvl1pPr algn="l" defTabSz="914400" rtl="0" eaLnBrk="1" latinLnBrk="0" hangingPunct="1">
              <a:spcBef>
                <a:spcPct val="0"/>
              </a:spcBef>
              <a:buNone/>
              <a:defRPr sz="4000" b="1" kern="1200" cap="all">
                <a:solidFill>
                  <a:schemeClr val="tx2"/>
                </a:solidFill>
                <a:latin typeface="Weissenhof Grotesk" pitchFamily="34" charset="0"/>
                <a:ea typeface="+mj-ea"/>
                <a:cs typeface="+mj-cs"/>
              </a:defRPr>
            </a:lvl1pPr>
          </a:lstStyle>
          <a:p>
            <a:r>
              <a:rPr lang="fr-FR" sz="2800" dirty="0">
                <a:solidFill>
                  <a:srgbClr val="EAEEF1"/>
                </a:solidFill>
              </a:rPr>
              <a:t>EXEMPLE de litige traité par le Défenseur DES DROITS en matière d’</a:t>
            </a:r>
            <a:r>
              <a:rPr lang="fr-FR" sz="2800" dirty="0">
                <a:solidFill>
                  <a:srgbClr val="1E274A"/>
                </a:solidFill>
              </a:rPr>
              <a:t>Accès a l’éducation</a:t>
            </a:r>
          </a:p>
        </p:txBody>
      </p:sp>
    </p:spTree>
    <p:extLst>
      <p:ext uri="{BB962C8B-B14F-4D97-AF65-F5344CB8AC3E}">
        <p14:creationId xmlns:p14="http://schemas.microsoft.com/office/powerpoint/2010/main" val="31024739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2207568" y="1196753"/>
            <a:ext cx="8136904" cy="5632311"/>
          </a:xfrm>
          <a:prstGeom prst="rect">
            <a:avLst/>
          </a:prstGeom>
        </p:spPr>
        <p:txBody>
          <a:bodyPr wrap="square">
            <a:spAutoFit/>
          </a:bodyPr>
          <a:lstStyle/>
          <a:p>
            <a:pPr algn="just" hangingPunct="1"/>
            <a:r>
              <a:rPr lang="fr-FR" kern="1200" dirty="0">
                <a:solidFill>
                  <a:srgbClr val="1E274A"/>
                </a:solidFill>
                <a:latin typeface="Weissenhof Grotesk" panose="020B0503030401020104" pitchFamily="34" charset="0"/>
                <a:ea typeface="+mn-ea"/>
                <a:cs typeface="+mn-cs"/>
              </a:rPr>
              <a:t>Règlement amiable RA-2021-023 du 23 juin 2021 relatif à l’aménagement des examens d’une jeune fille pour les épreuves du brevet</a:t>
            </a:r>
          </a:p>
          <a:p>
            <a:pPr algn="just" hangingPunct="1"/>
            <a:endParaRPr lang="fr-FR" sz="900" kern="1200" dirty="0">
              <a:solidFill>
                <a:srgbClr val="1E274A"/>
              </a:solidFill>
              <a:latin typeface="Weissenhof Grotesk" panose="020B0503030401020104" pitchFamily="34" charset="0"/>
              <a:ea typeface="+mn-ea"/>
              <a:cs typeface="+mn-cs"/>
            </a:endParaRPr>
          </a:p>
          <a:p>
            <a:pPr algn="just" hangingPunct="1"/>
            <a:r>
              <a:rPr lang="fr-FR" kern="1200" dirty="0">
                <a:solidFill>
                  <a:srgbClr val="1E274A"/>
                </a:solidFill>
                <a:latin typeface="Calibri"/>
                <a:ea typeface="+mn-ea"/>
                <a:cs typeface="+mn-cs"/>
              </a:rPr>
              <a:t>Le Défenseur des droits a été saisi de la situation d’une jeune fille scolarisée en classe de 3</a:t>
            </a:r>
            <a:r>
              <a:rPr lang="fr-FR" kern="1200" baseline="30000" dirty="0">
                <a:solidFill>
                  <a:srgbClr val="1E274A"/>
                </a:solidFill>
                <a:latin typeface="Calibri"/>
                <a:ea typeface="+mn-ea"/>
                <a:cs typeface="+mn-cs"/>
              </a:rPr>
              <a:t>ème</a:t>
            </a:r>
            <a:r>
              <a:rPr lang="fr-FR" kern="1200" dirty="0">
                <a:solidFill>
                  <a:srgbClr val="1E274A"/>
                </a:solidFill>
                <a:latin typeface="Calibri"/>
                <a:ea typeface="+mn-ea"/>
                <a:cs typeface="+mn-cs"/>
              </a:rPr>
              <a:t>. Cette jeune fille, dyslexique et dysgraphique, bénéficiait d’aménagements de sa scolarité depuis la 6ème. </a:t>
            </a:r>
          </a:p>
          <a:p>
            <a:pPr algn="just" hangingPunct="1"/>
            <a:endParaRPr lang="fr-FR" kern="1200" dirty="0">
              <a:solidFill>
                <a:srgbClr val="1E274A"/>
              </a:solidFill>
              <a:latin typeface="Calibri"/>
              <a:ea typeface="+mn-ea"/>
              <a:cs typeface="+mn-cs"/>
            </a:endParaRPr>
          </a:p>
          <a:p>
            <a:pPr algn="just" hangingPunct="1"/>
            <a:r>
              <a:rPr lang="fr-FR" kern="1200" dirty="0">
                <a:solidFill>
                  <a:srgbClr val="1E274A"/>
                </a:solidFill>
                <a:latin typeface="Calibri"/>
                <a:ea typeface="+mn-ea"/>
                <a:cs typeface="+mn-cs"/>
              </a:rPr>
              <a:t>Les parents de cette jeune fille ont sollicité au mois de décembre 2020, auprès des services des examens compétents, que ces mêmes aménagements lui soient accordés dans le cadre des examens du brevet. Cette demande a été refusée. Ils ont alors formé un recours gracieux lequel a maintenu le premier avis. La famille a alors saisi le tribunal administratif par requête en référé-liberté qui a rejeté leur demande aux motifs que l’urgence n’était pas caractérisée.</a:t>
            </a:r>
          </a:p>
          <a:p>
            <a:pPr algn="just" hangingPunct="1"/>
            <a:endParaRPr lang="fr-FR" kern="1200" dirty="0">
              <a:solidFill>
                <a:srgbClr val="1E274A"/>
              </a:solidFill>
              <a:latin typeface="Calibri"/>
              <a:ea typeface="+mn-ea"/>
              <a:cs typeface="+mn-cs"/>
            </a:endParaRPr>
          </a:p>
          <a:p>
            <a:pPr algn="just" hangingPunct="1"/>
            <a:r>
              <a:rPr lang="fr-FR" kern="1200" dirty="0">
                <a:solidFill>
                  <a:srgbClr val="1E274A"/>
                </a:solidFill>
                <a:latin typeface="Calibri"/>
                <a:ea typeface="+mn-ea"/>
                <a:cs typeface="+mn-cs"/>
              </a:rPr>
              <a:t>Le Défenseur des droits a alors sollicité le directeur du service des examens afin qu’il procède à un réexamen bienveillant de la situation de la jeune fille.</a:t>
            </a:r>
          </a:p>
          <a:p>
            <a:pPr algn="just" hangingPunct="1"/>
            <a:endParaRPr lang="fr-FR" kern="1200" dirty="0">
              <a:solidFill>
                <a:srgbClr val="1E274A"/>
              </a:solidFill>
              <a:latin typeface="Calibri"/>
              <a:ea typeface="+mn-ea"/>
              <a:cs typeface="+mn-cs"/>
            </a:endParaRPr>
          </a:p>
          <a:p>
            <a:pPr algn="just" hangingPunct="1"/>
            <a:r>
              <a:rPr lang="fr-FR" kern="1200" dirty="0">
                <a:solidFill>
                  <a:srgbClr val="1E274A"/>
                </a:solidFill>
                <a:latin typeface="Calibri"/>
                <a:ea typeface="+mn-ea"/>
                <a:cs typeface="+mn-cs"/>
              </a:rPr>
              <a:t>Par décision du 23 juin 2021, le service des examens est revenu sur sa décision initiale et a accordé, à la jeune fille, les aménagements sollicités en vue des épreuves du brevet.</a:t>
            </a:r>
          </a:p>
        </p:txBody>
      </p:sp>
      <p:sp>
        <p:nvSpPr>
          <p:cNvPr id="5" name="Titre 1"/>
          <p:cNvSpPr txBox="1">
            <a:spLocks/>
          </p:cNvSpPr>
          <p:nvPr/>
        </p:nvSpPr>
        <p:spPr>
          <a:xfrm>
            <a:off x="2591545" y="188641"/>
            <a:ext cx="7427168" cy="750707"/>
          </a:xfrm>
          <a:prstGeom prst="rect">
            <a:avLst/>
          </a:prstGeom>
        </p:spPr>
        <p:txBody>
          <a:bodyPr vert="horz" lIns="91440" tIns="45720" rIns="91440" bIns="45720" rtlCol="0" anchor="t">
            <a:normAutofit fontScale="90000" lnSpcReduction="20000"/>
          </a:bodyPr>
          <a:lstStyle>
            <a:lvl1pPr algn="l" defTabSz="914400" rtl="0" eaLnBrk="1" latinLnBrk="0" hangingPunct="1">
              <a:spcBef>
                <a:spcPct val="0"/>
              </a:spcBef>
              <a:buNone/>
              <a:defRPr sz="4000" b="1" kern="1200" cap="all">
                <a:solidFill>
                  <a:schemeClr val="tx2"/>
                </a:solidFill>
                <a:latin typeface="Weissenhof Grotesk" pitchFamily="34" charset="0"/>
                <a:ea typeface="+mj-ea"/>
                <a:cs typeface="+mj-cs"/>
              </a:defRPr>
            </a:lvl1pPr>
          </a:lstStyle>
          <a:p>
            <a:r>
              <a:rPr lang="fr-FR" sz="2800" dirty="0">
                <a:solidFill>
                  <a:srgbClr val="EAEEF1"/>
                </a:solidFill>
              </a:rPr>
              <a:t>EXEMPLE de litige traité par le Défenseur DES DROITS en matière d’</a:t>
            </a:r>
            <a:r>
              <a:rPr lang="fr-FR" sz="2800" dirty="0">
                <a:solidFill>
                  <a:srgbClr val="1E274A"/>
                </a:solidFill>
              </a:rPr>
              <a:t>Accès a l’éducation</a:t>
            </a:r>
          </a:p>
        </p:txBody>
      </p:sp>
    </p:spTree>
    <p:extLst>
      <p:ext uri="{BB962C8B-B14F-4D97-AF65-F5344CB8AC3E}">
        <p14:creationId xmlns:p14="http://schemas.microsoft.com/office/powerpoint/2010/main" val="8300773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2207568" y="1196753"/>
            <a:ext cx="8136904" cy="5632311"/>
          </a:xfrm>
          <a:prstGeom prst="rect">
            <a:avLst/>
          </a:prstGeom>
        </p:spPr>
        <p:txBody>
          <a:bodyPr wrap="square">
            <a:spAutoFit/>
          </a:bodyPr>
          <a:lstStyle/>
          <a:p>
            <a:pPr algn="just" hangingPunct="1"/>
            <a:r>
              <a:rPr lang="fr-FR" kern="1200" dirty="0">
                <a:solidFill>
                  <a:srgbClr val="1E274A"/>
                </a:solidFill>
                <a:latin typeface="Weissenhof Grotesk" panose="020B0503030401020104" pitchFamily="34" charset="0"/>
                <a:ea typeface="+mn-ea"/>
                <a:cs typeface="+mn-cs"/>
              </a:rPr>
              <a:t>RÈGLEMENT AMIABLE RA-2017-185 DU 28 DÉCEMBRE 2017 RELATIF À UN REFUS D'ACCÈS AUX ACTIVITÉS PÉRISCOLAIRES EN RAISON DU HANDICAP</a:t>
            </a:r>
          </a:p>
          <a:p>
            <a:pPr algn="just" hangingPunct="1"/>
            <a:endParaRPr lang="fr-FR" kern="1200" dirty="0">
              <a:solidFill>
                <a:srgbClr val="1E274A"/>
              </a:solidFill>
              <a:latin typeface="Weissenhof Grotesk" panose="020B0503030401020104" pitchFamily="34" charset="0"/>
              <a:ea typeface="+mn-ea"/>
              <a:cs typeface="+mn-cs"/>
            </a:endParaRPr>
          </a:p>
          <a:p>
            <a:pPr algn="just" hangingPunct="1"/>
            <a:r>
              <a:rPr lang="fr-FR" kern="1200" dirty="0">
                <a:solidFill>
                  <a:srgbClr val="1E274A"/>
                </a:solidFill>
                <a:latin typeface="Calibri"/>
                <a:ea typeface="+mn-ea"/>
                <a:cs typeface="+mn-cs"/>
              </a:rPr>
              <a:t>Le Défenseur des droits est saisi de la situation d’un enfant de 4 ans reconnu en situation de handicap moteur par la maison départementale des personnes handicapées. Il se déplace en fauteuil roulant à l’extérieur, mais au sein de l’école, il se meut seul et doit quelques fois être porté. Par ailleurs, il n’a pas acquis la propreté et doit donc porter des couches. Scolarisé, il bénéficie d’un accompagnant d’élève en situation de handicap (AESH). La famille a sollicité les services de la mairie afin d’inscrire l’enfant à la restauration scolaire, à la garderie ainsi qu’au centre de loisirs. La mairie leur a opposé un refus d’accès en raison du handicap de l’enfant, et du manque de personnels mis à disposition. </a:t>
            </a:r>
          </a:p>
          <a:p>
            <a:pPr algn="just" hangingPunct="1"/>
            <a:endParaRPr lang="fr-FR" sz="1050" kern="1200" dirty="0">
              <a:solidFill>
                <a:srgbClr val="1E274A"/>
              </a:solidFill>
              <a:latin typeface="Calibri"/>
              <a:ea typeface="+mn-ea"/>
              <a:cs typeface="+mn-cs"/>
            </a:endParaRPr>
          </a:p>
          <a:p>
            <a:pPr algn="just" hangingPunct="1"/>
            <a:r>
              <a:rPr lang="fr-FR" kern="1200" dirty="0">
                <a:solidFill>
                  <a:srgbClr val="1E274A"/>
                </a:solidFill>
                <a:latin typeface="Calibri"/>
                <a:ea typeface="+mn-ea"/>
                <a:cs typeface="+mn-cs"/>
              </a:rPr>
              <a:t>Le Défenseur des droits est intervenu auprès de la mairie afin de rappeler que cette exclusion pourrait constituer une discrimination, en raison du handicap, dans l’accès au service public de la restauration scolaire et de la garderie et ainsi porter gravement atteinte aux droits de l’enfant. La mairie a indiqué au Défenseur des droits qu’après s’être réunie avec les services de l’Éducation nationale et les parents, ces derniers pouvaient effectivement inscrire leur fils et qu’il serait accueilli de manière adéquate</a:t>
            </a:r>
          </a:p>
        </p:txBody>
      </p:sp>
      <p:sp>
        <p:nvSpPr>
          <p:cNvPr id="5" name="Titre 1"/>
          <p:cNvSpPr txBox="1">
            <a:spLocks/>
          </p:cNvSpPr>
          <p:nvPr/>
        </p:nvSpPr>
        <p:spPr>
          <a:xfrm>
            <a:off x="2591545" y="188641"/>
            <a:ext cx="7427168" cy="750707"/>
          </a:xfrm>
          <a:prstGeom prst="rect">
            <a:avLst/>
          </a:prstGeom>
        </p:spPr>
        <p:txBody>
          <a:bodyPr vert="horz" lIns="91440" tIns="45720" rIns="91440" bIns="45720" rtlCol="0" anchor="t">
            <a:normAutofit fontScale="90000" lnSpcReduction="20000"/>
          </a:bodyPr>
          <a:lstStyle>
            <a:lvl1pPr algn="l" defTabSz="914400" rtl="0" eaLnBrk="1" latinLnBrk="0" hangingPunct="1">
              <a:spcBef>
                <a:spcPct val="0"/>
              </a:spcBef>
              <a:buNone/>
              <a:defRPr sz="4000" b="1" kern="1200" cap="all">
                <a:solidFill>
                  <a:schemeClr val="tx2"/>
                </a:solidFill>
                <a:latin typeface="Weissenhof Grotesk" pitchFamily="34" charset="0"/>
                <a:ea typeface="+mj-ea"/>
                <a:cs typeface="+mj-cs"/>
              </a:defRPr>
            </a:lvl1pPr>
          </a:lstStyle>
          <a:p>
            <a:r>
              <a:rPr lang="fr-FR" sz="2800" dirty="0">
                <a:solidFill>
                  <a:srgbClr val="EAEEF1"/>
                </a:solidFill>
              </a:rPr>
              <a:t>EXEMPLE de litige traité par le Défenseur DES DROITS en matière d’</a:t>
            </a:r>
            <a:r>
              <a:rPr lang="fr-FR" sz="2800" dirty="0">
                <a:solidFill>
                  <a:srgbClr val="1E274A"/>
                </a:solidFill>
              </a:rPr>
              <a:t>Accès au périscolaire</a:t>
            </a:r>
          </a:p>
        </p:txBody>
      </p:sp>
    </p:spTree>
    <p:extLst>
      <p:ext uri="{BB962C8B-B14F-4D97-AF65-F5344CB8AC3E}">
        <p14:creationId xmlns:p14="http://schemas.microsoft.com/office/powerpoint/2010/main" val="992683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hangingPunct="1"/>
            <a:fld id="{3C60E25A-91C0-4292-9BAF-A8309CA468C9}" type="slidenum">
              <a:rPr lang="fr-FR" kern="1200">
                <a:solidFill>
                  <a:srgbClr val="1E274A">
                    <a:tint val="75000"/>
                  </a:srgbClr>
                </a:solidFill>
                <a:ea typeface="+mn-ea"/>
                <a:cs typeface="+mn-cs"/>
              </a:rPr>
              <a:pPr hangingPunct="1"/>
              <a:t>37</a:t>
            </a:fld>
            <a:endParaRPr lang="fr-FR" kern="1200">
              <a:solidFill>
                <a:srgbClr val="1E274A">
                  <a:tint val="75000"/>
                </a:srgbClr>
              </a:solidFill>
              <a:ea typeface="+mn-ea"/>
              <a:cs typeface="+mn-cs"/>
            </a:endParaRPr>
          </a:p>
        </p:txBody>
      </p:sp>
      <p:sp>
        <p:nvSpPr>
          <p:cNvPr id="8" name="ZoneTexte 7"/>
          <p:cNvSpPr txBox="1"/>
          <p:nvPr/>
        </p:nvSpPr>
        <p:spPr>
          <a:xfrm>
            <a:off x="5331977" y="1176825"/>
            <a:ext cx="4906888" cy="5016758"/>
          </a:xfrm>
          <a:prstGeom prst="rect">
            <a:avLst/>
          </a:prstGeom>
          <a:noFill/>
        </p:spPr>
        <p:txBody>
          <a:bodyPr wrap="square" rtlCol="0">
            <a:spAutoFit/>
          </a:bodyPr>
          <a:lstStyle/>
          <a:p>
            <a:pPr hangingPunct="1"/>
            <a:r>
              <a:rPr lang="fr-FR" sz="1600" kern="1200" dirty="0">
                <a:solidFill>
                  <a:srgbClr val="1E274A"/>
                </a:solidFill>
                <a:latin typeface="Calibri"/>
                <a:ea typeface="+mn-ea"/>
                <a:cs typeface="+mn-cs"/>
              </a:rPr>
              <a:t>L’article L. 131-13 du code de l’éducation garantit l’accès de tout enfant scolarisé au service de restauration scolaire. En conséquence, l’inscription au service de restauration scolaire, conformément à la jurisprudence en vigueur, ne peut être refusée à un enfant d’âge scolaire, le service devant être « adapté et proportionné » à cette fin.</a:t>
            </a:r>
          </a:p>
          <a:p>
            <a:pPr hangingPunct="1"/>
            <a:endParaRPr lang="fr-FR" sz="1600" kern="1200" dirty="0">
              <a:solidFill>
                <a:srgbClr val="1E274A"/>
              </a:solidFill>
              <a:latin typeface="Calibri"/>
              <a:ea typeface="+mn-ea"/>
              <a:cs typeface="+mn-cs"/>
            </a:endParaRPr>
          </a:p>
          <a:p>
            <a:pPr hangingPunct="1"/>
            <a:r>
              <a:rPr lang="fr-FR" sz="1600" b="1" kern="1200" dirty="0">
                <a:solidFill>
                  <a:srgbClr val="1E274A"/>
                </a:solidFill>
                <a:latin typeface="Calibri"/>
                <a:ea typeface="+mn-ea"/>
                <a:cs typeface="+mn-cs"/>
              </a:rPr>
              <a:t>Le droit d’accès à la restauration scolaire passe par la suppression de toute forme de discrimination </a:t>
            </a:r>
            <a:r>
              <a:rPr lang="fr-FR" sz="1600" kern="1200" dirty="0">
                <a:solidFill>
                  <a:srgbClr val="1E274A"/>
                </a:solidFill>
                <a:latin typeface="Calibri"/>
                <a:ea typeface="+mn-ea"/>
                <a:cs typeface="+mn-cs"/>
              </a:rPr>
              <a:t>à l’égard des enfants ou de leur famille, quel qu’en soit le motif. Dans cette perspective, le Défenseur des droits recommande la mise en conformité de la législation nationale avec les exigences de la Convention internationale relative aux droits de l’enfant et, à cette fin, de modifier l’article 1er de la loi n°2008-496 du 27 mai 2008 en ces termes : « </a:t>
            </a:r>
            <a:r>
              <a:rPr lang="fr-FR" sz="1600" b="1" kern="1200" dirty="0">
                <a:solidFill>
                  <a:srgbClr val="1E274A"/>
                </a:solidFill>
                <a:latin typeface="Calibri"/>
                <a:ea typeface="+mn-ea"/>
                <a:cs typeface="+mn-cs"/>
              </a:rPr>
              <a:t>La discrimination inclut le refus de mettre en place les aménagements raisonnables requis en faveur des personnes handicapées </a:t>
            </a:r>
            <a:r>
              <a:rPr lang="fr-FR" sz="1600" kern="1200" dirty="0">
                <a:solidFill>
                  <a:srgbClr val="1E274A"/>
                </a:solidFill>
                <a:latin typeface="Calibri"/>
                <a:ea typeface="+mn-ea"/>
                <a:cs typeface="+mn-cs"/>
              </a:rPr>
              <a:t>»</a:t>
            </a:r>
            <a:endParaRPr lang="fr-FR" sz="1600" b="1" kern="1200" dirty="0">
              <a:solidFill>
                <a:srgbClr val="1E274A"/>
              </a:solidFill>
              <a:latin typeface="Calibri"/>
              <a:ea typeface="+mn-ea"/>
              <a:cs typeface="+mn-cs"/>
            </a:endParaRPr>
          </a:p>
        </p:txBody>
      </p:sp>
      <p:sp>
        <p:nvSpPr>
          <p:cNvPr id="5" name="Titre 1"/>
          <p:cNvSpPr txBox="1">
            <a:spLocks/>
          </p:cNvSpPr>
          <p:nvPr/>
        </p:nvSpPr>
        <p:spPr>
          <a:xfrm>
            <a:off x="2048031" y="263353"/>
            <a:ext cx="7427168" cy="750707"/>
          </a:xfrm>
          <a:prstGeom prst="rect">
            <a:avLst/>
          </a:prstGeom>
        </p:spPr>
        <p:txBody>
          <a:bodyPr vert="horz" lIns="91440" tIns="45720" rIns="91440" bIns="45720" rtlCol="0" anchor="t">
            <a:normAutofit fontScale="90000" lnSpcReduction="20000"/>
          </a:bodyPr>
          <a:lstStyle>
            <a:lvl1pPr algn="l" defTabSz="914400" rtl="0" eaLnBrk="1" latinLnBrk="0" hangingPunct="1">
              <a:spcBef>
                <a:spcPct val="0"/>
              </a:spcBef>
              <a:buNone/>
              <a:defRPr sz="4000" b="1" kern="1200" cap="all">
                <a:solidFill>
                  <a:schemeClr val="tx2"/>
                </a:solidFill>
                <a:latin typeface="Weissenhof Grotesk" pitchFamily="34" charset="0"/>
                <a:ea typeface="+mj-ea"/>
                <a:cs typeface="+mj-cs"/>
              </a:defRPr>
            </a:lvl1pPr>
          </a:lstStyle>
          <a:p>
            <a:r>
              <a:rPr lang="fr-FR" sz="2800" dirty="0">
                <a:solidFill>
                  <a:srgbClr val="EAEEF1"/>
                </a:solidFill>
              </a:rPr>
              <a:t>rapport le droit a la cantine scolaire pour tous les enfants</a:t>
            </a:r>
          </a:p>
        </p:txBody>
      </p:sp>
      <p:pic>
        <p:nvPicPr>
          <p:cNvPr id="7" name="Image 6"/>
          <p:cNvPicPr>
            <a:picLocks noChangeAspect="1"/>
          </p:cNvPicPr>
          <p:nvPr/>
        </p:nvPicPr>
        <p:blipFill>
          <a:blip r:embed="rId3"/>
          <a:stretch>
            <a:fillRect/>
          </a:stretch>
        </p:blipFill>
        <p:spPr>
          <a:xfrm>
            <a:off x="2048032" y="1238946"/>
            <a:ext cx="3111865" cy="4358140"/>
          </a:xfrm>
          <a:prstGeom prst="rect">
            <a:avLst/>
          </a:prstGeom>
        </p:spPr>
      </p:pic>
      <p:sp>
        <p:nvSpPr>
          <p:cNvPr id="9" name="Rectangle 8"/>
          <p:cNvSpPr/>
          <p:nvPr/>
        </p:nvSpPr>
        <p:spPr>
          <a:xfrm>
            <a:off x="1659747" y="5697969"/>
            <a:ext cx="3888432" cy="646331"/>
          </a:xfrm>
          <a:prstGeom prst="rect">
            <a:avLst/>
          </a:prstGeom>
        </p:spPr>
        <p:txBody>
          <a:bodyPr wrap="square">
            <a:spAutoFit/>
          </a:bodyPr>
          <a:lstStyle/>
          <a:p>
            <a:pPr algn="ctr" hangingPunct="1"/>
            <a:r>
              <a:rPr lang="fr-FR" kern="1200" dirty="0">
                <a:solidFill>
                  <a:srgbClr val="1E274A"/>
                </a:solidFill>
                <a:latin typeface="Calibri"/>
                <a:ea typeface="+mn-ea"/>
                <a:cs typeface="+mn-cs"/>
                <a:hlinkClick r:id="rId4"/>
              </a:rPr>
              <a:t>Rapport sur les cantines scolaires (defenseurdesdroits.fr)</a:t>
            </a:r>
            <a:endParaRPr lang="fr-FR" kern="1200" dirty="0">
              <a:solidFill>
                <a:srgbClr val="1E274A"/>
              </a:solidFill>
              <a:latin typeface="Calibri"/>
              <a:ea typeface="+mn-ea"/>
              <a:cs typeface="+mn-cs"/>
            </a:endParaRPr>
          </a:p>
        </p:txBody>
      </p:sp>
    </p:spTree>
    <p:extLst>
      <p:ext uri="{BB962C8B-B14F-4D97-AF65-F5344CB8AC3E}">
        <p14:creationId xmlns:p14="http://schemas.microsoft.com/office/powerpoint/2010/main" val="34917083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2207568" y="1196752"/>
            <a:ext cx="8136904" cy="5355312"/>
          </a:xfrm>
          <a:prstGeom prst="rect">
            <a:avLst/>
          </a:prstGeom>
        </p:spPr>
        <p:txBody>
          <a:bodyPr wrap="square">
            <a:spAutoFit/>
          </a:bodyPr>
          <a:lstStyle/>
          <a:p>
            <a:pPr algn="just" hangingPunct="1"/>
            <a:r>
              <a:rPr lang="fr-FR" kern="1200" cap="all" dirty="0">
                <a:solidFill>
                  <a:srgbClr val="1E274A"/>
                </a:solidFill>
                <a:latin typeface="Calibri"/>
                <a:ea typeface="+mn-ea"/>
                <a:cs typeface="+mn-cs"/>
              </a:rPr>
              <a:t>DÉCISION 2017-025 DU 26 JANVIER 2017 RELATIVE À LA DISCRIMINATION D'UN ENFANT HANDICAPÉ AU SEIN D'UNE CANTINE SCOLAIRE.</a:t>
            </a:r>
          </a:p>
          <a:p>
            <a:pPr algn="just" hangingPunct="1"/>
            <a:endParaRPr lang="fr-FR" kern="1200" dirty="0">
              <a:solidFill>
                <a:srgbClr val="1E274A"/>
              </a:solidFill>
              <a:latin typeface="Weissenhof Grotesk" panose="020B0503030401020104" pitchFamily="34" charset="0"/>
              <a:ea typeface="+mn-ea"/>
              <a:cs typeface="+mn-cs"/>
            </a:endParaRPr>
          </a:p>
          <a:p>
            <a:pPr algn="just" hangingPunct="1"/>
            <a:r>
              <a:rPr lang="fr-FR" kern="1200" dirty="0">
                <a:solidFill>
                  <a:srgbClr val="1E274A"/>
                </a:solidFill>
                <a:latin typeface="Calibri"/>
                <a:ea typeface="+mn-ea"/>
                <a:cs typeface="+mn-cs"/>
              </a:rPr>
              <a:t>Le Défenseur des droits a été saisi d’une réclamation relative aux modalités d’accueil d’un enfant autiste dans le cadre de la restauration scolaire. Le requérant fait état de difficultés quant à l’accès de son enfant à l’espace collectif de restauration scolaire durant la pause méridienne en raison de son handicap (obligation d’un PAI sans nécessité médicale, séparation, voire cloison entre les enfants…). Le maire de la commune concernée justifie la séparation avec les autres élèves par le fait que celle-ci soit fixée par une délibération municipale concernant les enfants atteints d’allergies alimentaires ou de troubles de la santé.</a:t>
            </a:r>
          </a:p>
          <a:p>
            <a:pPr algn="just" hangingPunct="1"/>
            <a:endParaRPr lang="fr-FR" sz="1200" kern="1200" dirty="0">
              <a:solidFill>
                <a:srgbClr val="1E274A"/>
              </a:solidFill>
              <a:latin typeface="Calibri"/>
              <a:ea typeface="+mn-ea"/>
              <a:cs typeface="+mn-cs"/>
            </a:endParaRPr>
          </a:p>
          <a:p>
            <a:pPr algn="just" hangingPunct="1"/>
            <a:r>
              <a:rPr lang="fr-FR" kern="1200" dirty="0">
                <a:solidFill>
                  <a:srgbClr val="1E274A"/>
                </a:solidFill>
                <a:latin typeface="Calibri"/>
                <a:ea typeface="+mn-ea"/>
                <a:cs typeface="+mn-cs"/>
              </a:rPr>
              <a:t>Le Défenseur des droits conclut que les faits portés à sa connaissance sont constitutifs d’une discrimination fondée sur le handicap au sens des articles 225-1et 432-7 du code pénal et qu’ils sont constitutifs d’une atteinte aux droits et à l’intérêt supérieur de l’enfant. Il recommande notamment au maire de proposer la modification de la délibération municipale afin de la rendre conforme au droit en vigueur, ainsi que de de procéder à l’accueil de l’enfant dans le restaurant scolaire, au même titre que tous les autres, avec son panier-repas.</a:t>
            </a:r>
          </a:p>
        </p:txBody>
      </p:sp>
      <p:sp>
        <p:nvSpPr>
          <p:cNvPr id="5" name="Titre 1"/>
          <p:cNvSpPr txBox="1">
            <a:spLocks/>
          </p:cNvSpPr>
          <p:nvPr/>
        </p:nvSpPr>
        <p:spPr>
          <a:xfrm>
            <a:off x="2591545" y="188641"/>
            <a:ext cx="7427168" cy="750707"/>
          </a:xfrm>
          <a:prstGeom prst="rect">
            <a:avLst/>
          </a:prstGeom>
        </p:spPr>
        <p:txBody>
          <a:bodyPr vert="horz" lIns="91440" tIns="45720" rIns="91440" bIns="45720" rtlCol="0" anchor="t">
            <a:normAutofit fontScale="90000" lnSpcReduction="20000"/>
          </a:bodyPr>
          <a:lstStyle>
            <a:lvl1pPr algn="l" defTabSz="914400" rtl="0" eaLnBrk="1" latinLnBrk="0" hangingPunct="1">
              <a:spcBef>
                <a:spcPct val="0"/>
              </a:spcBef>
              <a:buNone/>
              <a:defRPr sz="4000" b="1" kern="1200" cap="all">
                <a:solidFill>
                  <a:schemeClr val="tx2"/>
                </a:solidFill>
                <a:latin typeface="Weissenhof Grotesk" pitchFamily="34" charset="0"/>
                <a:ea typeface="+mj-ea"/>
                <a:cs typeface="+mj-cs"/>
              </a:defRPr>
            </a:lvl1pPr>
          </a:lstStyle>
          <a:p>
            <a:r>
              <a:rPr lang="fr-FR" sz="2800" dirty="0">
                <a:solidFill>
                  <a:srgbClr val="EAEEF1"/>
                </a:solidFill>
              </a:rPr>
              <a:t>EXEMPLE de litige traité par le Défenseur DES DROITS en matière d’</a:t>
            </a:r>
            <a:r>
              <a:rPr lang="fr-FR" sz="2800" dirty="0">
                <a:solidFill>
                  <a:srgbClr val="1E274A"/>
                </a:solidFill>
              </a:rPr>
              <a:t>Accès a la cantine</a:t>
            </a:r>
          </a:p>
        </p:txBody>
      </p:sp>
    </p:spTree>
    <p:extLst>
      <p:ext uri="{BB962C8B-B14F-4D97-AF65-F5344CB8AC3E}">
        <p14:creationId xmlns:p14="http://schemas.microsoft.com/office/powerpoint/2010/main" val="7878252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2207568" y="1196752"/>
            <a:ext cx="8136904" cy="5616922"/>
          </a:xfrm>
          <a:prstGeom prst="rect">
            <a:avLst/>
          </a:prstGeom>
        </p:spPr>
        <p:txBody>
          <a:bodyPr wrap="square">
            <a:spAutoFit/>
          </a:bodyPr>
          <a:lstStyle/>
          <a:p>
            <a:pPr algn="just" hangingPunct="1"/>
            <a:r>
              <a:rPr lang="fr-FR" kern="1200" cap="all" dirty="0">
                <a:solidFill>
                  <a:srgbClr val="1E274A"/>
                </a:solidFill>
                <a:latin typeface="Calibri"/>
                <a:ea typeface="+mn-ea"/>
                <a:cs typeface="+mn-cs"/>
              </a:rPr>
              <a:t>DÉCISION 2021-067 DU 16 AVRIL 2021 RELATIVE AU CARACTÈRE DISCRIMINATOIRE DES TARIFS DE RESTAURATION SCOLAIRE APPLIQUÉS PAR UNE COMMUNE</a:t>
            </a:r>
          </a:p>
          <a:p>
            <a:pPr algn="just" hangingPunct="1"/>
            <a:endParaRPr lang="fr-FR" sz="1600" kern="1200" dirty="0">
              <a:solidFill>
                <a:srgbClr val="1E274A"/>
              </a:solidFill>
              <a:latin typeface="Weissenhof Grotesk" panose="020B0503030401020104" pitchFamily="34" charset="0"/>
              <a:ea typeface="+mn-ea"/>
              <a:cs typeface="+mn-cs"/>
            </a:endParaRPr>
          </a:p>
          <a:p>
            <a:pPr algn="just" hangingPunct="1"/>
            <a:r>
              <a:rPr lang="fr-FR" sz="1600" kern="1200" dirty="0">
                <a:solidFill>
                  <a:srgbClr val="1E274A"/>
                </a:solidFill>
                <a:latin typeface="Weissenhof Grotesk" panose="020B0503030401020104" pitchFamily="34" charset="0"/>
                <a:ea typeface="+mn-ea"/>
                <a:cs typeface="+mn-cs"/>
              </a:rPr>
              <a:t>Le Défenseur des droits a été saisi par les parents d’A. et B. X. âgées respectivement de 9 et 5 ans à la date de la saisine, d’une réclamation à la suite du refus opposé par la mairie de Y. de moduler les tarifs de la cantine pour les enfants bénéficiant d’un projet d’accueil individualisé (PAI) avec panier-repas fourni par la famille.</a:t>
            </a:r>
          </a:p>
          <a:p>
            <a:pPr algn="just" hangingPunct="1"/>
            <a:endParaRPr lang="fr-FR" sz="100" kern="1200" dirty="0">
              <a:solidFill>
                <a:srgbClr val="1E274A"/>
              </a:solidFill>
              <a:latin typeface="Weissenhof Grotesk" panose="020B0503030401020104" pitchFamily="34" charset="0"/>
              <a:ea typeface="+mn-ea"/>
              <a:cs typeface="+mn-cs"/>
            </a:endParaRPr>
          </a:p>
          <a:p>
            <a:pPr algn="just" hangingPunct="1"/>
            <a:r>
              <a:rPr lang="fr-FR" sz="1600" kern="1200" dirty="0">
                <a:solidFill>
                  <a:srgbClr val="1E274A"/>
                </a:solidFill>
                <a:latin typeface="Weissenhof Grotesk" panose="020B0503030401020104" pitchFamily="34" charset="0"/>
                <a:ea typeface="+mn-ea"/>
                <a:cs typeface="+mn-cs"/>
              </a:rPr>
              <a:t>A l’issue de son instruction, la Défenseure des droits conclut :</a:t>
            </a:r>
          </a:p>
          <a:p>
            <a:pPr algn="just" hangingPunct="1"/>
            <a:r>
              <a:rPr lang="fr-FR" sz="1600" kern="1200" dirty="0">
                <a:solidFill>
                  <a:srgbClr val="1E274A"/>
                </a:solidFill>
                <a:latin typeface="Weissenhof Grotesk" panose="020B0503030401020104" pitchFamily="34" charset="0"/>
                <a:ea typeface="+mn-ea"/>
                <a:cs typeface="+mn-cs"/>
              </a:rPr>
              <a:t>- à une atteinte aux droits des usagers du service public de la restauration scolaire par la commune Y., le prix facturé aux familles d’enfants bénéficiant d’un panier-repas ne correspondant pas au service rendu ;</a:t>
            </a:r>
          </a:p>
          <a:p>
            <a:pPr algn="just" hangingPunct="1"/>
            <a:r>
              <a:rPr lang="fr-FR" sz="1600" kern="1200" dirty="0">
                <a:solidFill>
                  <a:srgbClr val="1E274A"/>
                </a:solidFill>
                <a:latin typeface="Weissenhof Grotesk" panose="020B0503030401020104" pitchFamily="34" charset="0"/>
                <a:ea typeface="+mn-ea"/>
                <a:cs typeface="+mn-cs"/>
              </a:rPr>
              <a:t>- à l’existence d’une tarification discriminatoire de la restauration scolaire par la mairie de Y., fondée sur l’état de santé des enfants ;</a:t>
            </a:r>
          </a:p>
          <a:p>
            <a:pPr algn="just" hangingPunct="1"/>
            <a:r>
              <a:rPr lang="fr-FR" sz="1600" kern="1200" dirty="0">
                <a:solidFill>
                  <a:srgbClr val="1E274A"/>
                </a:solidFill>
                <a:latin typeface="Weissenhof Grotesk" panose="020B0503030401020104" pitchFamily="34" charset="0"/>
                <a:ea typeface="+mn-ea"/>
                <a:cs typeface="+mn-cs"/>
              </a:rPr>
              <a:t>- que cette tarification est constitutive d’une discrimination indirecte en raison de la particulière vulnérabilité économique de certaines familles dont les enfants bénéficient d’un PAI avec panier-repas ;</a:t>
            </a:r>
          </a:p>
          <a:p>
            <a:pPr algn="just" hangingPunct="1"/>
            <a:r>
              <a:rPr lang="fr-FR" sz="1600" kern="1200" dirty="0">
                <a:solidFill>
                  <a:srgbClr val="1E274A"/>
                </a:solidFill>
                <a:latin typeface="Weissenhof Grotesk" panose="020B0503030401020104" pitchFamily="34" charset="0"/>
                <a:ea typeface="+mn-ea"/>
                <a:cs typeface="+mn-cs"/>
              </a:rPr>
              <a:t>- à une atteinte à l’intérêt supérieur des enfants X. de la part de la mairie Y.</a:t>
            </a:r>
          </a:p>
          <a:p>
            <a:pPr algn="just" hangingPunct="1"/>
            <a:r>
              <a:rPr lang="fr-FR" sz="1600" kern="1200" dirty="0">
                <a:solidFill>
                  <a:srgbClr val="1E274A"/>
                </a:solidFill>
                <a:latin typeface="Weissenhof Grotesk" panose="020B0503030401020104" pitchFamily="34" charset="0"/>
                <a:ea typeface="+mn-ea"/>
                <a:cs typeface="+mn-cs"/>
              </a:rPr>
              <a:t>La Défenseure des droits rappelle à la mairie de Y. qu’il lui incombe d’accueillir tous les enfants quel que soit leur état de santé, en respectant le principe de non-discrimination, le principe de la libre administration des collectivités territoriales ne donnant pas au maire un pouvoir souverain d’appréciation quant au droit d’accès au service.</a:t>
            </a:r>
          </a:p>
          <a:p>
            <a:pPr algn="just" hangingPunct="1"/>
            <a:endParaRPr lang="fr-FR" kern="1200" dirty="0">
              <a:solidFill>
                <a:srgbClr val="1E274A"/>
              </a:solidFill>
              <a:latin typeface="Weissenhof Grotesk" panose="020B0503030401020104" pitchFamily="34" charset="0"/>
              <a:ea typeface="+mn-ea"/>
              <a:cs typeface="+mn-cs"/>
            </a:endParaRPr>
          </a:p>
        </p:txBody>
      </p:sp>
      <p:sp>
        <p:nvSpPr>
          <p:cNvPr id="5" name="Titre 1"/>
          <p:cNvSpPr txBox="1">
            <a:spLocks/>
          </p:cNvSpPr>
          <p:nvPr/>
        </p:nvSpPr>
        <p:spPr>
          <a:xfrm>
            <a:off x="2591545" y="188641"/>
            <a:ext cx="7427168" cy="750707"/>
          </a:xfrm>
          <a:prstGeom prst="rect">
            <a:avLst/>
          </a:prstGeom>
        </p:spPr>
        <p:txBody>
          <a:bodyPr vert="horz" lIns="91440" tIns="45720" rIns="91440" bIns="45720" rtlCol="0" anchor="t">
            <a:normAutofit fontScale="90000" lnSpcReduction="20000"/>
          </a:bodyPr>
          <a:lstStyle>
            <a:lvl1pPr algn="l" defTabSz="914400" rtl="0" eaLnBrk="1" latinLnBrk="0" hangingPunct="1">
              <a:spcBef>
                <a:spcPct val="0"/>
              </a:spcBef>
              <a:buNone/>
              <a:defRPr sz="4000" b="1" kern="1200" cap="all">
                <a:solidFill>
                  <a:schemeClr val="tx2"/>
                </a:solidFill>
                <a:latin typeface="Weissenhof Grotesk" pitchFamily="34" charset="0"/>
                <a:ea typeface="+mj-ea"/>
                <a:cs typeface="+mj-cs"/>
              </a:defRPr>
            </a:lvl1pPr>
          </a:lstStyle>
          <a:p>
            <a:r>
              <a:rPr lang="fr-FR" sz="2800" dirty="0">
                <a:solidFill>
                  <a:srgbClr val="EAEEF1"/>
                </a:solidFill>
              </a:rPr>
              <a:t>EXEMPLE de litige traité par le Défenseur DES DROITS en matière d’</a:t>
            </a:r>
            <a:r>
              <a:rPr lang="fr-FR" sz="2800" dirty="0">
                <a:solidFill>
                  <a:srgbClr val="1E274A"/>
                </a:solidFill>
              </a:rPr>
              <a:t>Accès a la cantine</a:t>
            </a:r>
          </a:p>
        </p:txBody>
      </p:sp>
    </p:spTree>
    <p:extLst>
      <p:ext uri="{BB962C8B-B14F-4D97-AF65-F5344CB8AC3E}">
        <p14:creationId xmlns:p14="http://schemas.microsoft.com/office/powerpoint/2010/main" val="3505424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Numéro de diapositive"/>
          <p:cNvSpPr txBox="1">
            <a:spLocks noGrp="1"/>
          </p:cNvSpPr>
          <p:nvPr>
            <p:ph type="sldNum" sz="quarter" idx="2"/>
          </p:nvPr>
        </p:nvSpPr>
        <p:spPr>
          <a:xfrm>
            <a:off x="11152772" y="6397942"/>
            <a:ext cx="201028" cy="2819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a:t>
            </a:fld>
            <a:endParaRPr/>
          </a:p>
        </p:txBody>
      </p:sp>
      <p:sp>
        <p:nvSpPr>
          <p:cNvPr id="145" name="D’une structure médico-sociale au milieu ordinaire…"/>
          <p:cNvSpPr txBox="1">
            <a:spLocks noGrp="1"/>
          </p:cNvSpPr>
          <p:nvPr>
            <p:ph type="body" idx="4294967295"/>
          </p:nvPr>
        </p:nvSpPr>
        <p:spPr>
          <a:xfrm>
            <a:off x="838200" y="1962150"/>
            <a:ext cx="10515600" cy="4214813"/>
          </a:xfrm>
          <a:prstGeom prst="rect">
            <a:avLst/>
          </a:prstGeom>
        </p:spPr>
        <p:txBody>
          <a:bodyPr/>
          <a:lstStyle/>
          <a:p>
            <a:r>
              <a:t>D’une structure médico-sociale au milieu ordinaire</a:t>
            </a:r>
          </a:p>
          <a:p>
            <a:endParaRPr/>
          </a:p>
          <a:p>
            <a:r>
              <a:t>Le résultat d’une politique d’inclusion </a:t>
            </a:r>
          </a:p>
          <a:p>
            <a:endParaRPr/>
          </a:p>
          <a:p>
            <a:r>
              <a:t>Développer un projet global de scolarisation </a:t>
            </a:r>
          </a:p>
        </p:txBody>
      </p:sp>
      <p:sp>
        <p:nvSpPr>
          <p:cNvPr id="146" name="Unité d’Enseignement Externalisée (UEE)"/>
          <p:cNvSpPr txBox="1">
            <a:spLocks noGrp="1"/>
          </p:cNvSpPr>
          <p:nvPr>
            <p:ph type="title" idx="4294967295"/>
          </p:nvPr>
        </p:nvSpPr>
        <p:spPr>
          <a:xfrm>
            <a:off x="838200" y="457200"/>
            <a:ext cx="10515600" cy="1325563"/>
          </a:xfrm>
          <a:prstGeom prst="rect">
            <a:avLst/>
          </a:prstGeom>
        </p:spPr>
        <p:txBody>
          <a:bodyPr/>
          <a:lstStyle>
            <a:lvl1pPr>
              <a:defRPr sz="3800"/>
            </a:lvl1pPr>
          </a:lstStyle>
          <a:p>
            <a:r>
              <a:t>Unité d’Enseignement Externalisée (UEE)</a:t>
            </a:r>
          </a:p>
        </p:txBody>
      </p:sp>
      <p:sp>
        <p:nvSpPr>
          <p:cNvPr id="150" name="Rectangle"/>
          <p:cNvSpPr/>
          <p:nvPr/>
        </p:nvSpPr>
        <p:spPr>
          <a:xfrm>
            <a:off x="1954212" y="1849437"/>
            <a:ext cx="8240713" cy="58738"/>
          </a:xfrm>
          <a:prstGeom prst="rect">
            <a:avLst/>
          </a:prstGeom>
          <a:solidFill>
            <a:srgbClr val="4A9536"/>
          </a:solidFill>
          <a:ln w="12700">
            <a:miter lim="400000"/>
          </a:ln>
        </p:spPr>
        <p:txBody>
          <a:bodyPr lIns="45719" rIns="45719" anchor="ctr"/>
          <a:lstStyle/>
          <a:p>
            <a:pPr algn="ctr">
              <a:defRPr>
                <a:solidFill>
                  <a:srgbClr val="FFFFFF"/>
                </a:solidFill>
              </a:defRPr>
            </a:pPr>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nvPr>
        </p:nvSpPr>
        <p:spPr>
          <a:xfrm>
            <a:off x="2207568" y="3284985"/>
            <a:ext cx="7772400" cy="1362075"/>
          </a:xfrm>
        </p:spPr>
        <p:txBody>
          <a:bodyPr>
            <a:noAutofit/>
          </a:bodyPr>
          <a:lstStyle/>
          <a:p>
            <a:pPr algn="l"/>
            <a:r>
              <a:rPr lang="fr-FR" dirty="0">
                <a:solidFill>
                  <a:srgbClr val="FFFFFF"/>
                </a:solidFill>
                <a:latin typeface="+mn-lt"/>
              </a:rPr>
              <a:t>UTILISER LES OUTILS MIS A DISPOSITION POUR LA PROMOTION DE L’EGALITE ET DE L’ACCES AUX DROITS</a:t>
            </a:r>
          </a:p>
        </p:txBody>
      </p:sp>
    </p:spTree>
    <p:extLst>
      <p:ext uri="{BB962C8B-B14F-4D97-AF65-F5344CB8AC3E}">
        <p14:creationId xmlns:p14="http://schemas.microsoft.com/office/powerpoint/2010/main" val="17510016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a:off x="2335809" y="335601"/>
            <a:ext cx="7427168" cy="750707"/>
          </a:xfrm>
          <a:prstGeom prst="rect">
            <a:avLst/>
          </a:prstGeom>
        </p:spPr>
        <p:txBody>
          <a:bodyPr vert="horz" lIns="91440" tIns="45720" rIns="91440" bIns="45720" rtlCol="0" anchor="t">
            <a:normAutofit fontScale="97500"/>
          </a:bodyPr>
          <a:lstStyle>
            <a:lvl1pPr algn="l" defTabSz="914400" rtl="0" eaLnBrk="1" latinLnBrk="0" hangingPunct="1">
              <a:spcBef>
                <a:spcPct val="0"/>
              </a:spcBef>
              <a:buNone/>
              <a:defRPr sz="4000" b="1" kern="1200" cap="all">
                <a:solidFill>
                  <a:schemeClr val="tx2"/>
                </a:solidFill>
                <a:latin typeface="Weissenhof Grotesk" pitchFamily="34" charset="0"/>
                <a:ea typeface="+mj-ea"/>
                <a:cs typeface="+mj-cs"/>
              </a:defRPr>
            </a:lvl1pPr>
          </a:lstStyle>
          <a:p>
            <a:pPr>
              <a:defRPr/>
            </a:pPr>
            <a:r>
              <a:rPr lang="fr-FR" sz="2800" dirty="0">
                <a:solidFill>
                  <a:srgbClr val="EAEEF1"/>
                </a:solidFill>
                <a:latin typeface="Weissenhof Grotesk Md" panose="020B0603030401020104" pitchFamily="34" charset="0"/>
              </a:rPr>
              <a:t>Des OUTILS pour promouvoir l’égalité</a:t>
            </a:r>
          </a:p>
        </p:txBody>
      </p:sp>
      <p:sp>
        <p:nvSpPr>
          <p:cNvPr id="12" name="ZoneTexte 11"/>
          <p:cNvSpPr txBox="1"/>
          <p:nvPr/>
        </p:nvSpPr>
        <p:spPr>
          <a:xfrm>
            <a:off x="1863676" y="4969827"/>
            <a:ext cx="2920033" cy="107721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hangingPunct="1">
              <a:defRPr/>
            </a:pPr>
            <a:r>
              <a:rPr lang="fr-FR" sz="1600" kern="1200" dirty="0">
                <a:solidFill>
                  <a:srgbClr val="1E274A"/>
                </a:solidFill>
                <a:latin typeface="Weissenhof Grotesk" panose="020B0503030401020104" pitchFamily="34" charset="0"/>
              </a:rPr>
              <a:t>Retrouvez tous ces outils sur le site du Défenseur des droits :</a:t>
            </a:r>
          </a:p>
          <a:p>
            <a:pPr hangingPunct="1">
              <a:defRPr/>
            </a:pPr>
            <a:r>
              <a:rPr lang="fr-FR" sz="1600" kern="1200" dirty="0">
                <a:solidFill>
                  <a:srgbClr val="1E274A"/>
                </a:solidFill>
                <a:latin typeface="Weissenhof Grotesk" panose="020B0503030401020104" pitchFamily="34" charset="0"/>
                <a:hlinkClick r:id="rId2"/>
              </a:rPr>
              <a:t>https://www.defenseurdesdroits.fr/fr/outils</a:t>
            </a:r>
            <a:endParaRPr lang="fr-FR" sz="1600" kern="1200" dirty="0">
              <a:solidFill>
                <a:srgbClr val="1E274A"/>
              </a:solidFill>
              <a:latin typeface="Weissenhof Grotesk" panose="020B0503030401020104" pitchFamily="34" charset="0"/>
            </a:endParaRPr>
          </a:p>
        </p:txBody>
      </p:sp>
      <p:pic>
        <p:nvPicPr>
          <p:cNvPr id="8" name="Espace réservé du contenu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135560" y="1330990"/>
            <a:ext cx="2376264" cy="3394154"/>
          </a:xfrm>
          <a:prstGeom prst="rect">
            <a:avLst/>
          </a:prstGeom>
        </p:spPr>
      </p:pic>
      <p:sp>
        <p:nvSpPr>
          <p:cNvPr id="13" name="Rectangle 12"/>
          <p:cNvSpPr/>
          <p:nvPr/>
        </p:nvSpPr>
        <p:spPr>
          <a:xfrm>
            <a:off x="4943872" y="1330990"/>
            <a:ext cx="5416748" cy="4616648"/>
          </a:xfrm>
          <a:prstGeom prst="rect">
            <a:avLst/>
          </a:prstGeom>
        </p:spPr>
        <p:txBody>
          <a:bodyPr wrap="square">
            <a:spAutoFit/>
          </a:bodyPr>
          <a:lstStyle/>
          <a:p>
            <a:pPr algn="just" hangingPunct="1">
              <a:defRPr/>
            </a:pPr>
            <a:r>
              <a:rPr lang="fr-FR" sz="2000" kern="1200" dirty="0">
                <a:solidFill>
                  <a:srgbClr val="1E274A"/>
                </a:solidFill>
                <a:latin typeface="Weissenhof Grotesk" panose="020B0503030401020104" pitchFamily="34" charset="0"/>
                <a:ea typeface="Calibri" panose="020F0502020204030204" pitchFamily="34" charset="0"/>
                <a:cs typeface="+mn-cs"/>
              </a:rPr>
              <a:t>Une meilleure connaissance des droits pour agir et s’engager :</a:t>
            </a:r>
          </a:p>
          <a:p>
            <a:pPr algn="just" hangingPunct="1">
              <a:defRPr/>
            </a:pPr>
            <a:r>
              <a:rPr lang="fr-FR" kern="1200" dirty="0">
                <a:solidFill>
                  <a:srgbClr val="1E274A"/>
                </a:solidFill>
                <a:latin typeface="Calibri"/>
                <a:ea typeface="+mn-ea"/>
                <a:cs typeface="+mn-cs"/>
                <a:hlinkClick r:id="rId4"/>
              </a:rPr>
              <a:t>La vie privée : un droit pour l’enfant (defenseurdesdroits.fr)</a:t>
            </a:r>
            <a:endParaRPr lang="fr-FR" kern="1200" dirty="0">
              <a:solidFill>
                <a:srgbClr val="1E274A"/>
              </a:solidFill>
              <a:latin typeface="Calibri"/>
              <a:ea typeface="+mn-ea"/>
              <a:cs typeface="+mn-cs"/>
            </a:endParaRPr>
          </a:p>
          <a:p>
            <a:pPr algn="just" hangingPunct="1">
              <a:defRPr/>
            </a:pPr>
            <a:endParaRPr lang="fr-FR" kern="1200" dirty="0">
              <a:solidFill>
                <a:srgbClr val="1E274A"/>
              </a:solidFill>
              <a:latin typeface="Weissenhof Grotesk" panose="020B0503030401020104" pitchFamily="34" charset="0"/>
              <a:ea typeface="Calibri" panose="020F0502020204030204" pitchFamily="34" charset="0"/>
              <a:cs typeface="+mn-cs"/>
            </a:endParaRPr>
          </a:p>
          <a:p>
            <a:pPr algn="just" hangingPunct="1">
              <a:defRPr/>
            </a:pPr>
            <a:r>
              <a:rPr lang="fr-FR" kern="1200" dirty="0">
                <a:solidFill>
                  <a:srgbClr val="1E274A"/>
                </a:solidFill>
                <a:latin typeface="Calibri"/>
                <a:ea typeface="+mn-ea"/>
                <a:cs typeface="+mn-cs"/>
                <a:hlinkClick r:id="rId5"/>
              </a:rPr>
              <a:t>La Défenseure des droits appelle la Première ministre à mettre en place un plan d’urgence pour la santé mentale des jeunes | Défenseur des Droits (defenseurdesdroits.fr)</a:t>
            </a:r>
            <a:endParaRPr lang="fr-FR" kern="1200" dirty="0">
              <a:solidFill>
                <a:srgbClr val="1E274A"/>
              </a:solidFill>
              <a:latin typeface="Calibri"/>
              <a:ea typeface="+mn-ea"/>
              <a:cs typeface="+mn-cs"/>
            </a:endParaRPr>
          </a:p>
          <a:p>
            <a:pPr algn="just" hangingPunct="1">
              <a:defRPr/>
            </a:pPr>
            <a:endParaRPr lang="fr-FR" kern="1200" dirty="0">
              <a:solidFill>
                <a:srgbClr val="1E274A"/>
              </a:solidFill>
              <a:latin typeface="Weissenhof Grotesk" panose="020B0503030401020104" pitchFamily="34" charset="0"/>
              <a:ea typeface="Calibri" panose="020F0502020204030204" pitchFamily="34" charset="0"/>
              <a:cs typeface="+mn-cs"/>
            </a:endParaRPr>
          </a:p>
          <a:p>
            <a:pPr algn="just" hangingPunct="1">
              <a:defRPr/>
            </a:pPr>
            <a:r>
              <a:rPr lang="fr-FR" kern="1200" dirty="0">
                <a:solidFill>
                  <a:srgbClr val="1E274A"/>
                </a:solidFill>
                <a:latin typeface="Calibri"/>
                <a:ea typeface="+mn-ea"/>
                <a:cs typeface="+mn-cs"/>
                <a:hlinkClick r:id="rId6"/>
              </a:rPr>
              <a:t>Rapport 2021 : Santé mentale des enfants : le droit au bien-être - Défenseur des Droits (defenseurdesdroits.fr)</a:t>
            </a:r>
            <a:endParaRPr lang="fr-FR" kern="1200" dirty="0">
              <a:solidFill>
                <a:srgbClr val="1E274A"/>
              </a:solidFill>
              <a:latin typeface="Calibri"/>
              <a:ea typeface="+mn-ea"/>
              <a:cs typeface="+mn-cs"/>
            </a:endParaRPr>
          </a:p>
          <a:p>
            <a:pPr algn="just" hangingPunct="1">
              <a:defRPr/>
            </a:pPr>
            <a:endParaRPr lang="fr-FR" kern="1200" dirty="0">
              <a:solidFill>
                <a:srgbClr val="1E274A"/>
              </a:solidFill>
              <a:latin typeface="Weissenhof Grotesk" panose="020B0503030401020104" pitchFamily="34" charset="0"/>
              <a:ea typeface="Calibri" panose="020F0502020204030204" pitchFamily="34" charset="0"/>
              <a:cs typeface="+mn-cs"/>
            </a:endParaRPr>
          </a:p>
          <a:p>
            <a:pPr algn="just" hangingPunct="1">
              <a:defRPr/>
            </a:pPr>
            <a:r>
              <a:rPr lang="fr-FR" kern="1200" dirty="0">
                <a:solidFill>
                  <a:srgbClr val="1E274A"/>
                </a:solidFill>
                <a:latin typeface="Calibri"/>
                <a:ea typeface="+mn-ea"/>
                <a:cs typeface="+mn-cs"/>
                <a:hlinkClick r:id="rId7"/>
              </a:rPr>
              <a:t>Rapport 2022 : Les mineurs non accompagnés au regard du droit - Défenseur des Droits (defenseurdesdroits.fr)</a:t>
            </a:r>
            <a:endParaRPr lang="fr-FR" kern="1200" dirty="0">
              <a:solidFill>
                <a:srgbClr val="1E274A"/>
              </a:solidFill>
              <a:latin typeface="Calibri"/>
              <a:ea typeface="+mn-ea"/>
              <a:cs typeface="+mn-cs"/>
            </a:endParaRPr>
          </a:p>
          <a:p>
            <a:pPr algn="just" hangingPunct="1">
              <a:defRPr/>
            </a:pPr>
            <a:endParaRPr lang="fr-FR" sz="2000" kern="1200" dirty="0">
              <a:solidFill>
                <a:srgbClr val="1E274A"/>
              </a:solidFill>
              <a:latin typeface="Weissenhof Grotesk" panose="020B0503030401020104" pitchFamily="34" charset="0"/>
              <a:ea typeface="Calibri" panose="020F0502020204030204" pitchFamily="34" charset="0"/>
              <a:cs typeface="+mn-cs"/>
            </a:endParaRPr>
          </a:p>
        </p:txBody>
      </p:sp>
    </p:spTree>
    <p:extLst>
      <p:ext uri="{BB962C8B-B14F-4D97-AF65-F5344CB8AC3E}">
        <p14:creationId xmlns:p14="http://schemas.microsoft.com/office/powerpoint/2010/main" val="3733840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a:off x="2591545" y="188641"/>
            <a:ext cx="7427168" cy="750707"/>
          </a:xfrm>
          <a:prstGeom prst="rect">
            <a:avLst/>
          </a:prstGeom>
        </p:spPr>
        <p:txBody>
          <a:bodyPr vert="horz" lIns="91440" tIns="45720" rIns="91440" bIns="45720" rtlCol="0" anchor="t">
            <a:normAutofit fontScale="90000" lnSpcReduction="20000"/>
          </a:bodyPr>
          <a:lstStyle>
            <a:lvl1pPr algn="l" defTabSz="914400" rtl="0" eaLnBrk="1" latinLnBrk="0" hangingPunct="1">
              <a:spcBef>
                <a:spcPct val="0"/>
              </a:spcBef>
              <a:buNone/>
              <a:defRPr sz="4000" b="1" kern="1200" cap="all">
                <a:solidFill>
                  <a:schemeClr val="tx2"/>
                </a:solidFill>
                <a:latin typeface="Weissenhof Grotesk" pitchFamily="34" charset="0"/>
                <a:ea typeface="+mj-ea"/>
                <a:cs typeface="+mj-cs"/>
              </a:defRPr>
            </a:lvl1pPr>
          </a:lstStyle>
          <a:p>
            <a:pPr>
              <a:defRPr/>
            </a:pPr>
            <a:r>
              <a:rPr lang="fr-FR" sz="2800" dirty="0">
                <a:solidFill>
                  <a:srgbClr val="EAEEF1"/>
                </a:solidFill>
              </a:rPr>
              <a:t>Des actions pour promouvoir l’égalité DES LE PLUS JEUNE AGE</a:t>
            </a:r>
          </a:p>
        </p:txBody>
      </p:sp>
      <p:sp>
        <p:nvSpPr>
          <p:cNvPr id="6" name="ZoneTexte 5"/>
          <p:cNvSpPr txBox="1"/>
          <p:nvPr/>
        </p:nvSpPr>
        <p:spPr>
          <a:xfrm>
            <a:off x="2063552" y="1340769"/>
            <a:ext cx="8424936" cy="3539430"/>
          </a:xfrm>
          <a:prstGeom prst="rect">
            <a:avLst/>
          </a:prstGeom>
          <a:noFill/>
        </p:spPr>
        <p:txBody>
          <a:bodyPr wrap="square" rtlCol="0">
            <a:spAutoFit/>
          </a:bodyPr>
          <a:lstStyle/>
          <a:p>
            <a:pPr marL="285750" indent="-285750" hangingPunct="1">
              <a:buFont typeface="Arial" panose="020B0604020202020204" pitchFamily="34" charset="0"/>
              <a:buChar char="•"/>
              <a:defRPr/>
            </a:pPr>
            <a:r>
              <a:rPr lang="fr-FR" kern="1200" dirty="0">
                <a:solidFill>
                  <a:srgbClr val="1E274A"/>
                </a:solidFill>
                <a:latin typeface="Weissenhof Grotesk" panose="020B0503030401020104" pitchFamily="34" charset="0"/>
                <a:ea typeface="+mn-ea"/>
                <a:cs typeface="+mn-cs"/>
              </a:rPr>
              <a:t>Programme JADE : </a:t>
            </a:r>
          </a:p>
          <a:p>
            <a:pPr hangingPunct="1">
              <a:defRPr/>
            </a:pPr>
            <a:r>
              <a:rPr lang="fr-FR" kern="1200" dirty="0">
                <a:solidFill>
                  <a:srgbClr val="1E274A"/>
                </a:solidFill>
                <a:latin typeface="Weissenhof Grotesk" panose="020B0503030401020104" pitchFamily="34" charset="0"/>
                <a:ea typeface="+mn-ea"/>
                <a:cs typeface="+mn-cs"/>
              </a:rPr>
              <a:t>100 Jeunes ambassadeurs du Défenseur des droits en service civique qui réalisent des interventions dans les établissements scolaires sur :</a:t>
            </a:r>
          </a:p>
          <a:p>
            <a:pPr marL="742950" lvl="1" indent="-285750" hangingPunct="1">
              <a:buFontTx/>
              <a:buChar char="-"/>
              <a:defRPr/>
            </a:pPr>
            <a:r>
              <a:rPr lang="fr-FR" kern="1200" dirty="0">
                <a:solidFill>
                  <a:srgbClr val="1E274A"/>
                </a:solidFill>
                <a:latin typeface="Weissenhof Grotesk" panose="020B0503030401020104" pitchFamily="34" charset="0"/>
                <a:ea typeface="+mn-ea"/>
                <a:cs typeface="+mn-cs"/>
              </a:rPr>
              <a:t>Droits de l’enfant</a:t>
            </a:r>
          </a:p>
          <a:p>
            <a:pPr marL="742950" lvl="1" indent="-285750" hangingPunct="1">
              <a:buFontTx/>
              <a:buChar char="-"/>
              <a:defRPr/>
            </a:pPr>
            <a:r>
              <a:rPr lang="fr-FR" kern="1200" dirty="0">
                <a:solidFill>
                  <a:srgbClr val="1E274A"/>
                </a:solidFill>
                <a:latin typeface="Weissenhof Grotesk" panose="020B0503030401020104" pitchFamily="34" charset="0"/>
                <a:ea typeface="+mn-ea"/>
                <a:cs typeface="+mn-cs"/>
              </a:rPr>
              <a:t>Egalité </a:t>
            </a:r>
          </a:p>
          <a:p>
            <a:pPr marL="742950" lvl="1" indent="-285750" hangingPunct="1">
              <a:buFontTx/>
              <a:buChar char="-"/>
              <a:defRPr/>
            </a:pPr>
            <a:endParaRPr lang="fr-FR" sz="800" kern="1200" dirty="0">
              <a:solidFill>
                <a:srgbClr val="1E274A"/>
              </a:solidFill>
              <a:latin typeface="Weissenhof Grotesk" panose="020B0503030401020104" pitchFamily="34" charset="0"/>
              <a:ea typeface="+mn-ea"/>
              <a:cs typeface="+mn-cs"/>
            </a:endParaRPr>
          </a:p>
          <a:p>
            <a:pPr marL="457200" lvl="1" indent="0" hangingPunct="1">
              <a:defRPr/>
            </a:pPr>
            <a:r>
              <a:rPr lang="fr-FR" kern="1200" dirty="0">
                <a:solidFill>
                  <a:srgbClr val="1E274A"/>
                </a:solidFill>
                <a:latin typeface="Calibri"/>
                <a:ea typeface="+mn-ea"/>
                <a:cs typeface="+mn-cs"/>
                <a:hlinkClick r:id="rId2"/>
              </a:rPr>
              <a:t>JADE | PROMOTION DES DROITS AUPRÈS DES ENFANTS ET DES ADOLESCENTS | 2022-2023 (defenseurdesdroits.fr)</a:t>
            </a:r>
            <a:endParaRPr lang="fr-FR" kern="1200" dirty="0">
              <a:solidFill>
                <a:srgbClr val="1E274A"/>
              </a:solidFill>
              <a:latin typeface="Weissenhof Grotesk" panose="020B0503030401020104" pitchFamily="34" charset="0"/>
              <a:ea typeface="+mn-ea"/>
              <a:cs typeface="+mn-cs"/>
            </a:endParaRPr>
          </a:p>
          <a:p>
            <a:pPr hangingPunct="1">
              <a:defRPr/>
            </a:pPr>
            <a:endParaRPr lang="fr-FR" kern="1200" dirty="0">
              <a:solidFill>
                <a:srgbClr val="1E274A"/>
              </a:solidFill>
              <a:latin typeface="Weissenhof Grotesk" panose="020B0503030401020104" pitchFamily="34" charset="0"/>
              <a:ea typeface="+mn-ea"/>
              <a:cs typeface="+mn-cs"/>
            </a:endParaRPr>
          </a:p>
          <a:p>
            <a:pPr marL="285750" indent="-285750" hangingPunct="1">
              <a:buFont typeface="Arial" panose="020B0604020202020204" pitchFamily="34" charset="0"/>
              <a:buChar char="•"/>
              <a:defRPr/>
            </a:pPr>
            <a:r>
              <a:rPr lang="fr-FR" kern="1200" dirty="0">
                <a:solidFill>
                  <a:srgbClr val="1E274A"/>
                </a:solidFill>
                <a:latin typeface="Weissenhof Grotesk" panose="020B0503030401020104" pitchFamily="34" charset="0"/>
                <a:ea typeface="+mn-ea"/>
                <a:cs typeface="+mn-cs"/>
              </a:rPr>
              <a:t>Programme Educadroit (site EDUCADROIT </a:t>
            </a:r>
            <a:r>
              <a:rPr lang="fr-FR" kern="1200" dirty="0">
                <a:solidFill>
                  <a:srgbClr val="1E274A"/>
                </a:solidFill>
                <a:latin typeface="Calibri"/>
                <a:ea typeface="+mn-ea"/>
                <a:cs typeface="+mn-cs"/>
                <a:hlinkClick r:id="rId3"/>
              </a:rPr>
              <a:t>Page d'accueil (educadroit.fr)</a:t>
            </a:r>
            <a:endParaRPr lang="fr-FR" kern="1200" dirty="0">
              <a:solidFill>
                <a:srgbClr val="1E274A"/>
              </a:solidFill>
              <a:latin typeface="Weissenhof Grotesk" panose="020B0503030401020104" pitchFamily="34" charset="0"/>
              <a:ea typeface="+mn-ea"/>
              <a:cs typeface="+mn-cs"/>
            </a:endParaRPr>
          </a:p>
          <a:p>
            <a:pPr hangingPunct="1">
              <a:defRPr/>
            </a:pPr>
            <a:r>
              <a:rPr lang="fr-FR" kern="1200" dirty="0">
                <a:solidFill>
                  <a:srgbClr val="1E274A"/>
                </a:solidFill>
                <a:latin typeface="Weissenhof Grotesk" panose="020B0503030401020104" pitchFamily="34" charset="0"/>
                <a:ea typeface="+mn-ea"/>
                <a:cs typeface="+mn-cs"/>
              </a:rPr>
              <a:t>Des ressources pédagogiques pour comprendre le droit et un réseau d’intervenants pour faire découvrir les grandes notions du droit aux enfants</a:t>
            </a:r>
          </a:p>
          <a:p>
            <a:pPr hangingPunct="1">
              <a:defRPr/>
            </a:pPr>
            <a:endParaRPr lang="fr-FR" kern="1200" dirty="0">
              <a:solidFill>
                <a:srgbClr val="1E274A"/>
              </a:solidFill>
              <a:latin typeface="Calibri"/>
              <a:ea typeface="+mn-ea"/>
              <a:cs typeface="+mn-cs"/>
            </a:endParaRPr>
          </a:p>
        </p:txBody>
      </p:sp>
      <p:pic>
        <p:nvPicPr>
          <p:cNvPr id="7" name="Image 6"/>
          <p:cNvPicPr>
            <a:picLocks noChangeAspect="1"/>
          </p:cNvPicPr>
          <p:nvPr/>
        </p:nvPicPr>
        <p:blipFill rotWithShape="1">
          <a:blip r:embed="rId4"/>
          <a:srcRect t="21195"/>
          <a:stretch/>
        </p:blipFill>
        <p:spPr>
          <a:xfrm>
            <a:off x="4115780" y="4630904"/>
            <a:ext cx="4320480" cy="1606409"/>
          </a:xfrm>
          <a:prstGeom prst="rect">
            <a:avLst/>
          </a:prstGeom>
        </p:spPr>
      </p:pic>
    </p:spTree>
    <p:extLst>
      <p:ext uri="{BB962C8B-B14F-4D97-AF65-F5344CB8AC3E}">
        <p14:creationId xmlns:p14="http://schemas.microsoft.com/office/powerpoint/2010/main" val="15075921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MERCI de votre écoute !"/>
          <p:cNvSpPr txBox="1">
            <a:spLocks noGrp="1"/>
          </p:cNvSpPr>
          <p:nvPr>
            <p:ph type="title" idx="4294967295"/>
          </p:nvPr>
        </p:nvSpPr>
        <p:spPr>
          <a:xfrm>
            <a:off x="197643" y="1073150"/>
            <a:ext cx="12192001" cy="2387600"/>
          </a:xfrm>
          <a:prstGeom prst="rect">
            <a:avLst/>
          </a:prstGeom>
        </p:spPr>
        <p:txBody>
          <a:bodyPr anchor="b"/>
          <a:lstStyle>
            <a:lvl1pPr algn="ctr"/>
          </a:lstStyle>
          <a:p>
            <a:r>
              <a:t>MERCI de votre écoute !</a:t>
            </a:r>
          </a:p>
        </p:txBody>
      </p:sp>
      <p:pic>
        <p:nvPicPr>
          <p:cNvPr id="191" name="image.png" descr="image.png"/>
          <p:cNvPicPr>
            <a:picLocks noChangeAspect="1"/>
          </p:cNvPicPr>
          <p:nvPr/>
        </p:nvPicPr>
        <p:blipFill>
          <a:blip r:embed="rId2"/>
          <a:srcRect b="29811"/>
          <a:stretch>
            <a:fillRect/>
          </a:stretch>
        </p:blipFill>
        <p:spPr>
          <a:xfrm>
            <a:off x="1479615" y="855662"/>
            <a:ext cx="1681163" cy="2605088"/>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Numéro de diapositive"/>
          <p:cNvSpPr txBox="1">
            <a:spLocks noGrp="1"/>
          </p:cNvSpPr>
          <p:nvPr>
            <p:ph type="sldNum" sz="quarter" idx="2"/>
          </p:nvPr>
        </p:nvSpPr>
        <p:spPr>
          <a:xfrm>
            <a:off x="11152772" y="6397942"/>
            <a:ext cx="201029" cy="2819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a:t>
            </a:fld>
            <a:endParaRPr/>
          </a:p>
        </p:txBody>
      </p:sp>
      <p:sp>
        <p:nvSpPr>
          <p:cNvPr id="153" name="Le droit à la scolarisation en milieu ordinaire, au plus près du domicile de l’enfant chaque fois que cela est possible.…"/>
          <p:cNvSpPr txBox="1"/>
          <p:nvPr/>
        </p:nvSpPr>
        <p:spPr>
          <a:xfrm>
            <a:off x="322804" y="1443183"/>
            <a:ext cx="11546393" cy="3583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indent="-317500" algn="just" defTabSz="457200">
              <a:spcBef>
                <a:spcPts val="500"/>
              </a:spcBef>
              <a:buSzPct val="100000"/>
              <a:buFont typeface="Geneva"/>
              <a:buChar char="▪"/>
              <a:defRPr sz="2100">
                <a:solidFill>
                  <a:srgbClr val="000000"/>
                </a:solidFill>
              </a:defRPr>
            </a:pPr>
            <a:r>
              <a:t>Le droit à la scolarisation en milieu ordinaire, au plus près du domicile de l’enfant chaque fois que cela est possible.</a:t>
            </a:r>
          </a:p>
          <a:p>
            <a:pPr marL="457200" indent="-317500" algn="just" defTabSz="457200">
              <a:spcBef>
                <a:spcPts val="500"/>
              </a:spcBef>
              <a:buSzPct val="100000"/>
              <a:buFont typeface="Geneva"/>
              <a:buChar char="▪"/>
              <a:defRPr sz="2100">
                <a:solidFill>
                  <a:srgbClr val="000000"/>
                </a:solidFill>
              </a:defRPr>
            </a:pPr>
            <a:endParaRPr/>
          </a:p>
          <a:p>
            <a:pPr marL="457200" indent="-317500" algn="just" defTabSz="457200">
              <a:spcBef>
                <a:spcPts val="500"/>
              </a:spcBef>
              <a:buSzPct val="100000"/>
              <a:buFont typeface="Geneva"/>
              <a:buChar char="▪"/>
              <a:defRPr sz="2100">
                <a:solidFill>
                  <a:srgbClr val="000000"/>
                </a:solidFill>
              </a:defRPr>
            </a:pPr>
            <a:r>
              <a:t>Le droit à un parcours de scolarisation continu et adapté, avec au maximum les moyens alloués. </a:t>
            </a:r>
          </a:p>
          <a:p>
            <a:pPr marL="457200" indent="-317500" algn="just" defTabSz="457200">
              <a:spcBef>
                <a:spcPts val="500"/>
              </a:spcBef>
              <a:buSzPct val="100000"/>
              <a:buFont typeface="Geneva"/>
              <a:buChar char="▪"/>
              <a:defRPr sz="2100">
                <a:solidFill>
                  <a:srgbClr val="000000"/>
                </a:solidFill>
              </a:defRPr>
            </a:pPr>
            <a:endParaRPr/>
          </a:p>
          <a:p>
            <a:pPr marL="457200" indent="-317500" algn="just" defTabSz="457200">
              <a:spcBef>
                <a:spcPts val="500"/>
              </a:spcBef>
              <a:buSzPct val="100000"/>
              <a:buFont typeface="Geneva"/>
              <a:buChar char="▪"/>
              <a:defRPr sz="2100">
                <a:solidFill>
                  <a:srgbClr val="000000"/>
                </a:solidFill>
              </a:defRPr>
            </a:pPr>
            <a:r>
              <a:t>L’association des parents aux décisions d’orientation de leur enfant et à la définition de leur projet personnalisé de scolarisation, notamment lorsque leur enfant présente des besoins éducatifs particuliers.</a:t>
            </a:r>
          </a:p>
        </p:txBody>
      </p:sp>
      <p:sp>
        <p:nvSpPr>
          <p:cNvPr id="154" name="Les grands principes fondateurs de l’école inclusive"/>
          <p:cNvSpPr txBox="1"/>
          <p:nvPr/>
        </p:nvSpPr>
        <p:spPr>
          <a:xfrm>
            <a:off x="1795103" y="593477"/>
            <a:ext cx="8610500" cy="485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600"/>
            </a:lvl1pPr>
          </a:lstStyle>
          <a:p>
            <a:r>
              <a:t>Les grands principes fondateurs de l’école inclusive</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Les points forts de la scolarisation dans l’ordinaire"/>
          <p:cNvSpPr txBox="1">
            <a:spLocks noGrp="1"/>
          </p:cNvSpPr>
          <p:nvPr>
            <p:ph type="title" idx="4294967295"/>
          </p:nvPr>
        </p:nvSpPr>
        <p:spPr>
          <a:xfrm>
            <a:off x="839787" y="843430"/>
            <a:ext cx="3932238" cy="1600201"/>
          </a:xfrm>
          <a:prstGeom prst="rect">
            <a:avLst/>
          </a:prstGeom>
        </p:spPr>
        <p:txBody>
          <a:bodyPr anchor="b"/>
          <a:lstStyle>
            <a:lvl1pPr>
              <a:defRPr sz="3200"/>
            </a:lvl1pPr>
          </a:lstStyle>
          <a:p>
            <a:r>
              <a:t>Les points forts de la scolarisation dans l’ordinaire</a:t>
            </a:r>
          </a:p>
        </p:txBody>
      </p:sp>
      <p:pic>
        <p:nvPicPr>
          <p:cNvPr id="157" name="image.png" descr="image.png"/>
          <p:cNvPicPr>
            <a:picLocks noChangeAspect="1"/>
          </p:cNvPicPr>
          <p:nvPr/>
        </p:nvPicPr>
        <p:blipFill>
          <a:blip r:embed="rId2"/>
          <a:stretch>
            <a:fillRect/>
          </a:stretch>
        </p:blipFill>
        <p:spPr>
          <a:xfrm>
            <a:off x="4833937" y="706437"/>
            <a:ext cx="6870701" cy="5438776"/>
          </a:xfrm>
          <a:prstGeom prst="rect">
            <a:avLst/>
          </a:prstGeom>
          <a:ln w="12700">
            <a:miter lim="400000"/>
          </a:ln>
        </p:spPr>
      </p:pic>
      <p:sp>
        <p:nvSpPr>
          <p:cNvPr id="158" name="L’accès physique au lieu de scolarisation…"/>
          <p:cNvSpPr txBox="1">
            <a:spLocks noGrp="1"/>
          </p:cNvSpPr>
          <p:nvPr>
            <p:ph type="body" sz="quarter" idx="4294967295"/>
          </p:nvPr>
        </p:nvSpPr>
        <p:spPr>
          <a:xfrm>
            <a:off x="839787" y="2633375"/>
            <a:ext cx="3932238" cy="3235613"/>
          </a:xfrm>
          <a:prstGeom prst="rect">
            <a:avLst/>
          </a:prstGeom>
        </p:spPr>
        <p:txBody>
          <a:bodyPr/>
          <a:lstStyle/>
          <a:p>
            <a:pPr marL="0" indent="0">
              <a:buSzTx/>
              <a:buNone/>
              <a:defRPr sz="1600"/>
            </a:pPr>
            <a:r>
              <a:t>L’accès physique au lieu de scolarisation </a:t>
            </a:r>
          </a:p>
          <a:p>
            <a:pPr marL="0" indent="0">
              <a:buSzTx/>
              <a:buNone/>
              <a:defRPr sz="1600"/>
            </a:pPr>
            <a:endParaRPr/>
          </a:p>
          <a:p>
            <a:pPr marL="0" indent="0">
              <a:buSzTx/>
              <a:buNone/>
              <a:defRPr sz="1600"/>
            </a:pPr>
            <a:r>
              <a:t>Bénéficier d’espaces de socialisation </a:t>
            </a:r>
          </a:p>
          <a:p>
            <a:pPr marL="0" indent="0">
              <a:buSzTx/>
              <a:buNone/>
              <a:defRPr sz="1600"/>
            </a:pPr>
            <a:endParaRPr/>
          </a:p>
          <a:p>
            <a:pPr marL="0" indent="0">
              <a:buSzTx/>
              <a:buNone/>
              <a:defRPr sz="1600"/>
            </a:pPr>
            <a:r>
              <a:t>Sensibiliser les pairs au handicap</a:t>
            </a:r>
          </a:p>
        </p:txBody>
      </p:sp>
      <p:sp>
        <p:nvSpPr>
          <p:cNvPr id="160" name="Numéro de diapositive"/>
          <p:cNvSpPr txBox="1">
            <a:spLocks noGrp="1"/>
          </p:cNvSpPr>
          <p:nvPr>
            <p:ph type="sldNum" sz="quarter" idx="2"/>
          </p:nvPr>
        </p:nvSpPr>
        <p:spPr>
          <a:xfrm>
            <a:off x="11152772" y="6397942"/>
            <a:ext cx="201028" cy="2819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a:t>
            </a:fld>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Accéder au droit commun : le parcours du combattant ?"/>
          <p:cNvSpPr txBox="1">
            <a:spLocks noGrp="1"/>
          </p:cNvSpPr>
          <p:nvPr>
            <p:ph type="title" idx="4294967295"/>
          </p:nvPr>
        </p:nvSpPr>
        <p:spPr>
          <a:xfrm>
            <a:off x="143937" y="374650"/>
            <a:ext cx="11904126" cy="1325563"/>
          </a:xfrm>
          <a:prstGeom prst="rect">
            <a:avLst/>
          </a:prstGeom>
        </p:spPr>
        <p:txBody>
          <a:bodyPr/>
          <a:lstStyle>
            <a:lvl1pPr>
              <a:defRPr sz="3900"/>
            </a:lvl1pPr>
          </a:lstStyle>
          <a:p>
            <a:r>
              <a:t>Accéder au droit commun : le parcours du combattant ? </a:t>
            </a:r>
          </a:p>
        </p:txBody>
      </p:sp>
      <p:sp>
        <p:nvSpPr>
          <p:cNvPr id="168" name="Accès à un INE pour tous…"/>
          <p:cNvSpPr txBox="1">
            <a:spLocks noGrp="1"/>
          </p:cNvSpPr>
          <p:nvPr>
            <p:ph type="body" sz="half" idx="4294967295"/>
          </p:nvPr>
        </p:nvSpPr>
        <p:spPr>
          <a:xfrm>
            <a:off x="838200" y="1825624"/>
            <a:ext cx="5181600" cy="4351339"/>
          </a:xfrm>
          <a:prstGeom prst="rect">
            <a:avLst/>
          </a:prstGeom>
        </p:spPr>
        <p:txBody>
          <a:bodyPr/>
          <a:lstStyle/>
          <a:p>
            <a:pPr marL="134873" indent="-134873" defTabSz="539495">
              <a:spcBef>
                <a:spcPts val="500"/>
              </a:spcBef>
              <a:defRPr sz="1651"/>
            </a:pPr>
            <a:r>
              <a:t>Accès à un INE pour tous</a:t>
            </a:r>
          </a:p>
          <a:p>
            <a:pPr marL="134873" indent="-134873" defTabSz="539495">
              <a:spcBef>
                <a:spcPts val="500"/>
              </a:spcBef>
              <a:defRPr sz="1651"/>
            </a:pPr>
            <a:endParaRPr/>
          </a:p>
          <a:p>
            <a:pPr marL="134873" indent="-134873" defTabSz="539495">
              <a:spcBef>
                <a:spcPts val="500"/>
              </a:spcBef>
              <a:defRPr sz="1651"/>
            </a:pPr>
            <a:r>
              <a:t>Participer activement à la vie de l’établissement d’accueil </a:t>
            </a:r>
          </a:p>
          <a:p>
            <a:pPr marL="134873" indent="-134873" defTabSz="539495">
              <a:spcBef>
                <a:spcPts val="500"/>
              </a:spcBef>
              <a:defRPr sz="1651"/>
            </a:pPr>
            <a:endParaRPr/>
          </a:p>
          <a:p>
            <a:pPr marL="134873" indent="-134873" defTabSz="539495">
              <a:spcBef>
                <a:spcPts val="500"/>
              </a:spcBef>
              <a:defRPr sz="1651"/>
            </a:pPr>
            <a:r>
              <a:t>Surmonter la lourdeur administrative </a:t>
            </a:r>
          </a:p>
          <a:p>
            <a:pPr marL="134873" indent="-134873" defTabSz="539495">
              <a:spcBef>
                <a:spcPts val="500"/>
              </a:spcBef>
              <a:defRPr sz="1651"/>
            </a:pPr>
            <a:endParaRPr/>
          </a:p>
          <a:p>
            <a:pPr marL="134873" indent="-134873" defTabSz="539495">
              <a:spcBef>
                <a:spcPts val="500"/>
              </a:spcBef>
              <a:defRPr sz="1651"/>
            </a:pPr>
            <a:r>
              <a:t>Accéder aux aides humaines et matérielles dont on a besoin.</a:t>
            </a:r>
          </a:p>
          <a:p>
            <a:pPr marL="134873" indent="-134873" defTabSz="539495">
              <a:spcBef>
                <a:spcPts val="500"/>
              </a:spcBef>
              <a:defRPr sz="1651"/>
            </a:pPr>
            <a:endParaRPr/>
          </a:p>
          <a:p>
            <a:pPr marL="134873" indent="-134873" defTabSz="539495">
              <a:spcBef>
                <a:spcPts val="500"/>
              </a:spcBef>
              <a:defRPr sz="1651"/>
            </a:pPr>
            <a:r>
              <a:t>Assurer une bonne coordination entre un ESMS et un établissement d’accueil</a:t>
            </a:r>
          </a:p>
          <a:p>
            <a:pPr marL="134873" indent="-134873" defTabSz="539495">
              <a:spcBef>
                <a:spcPts val="500"/>
              </a:spcBef>
              <a:defRPr sz="1651"/>
            </a:pPr>
            <a:endParaRPr/>
          </a:p>
          <a:p>
            <a:pPr marL="134873" indent="-134873" defTabSz="539495">
              <a:spcBef>
                <a:spcPts val="500"/>
              </a:spcBef>
              <a:defRPr sz="1651"/>
            </a:pPr>
            <a:r>
              <a:t>Proposer des locaux en adéquation avec les besoins</a:t>
            </a:r>
          </a:p>
        </p:txBody>
      </p:sp>
      <p:sp>
        <p:nvSpPr>
          <p:cNvPr id="170" name="Numéro de diapositive"/>
          <p:cNvSpPr txBox="1">
            <a:spLocks noGrp="1"/>
          </p:cNvSpPr>
          <p:nvPr>
            <p:ph type="sldNum" sz="quarter" idx="2"/>
          </p:nvPr>
        </p:nvSpPr>
        <p:spPr>
          <a:xfrm>
            <a:off x="11152772" y="6397942"/>
            <a:ext cx="201028" cy="2819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a:t>
            </a:fld>
            <a:endParaRPr/>
          </a:p>
        </p:txBody>
      </p:sp>
      <p:pic>
        <p:nvPicPr>
          <p:cNvPr id="176" name="image.png" descr="image.png"/>
          <p:cNvPicPr>
            <a:picLocks noChangeAspect="1"/>
          </p:cNvPicPr>
          <p:nvPr/>
        </p:nvPicPr>
        <p:blipFill>
          <a:blip r:embed="rId2"/>
          <a:stretch>
            <a:fillRect/>
          </a:stretch>
        </p:blipFill>
        <p:spPr>
          <a:xfrm>
            <a:off x="6172200" y="2011362"/>
            <a:ext cx="5181600" cy="3979863"/>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Numéro de diapositive"/>
          <p:cNvSpPr txBox="1">
            <a:spLocks noGrp="1"/>
          </p:cNvSpPr>
          <p:nvPr>
            <p:ph type="sldNum" sz="quarter" idx="2"/>
          </p:nvPr>
        </p:nvSpPr>
        <p:spPr>
          <a:xfrm>
            <a:off x="11152772" y="6397942"/>
            <a:ext cx="201028" cy="2819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8</a:t>
            </a:fld>
            <a:endParaRPr/>
          </a:p>
        </p:txBody>
      </p:sp>
      <p:sp>
        <p:nvSpPr>
          <p:cNvPr id="184" name="Objectif ? Ne laisser personne sur le bord du chemin..…"/>
          <p:cNvSpPr txBox="1">
            <a:spLocks noGrp="1"/>
          </p:cNvSpPr>
          <p:nvPr>
            <p:ph type="body" idx="4294967295"/>
          </p:nvPr>
        </p:nvSpPr>
        <p:spPr>
          <a:xfrm>
            <a:off x="838200" y="282765"/>
            <a:ext cx="10515600" cy="5894198"/>
          </a:xfrm>
          <a:prstGeom prst="rect">
            <a:avLst/>
          </a:prstGeom>
        </p:spPr>
        <p:txBody>
          <a:bodyPr/>
          <a:lstStyle/>
          <a:p>
            <a:pPr marL="198881" indent="-198881" algn="ctr" defTabSz="795527">
              <a:spcBef>
                <a:spcPts val="800"/>
              </a:spcBef>
              <a:defRPr sz="3218"/>
            </a:pPr>
            <a:r>
              <a:t>Objectif ? Ne laisser personne sur le bord du chemin..</a:t>
            </a:r>
          </a:p>
          <a:p>
            <a:pPr marL="198881" indent="-198881" defTabSz="795527">
              <a:spcBef>
                <a:spcPts val="800"/>
              </a:spcBef>
              <a:defRPr sz="2436"/>
            </a:pPr>
            <a:endParaRPr/>
          </a:p>
          <a:p>
            <a:pPr marL="198881" indent="-198881" defTabSz="795527">
              <a:spcBef>
                <a:spcPts val="800"/>
              </a:spcBef>
              <a:defRPr sz="2436"/>
            </a:pPr>
            <a:r>
              <a:t>Comment accéder aux informations administratives de l’établissement d’accueil ?</a:t>
            </a:r>
          </a:p>
          <a:p>
            <a:pPr marL="198881" indent="-198881" defTabSz="795527">
              <a:spcBef>
                <a:spcPts val="800"/>
              </a:spcBef>
              <a:defRPr sz="2436"/>
            </a:pPr>
            <a:endParaRPr/>
          </a:p>
          <a:p>
            <a:pPr marL="198881" indent="-198881" defTabSz="795527">
              <a:spcBef>
                <a:spcPts val="800"/>
              </a:spcBef>
              <a:defRPr sz="2436"/>
            </a:pPr>
            <a:r>
              <a:t>Comment gérer au quotidien des élèves dont on a pas la gestion administrative effective ? Importance du lien. </a:t>
            </a:r>
          </a:p>
          <a:p>
            <a:pPr marL="198881" indent="-198881" defTabSz="795527">
              <a:spcBef>
                <a:spcPts val="800"/>
              </a:spcBef>
              <a:defRPr sz="2436"/>
            </a:pPr>
            <a:endParaRPr/>
          </a:p>
          <a:p>
            <a:pPr marL="198881" indent="-198881" defTabSz="795527">
              <a:spcBef>
                <a:spcPts val="800"/>
              </a:spcBef>
              <a:defRPr sz="2436"/>
            </a:pPr>
            <a:r>
              <a:t>Comment s’inscrire / se réinscrire dans l’ordinaire lorsqu’un élève est en réussite ?</a:t>
            </a:r>
          </a:p>
          <a:p>
            <a:pPr marL="198881" indent="-198881" defTabSz="795527">
              <a:spcBef>
                <a:spcPts val="800"/>
              </a:spcBef>
              <a:defRPr sz="2436"/>
            </a:pPr>
            <a:endParaRPr/>
          </a:p>
          <a:p>
            <a:pPr marL="198881" indent="-198881" defTabSz="795527">
              <a:spcBef>
                <a:spcPts val="800"/>
              </a:spcBef>
              <a:defRPr sz="2436"/>
            </a:pPr>
            <a:r>
              <a:t>Comment permettre au plus grand nombre l’accès à une UEE sans impacter le fonctionnement général ?</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279576" y="2060848"/>
            <a:ext cx="7560840" cy="2185214"/>
          </a:xfrm>
          <a:prstGeom prst="rect">
            <a:avLst/>
          </a:prstGeom>
          <a:noFill/>
        </p:spPr>
        <p:txBody>
          <a:bodyPr wrap="square" rtlCol="0">
            <a:spAutoFit/>
          </a:bodyPr>
          <a:lstStyle/>
          <a:p>
            <a:pPr algn="ctr" hangingPunct="1"/>
            <a:r>
              <a:rPr lang="fr-FR" sz="2800" b="1" kern="1200" dirty="0">
                <a:solidFill>
                  <a:srgbClr val="FFFFFF"/>
                </a:solidFill>
                <a:latin typeface="Weissenhof Grotesk" panose="020B0503030401020104" pitchFamily="34" charset="0"/>
                <a:ea typeface="+mn-ea"/>
                <a:cs typeface="+mn-cs"/>
              </a:rPr>
              <a:t>PRÉSENTATION DU </a:t>
            </a:r>
            <a:r>
              <a:rPr lang="fr-FR" sz="2800" b="1" kern="1200" dirty="0">
                <a:solidFill>
                  <a:srgbClr val="0080C9"/>
                </a:solidFill>
                <a:latin typeface="Weissenhof Grotesk" panose="020B0503030401020104" pitchFamily="34" charset="0"/>
                <a:ea typeface="+mn-ea"/>
                <a:cs typeface="+mn-cs"/>
              </a:rPr>
              <a:t>DÉFENSEUR DES DROITS</a:t>
            </a:r>
          </a:p>
          <a:p>
            <a:pPr algn="ctr" hangingPunct="1"/>
            <a:endParaRPr lang="fr-FR" sz="2800" b="1" kern="1200" dirty="0">
              <a:solidFill>
                <a:srgbClr val="0080C9"/>
              </a:solidFill>
              <a:latin typeface="Weissenhof Grotesk" panose="020B0503030401020104" pitchFamily="34" charset="0"/>
              <a:ea typeface="+mn-ea"/>
              <a:cs typeface="+mn-cs"/>
            </a:endParaRPr>
          </a:p>
          <a:p>
            <a:pPr algn="ctr" hangingPunct="1"/>
            <a:r>
              <a:rPr lang="fr-FR" sz="2800" b="1" kern="1200" dirty="0">
                <a:solidFill>
                  <a:srgbClr val="0080C9"/>
                </a:solidFill>
                <a:latin typeface="Weissenhof Grotesk" panose="020B0503030401020104" pitchFamily="34" charset="0"/>
                <a:ea typeface="+mn-ea"/>
                <a:cs typeface="+mn-cs"/>
              </a:rPr>
              <a:t>Enfance &amp; Handicap</a:t>
            </a:r>
          </a:p>
          <a:p>
            <a:pPr algn="ctr" hangingPunct="1"/>
            <a:r>
              <a:rPr lang="fr-FR" sz="2800" b="1" kern="1200" dirty="0">
                <a:solidFill>
                  <a:srgbClr val="0080C9"/>
                </a:solidFill>
                <a:latin typeface="Weissenhof Grotesk" panose="020B0503030401020104" pitchFamily="34" charset="0"/>
                <a:ea typeface="+mn-ea"/>
                <a:cs typeface="+mn-cs"/>
              </a:rPr>
              <a:t> </a:t>
            </a:r>
            <a:endParaRPr lang="fr-FR" sz="2400" b="1" kern="1200" dirty="0">
              <a:solidFill>
                <a:srgbClr val="0080C9"/>
              </a:solidFill>
              <a:latin typeface="Weissenhof Grotesk" panose="020B0503030401020104" pitchFamily="34" charset="0"/>
              <a:ea typeface="+mn-ea"/>
              <a:cs typeface="+mn-cs"/>
            </a:endParaRPr>
          </a:p>
          <a:p>
            <a:pPr algn="ctr" hangingPunct="1"/>
            <a:r>
              <a:rPr lang="fr-FR" sz="2400" b="1" kern="1200" dirty="0">
                <a:solidFill>
                  <a:srgbClr val="FFFFFF"/>
                </a:solidFill>
                <a:latin typeface="Weissenhof Grotesk" panose="020B0503030401020104" pitchFamily="34" charset="0"/>
                <a:ea typeface="+mn-ea"/>
                <a:cs typeface="+mn-cs"/>
              </a:rPr>
              <a:t>Intervention du 15 NOVEMBRE 2023</a:t>
            </a:r>
          </a:p>
        </p:txBody>
      </p:sp>
    </p:spTree>
    <p:extLst>
      <p:ext uri="{BB962C8B-B14F-4D97-AF65-F5344CB8AC3E}">
        <p14:creationId xmlns:p14="http://schemas.microsoft.com/office/powerpoint/2010/main" val="3573185632"/>
      </p:ext>
    </p:extLst>
  </p:cSld>
  <p:clrMapOvr>
    <a:masterClrMapping/>
  </p:clrMapOvr>
</p:sld>
</file>

<file path=ppt/theme/theme1.xml><?xml version="1.0" encoding="utf-8"?>
<a:theme xmlns:a="http://schemas.openxmlformats.org/drawingml/2006/main" name="Thème Office">
  <a:themeElements>
    <a:clrScheme name="Thème Office">
      <a:dk1>
        <a:srgbClr val="595959"/>
      </a:dk1>
      <a:lt1>
        <a:srgbClr val="FFFFFF"/>
      </a:lt1>
      <a:dk2>
        <a:srgbClr val="A7A7A7"/>
      </a:dk2>
      <a:lt2>
        <a:srgbClr val="535353"/>
      </a:lt2>
      <a:accent1>
        <a:srgbClr val="1488CA"/>
      </a:accent1>
      <a:accent2>
        <a:srgbClr val="E30613"/>
      </a:accent2>
      <a:accent3>
        <a:srgbClr val="9BBB59"/>
      </a:accent3>
      <a:accent4>
        <a:srgbClr val="8064A2"/>
      </a:accent4>
      <a:accent5>
        <a:srgbClr val="4BACC6"/>
      </a:accent5>
      <a:accent6>
        <a:srgbClr val="F79646"/>
      </a:accent6>
      <a:hlink>
        <a:srgbClr val="0000FF"/>
      </a:hlink>
      <a:folHlink>
        <a:srgbClr val="FF00FF"/>
      </a:folHlink>
    </a:clrScheme>
    <a:fontScheme name="Thème Office">
      <a:majorFont>
        <a:latin typeface="Helvetica"/>
        <a:ea typeface="Helvetica"/>
        <a:cs typeface="Helvetica"/>
      </a:majorFont>
      <a:minorFont>
        <a:latin typeface="Calibri"/>
        <a:ea typeface="Calibri"/>
        <a:cs typeface="Calibri"/>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595959"/>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595959"/>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Thème Office">
  <a:themeElements>
    <a:clrScheme name="Charte-DDD-09.2016">
      <a:dk1>
        <a:srgbClr val="1E274A"/>
      </a:dk1>
      <a:lt1>
        <a:srgbClr val="BFC3C6"/>
      </a:lt1>
      <a:dk2>
        <a:srgbClr val="0080C9"/>
      </a:dk2>
      <a:lt2>
        <a:srgbClr val="EAEEF1"/>
      </a:lt2>
      <a:accent1>
        <a:srgbClr val="D62732"/>
      </a:accent1>
      <a:accent2>
        <a:srgbClr val="75529D"/>
      </a:accent2>
      <a:accent3>
        <a:srgbClr val="00A183"/>
      </a:accent3>
      <a:accent4>
        <a:srgbClr val="FFCD1C"/>
      </a:accent4>
      <a:accent5>
        <a:srgbClr val="496985"/>
      </a:accent5>
      <a:accent6>
        <a:srgbClr val="6D909D"/>
      </a:accent6>
      <a:hlink>
        <a:srgbClr val="494B61"/>
      </a:hlink>
      <a:folHlink>
        <a:srgbClr val="93575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hème Office">
  <a:themeElements>
    <a:clrScheme name="Charte-DDD-09.2016">
      <a:dk1>
        <a:srgbClr val="1E274A"/>
      </a:dk1>
      <a:lt1>
        <a:srgbClr val="BFC3C6"/>
      </a:lt1>
      <a:dk2>
        <a:srgbClr val="0080C9"/>
      </a:dk2>
      <a:lt2>
        <a:srgbClr val="EAEEF1"/>
      </a:lt2>
      <a:accent1>
        <a:srgbClr val="D62732"/>
      </a:accent1>
      <a:accent2>
        <a:srgbClr val="75529D"/>
      </a:accent2>
      <a:accent3>
        <a:srgbClr val="00A183"/>
      </a:accent3>
      <a:accent4>
        <a:srgbClr val="FFCD1C"/>
      </a:accent4>
      <a:accent5>
        <a:srgbClr val="496985"/>
      </a:accent5>
      <a:accent6>
        <a:srgbClr val="6D909D"/>
      </a:accent6>
      <a:hlink>
        <a:srgbClr val="494B61"/>
      </a:hlink>
      <a:folHlink>
        <a:srgbClr val="93575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Thème Office">
  <a:themeElements>
    <a:clrScheme name="Charte-DDD-09.2016">
      <a:dk1>
        <a:srgbClr val="1E274A"/>
      </a:dk1>
      <a:lt1>
        <a:srgbClr val="BFC3C6"/>
      </a:lt1>
      <a:dk2>
        <a:srgbClr val="0080C9"/>
      </a:dk2>
      <a:lt2>
        <a:srgbClr val="EAEEF1"/>
      </a:lt2>
      <a:accent1>
        <a:srgbClr val="D62732"/>
      </a:accent1>
      <a:accent2>
        <a:srgbClr val="75529D"/>
      </a:accent2>
      <a:accent3>
        <a:srgbClr val="00A183"/>
      </a:accent3>
      <a:accent4>
        <a:srgbClr val="FFCD1C"/>
      </a:accent4>
      <a:accent5>
        <a:srgbClr val="496985"/>
      </a:accent5>
      <a:accent6>
        <a:srgbClr val="6D909D"/>
      </a:accent6>
      <a:hlink>
        <a:srgbClr val="494B61"/>
      </a:hlink>
      <a:folHlink>
        <a:srgbClr val="93575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hème Office">
  <a:themeElements>
    <a:clrScheme name="Thème Office">
      <a:dk1>
        <a:srgbClr val="000000"/>
      </a:dk1>
      <a:lt1>
        <a:srgbClr val="FFFFFF"/>
      </a:lt1>
      <a:dk2>
        <a:srgbClr val="A7A7A7"/>
      </a:dk2>
      <a:lt2>
        <a:srgbClr val="535353"/>
      </a:lt2>
      <a:accent1>
        <a:srgbClr val="1488CA"/>
      </a:accent1>
      <a:accent2>
        <a:srgbClr val="E30613"/>
      </a:accent2>
      <a:accent3>
        <a:srgbClr val="9BBB59"/>
      </a:accent3>
      <a:accent4>
        <a:srgbClr val="8064A2"/>
      </a:accent4>
      <a:accent5>
        <a:srgbClr val="4BACC6"/>
      </a:accent5>
      <a:accent6>
        <a:srgbClr val="F79646"/>
      </a:accent6>
      <a:hlink>
        <a:srgbClr val="0000FF"/>
      </a:hlink>
      <a:folHlink>
        <a:srgbClr val="FF00FF"/>
      </a:folHlink>
    </a:clrScheme>
    <a:fontScheme name="Thème Office">
      <a:majorFont>
        <a:latin typeface="Helvetica"/>
        <a:ea typeface="Helvetica"/>
        <a:cs typeface="Helvetica"/>
      </a:majorFont>
      <a:minorFont>
        <a:latin typeface="Calibri"/>
        <a:ea typeface="Calibri"/>
        <a:cs typeface="Calibri"/>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595959"/>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595959"/>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Charte-DDD-09.2016">
    <a:dk1>
      <a:srgbClr val="1E274A"/>
    </a:dk1>
    <a:lt1>
      <a:srgbClr val="BFC3C6"/>
    </a:lt1>
    <a:dk2>
      <a:srgbClr val="0080C9"/>
    </a:dk2>
    <a:lt2>
      <a:srgbClr val="EAEEF1"/>
    </a:lt2>
    <a:accent1>
      <a:srgbClr val="D62732"/>
    </a:accent1>
    <a:accent2>
      <a:srgbClr val="75529D"/>
    </a:accent2>
    <a:accent3>
      <a:srgbClr val="00A183"/>
    </a:accent3>
    <a:accent4>
      <a:srgbClr val="FFCD1C"/>
    </a:accent4>
    <a:accent5>
      <a:srgbClr val="496985"/>
    </a:accent5>
    <a:accent6>
      <a:srgbClr val="6D909D"/>
    </a:accent6>
    <a:hlink>
      <a:srgbClr val="494B61"/>
    </a:hlink>
    <a:folHlink>
      <a:srgbClr val="935757"/>
    </a:folHlink>
  </a:clrScheme>
</a:themeOverride>
</file>

<file path=docProps/app.xml><?xml version="1.0" encoding="utf-8"?>
<Properties xmlns="http://schemas.openxmlformats.org/officeDocument/2006/extended-properties" xmlns:vt="http://schemas.openxmlformats.org/officeDocument/2006/docPropsVTypes">
  <TotalTime>6</TotalTime>
  <Words>3676</Words>
  <Application>Microsoft Office PowerPoint</Application>
  <PresentationFormat>Grand écran</PresentationFormat>
  <Paragraphs>274</Paragraphs>
  <Slides>43</Slides>
  <Notes>7</Notes>
  <HiddenSlides>4</HiddenSlides>
  <MMClips>0</MMClips>
  <ScaleCrop>false</ScaleCrop>
  <HeadingPairs>
    <vt:vector size="6" baseType="variant">
      <vt:variant>
        <vt:lpstr>Polices utilisées</vt:lpstr>
      </vt:variant>
      <vt:variant>
        <vt:i4>13</vt:i4>
      </vt:variant>
      <vt:variant>
        <vt:lpstr>Thème</vt:lpstr>
      </vt:variant>
      <vt:variant>
        <vt:i4>5</vt:i4>
      </vt:variant>
      <vt:variant>
        <vt:lpstr>Titres des diapositives</vt:lpstr>
      </vt:variant>
      <vt:variant>
        <vt:i4>43</vt:i4>
      </vt:variant>
    </vt:vector>
  </HeadingPairs>
  <TitlesOfParts>
    <vt:vector size="61" baseType="lpstr">
      <vt:lpstr>宋体</vt:lpstr>
      <vt:lpstr>Aparajita</vt:lpstr>
      <vt:lpstr>Arial</vt:lpstr>
      <vt:lpstr>Calibri</vt:lpstr>
      <vt:lpstr>Century Gothic</vt:lpstr>
      <vt:lpstr>Geneva</vt:lpstr>
      <vt:lpstr>Segoe UI Symbol</vt:lpstr>
      <vt:lpstr>Times New Roman</vt:lpstr>
      <vt:lpstr>Verdana</vt:lpstr>
      <vt:lpstr>Weissenhof Grotesk</vt:lpstr>
      <vt:lpstr>Weissenhof Grotesk Lt</vt:lpstr>
      <vt:lpstr>Weissenhof Grotesk Md</vt:lpstr>
      <vt:lpstr>Wingdings</vt:lpstr>
      <vt:lpstr>Thème Office</vt:lpstr>
      <vt:lpstr>1_Thème Office</vt:lpstr>
      <vt:lpstr>2_Thème Office</vt:lpstr>
      <vt:lpstr>Office Theme</vt:lpstr>
      <vt:lpstr>3_Thème Office</vt:lpstr>
      <vt:lpstr>JOURNEES NATIONALES ECOLE INCLUSIVE ! ECOLE POUR TOUS ?</vt:lpstr>
      <vt:lpstr>« Etre un enfant scolarisé comme les autres :l’accès au droit et à la base élèves »</vt:lpstr>
      <vt:lpstr>Focus sur l’Unité d’Enseignement Externalisée</vt:lpstr>
      <vt:lpstr>Unité d’Enseignement Externalisée (UEE)</vt:lpstr>
      <vt:lpstr>Présentation PowerPoint</vt:lpstr>
      <vt:lpstr>Les points forts de la scolarisation dans l’ordinaire</vt:lpstr>
      <vt:lpstr>Accéder au droit commun : le parcours du combattant ? </vt:lpstr>
      <vt:lpstr>Présentation PowerPoint</vt:lpstr>
      <vt:lpstr>Présentation PowerPoint</vt:lpstr>
      <vt:lpstr>Présentation PowerPoint</vt:lpstr>
      <vt:lpstr>Présentation PowerPoint</vt:lpstr>
      <vt:lpstr>Le Défenseur des droits désigne l’institution et la personne qui la dirige.   Il est nommé par le Président de la République pour un mandat de 6 ans, irrévocable et non renouvelable, garantissant son indépendance.  Le Défenseur des droits ne reçoit aucune instruction dans l’exercice de ses attributions.  Claire Hédon occupe cette fonction depuis le 22 juillet 2020.</vt:lpstr>
      <vt:lpstr>Présentation PowerPoint</vt:lpstr>
      <vt:lpstr>Présentation PowerPoint</vt:lpstr>
      <vt:lpstr>Présentation PowerPoint</vt:lpstr>
      <vt:lpstr>Pour contacter le ou la délégué.e du Défenseur des droits au plus proche ainsi que son lieu de permanence, RDV sur notre site  :   https://www.defenseurdesdroits.fr/fr/saisir/delegues           Attention de ne saisir qu’un.e délégué.e d’une même réclamation</vt:lpstr>
      <vt:lpstr>Plusieurs possibilités existent pour saisir le Défenseur des droits :             </vt:lpstr>
      <vt:lpstr>Présentation PowerPoint</vt:lpstr>
      <vt:lpstr>Au titre de la protection des droits, le Défenseur des droits dispose de larges pouvoirs d’investigation qu’il exerce en toute indépendance :  Des moyens généraux d’information :   - demande d’explications  - demande d’informations  - demande de pièces  Des moyens plus contraignants :   - audition  - vérification sur place  - mise en demeure et demande d’injonction au juge des référés   Procédures de testing   L’investigation se déroule dans le respect du principe du contradictoire et de la présomption d’innocence. </vt:lpstr>
      <vt:lpstr>Lorsque l’atteinte à un droit ou une liberté est établie, les interventions du Défenseur des droits sont graduées.  Le Défenseur des droits intervient en se plaçant dans un rôle de facilitateur du dialogue afin de rechercher une solution rapide et pragmatique.   La résolution amiable peut emprunter plusieurs voies :   </vt:lpstr>
      <vt:lpstr>Si la réclamation qui lui est soumise révèle une faute ou un manquement ou que la résolution amiable n’est pas adaptée le Défenseur des droits peut alors recourir à d’autres modalités d’intervention. Il peut :    </vt:lpstr>
      <vt:lpstr>Présentation PowerPoint</vt:lpstr>
      <vt:lpstr>Près de 115.000 réclamations  reçues en 2021 par DDD</vt:lpstr>
      <vt:lpstr>LES DISCRIMINATIONS EN RAISON DU HANDICAP OU DE L’ETAT DE SANTE</vt:lpstr>
      <vt:lpstr>DEFINITION DE La discrimination</vt:lpstr>
      <vt:lpstr>CRITERES DE discrimination</vt:lpstr>
      <vt:lpstr>DOMAINES DE discrimination PREVUS PAR LA LOI</vt:lpstr>
      <vt:lpstr>Présentation PowerPoint</vt:lpstr>
      <vt:lpstr>Présentation PowerPoint</vt:lpstr>
      <vt:lpstr>HANDICAP ET ACCES A L’EDUCATION ET AUX  SERVICES PERISCOLAIRES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UTILISER LES OUTILS MIS A DISPOSITION POUR LA PROMOTION DE L’EGALITE ET DE L’ACCES AUX DROITS</vt:lpstr>
      <vt:lpstr>Présentation PowerPoint</vt:lpstr>
      <vt:lpstr>Présentation PowerPoint</vt:lpstr>
      <vt:lpstr>MERCI de votre écoute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JOURNEES NATIONALES ECOLE INCLUSIVE ! ECOLE POUR TOUS ?</dc:title>
  <dc:creator>Isabelle GERARDIN</dc:creator>
  <cp:lastModifiedBy>Lucie SZEWCZYKOWSKI</cp:lastModifiedBy>
  <cp:revision>4</cp:revision>
  <dcterms:modified xsi:type="dcterms:W3CDTF">2023-11-10T12:44:19Z</dcterms:modified>
</cp:coreProperties>
</file>