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263" r:id="rId4"/>
    <p:sldId id="312" r:id="rId5"/>
    <p:sldId id="304" r:id="rId6"/>
    <p:sldId id="305" r:id="rId7"/>
    <p:sldId id="306" r:id="rId8"/>
    <p:sldId id="313" r:id="rId9"/>
    <p:sldId id="307" r:id="rId10"/>
    <p:sldId id="308" r:id="rId11"/>
    <p:sldId id="300" r:id="rId12"/>
    <p:sldId id="309" r:id="rId13"/>
    <p:sldId id="315" r:id="rId14"/>
    <p:sldId id="310" r:id="rId15"/>
    <p:sldId id="301" r:id="rId16"/>
    <p:sldId id="311" r:id="rId17"/>
    <p:sldId id="299" r:id="rId18"/>
  </p:sldIdLst>
  <p:sldSz cx="12192000" cy="6858000"/>
  <p:notesSz cx="6858000" cy="99456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8B6B24-311E-4214-819C-2F0B809EE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98B300-0540-45A1-9A41-EE394A9C6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AC2D4B-F5A6-1D46-B19D-65E1F1A6B338}" type="datetimeFigureOut">
              <a:rPr lang="fr-FR"/>
              <a:pPr>
                <a:defRPr/>
              </a:pPr>
              <a:t>09/11/2023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75D5EF1-2996-41E5-A41B-127A027168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EBDEF1E3-7F44-4624-9E36-1D7F4A00B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5B929D-44B8-40E6-A6E5-C6A3CF681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CD3185-2F15-475A-9730-263465816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65675F-E3CE-7F47-915C-49629BDF015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9F61C3-77EF-4DF9-C2CE-F136F3A4ECBF}"/>
              </a:ext>
            </a:extLst>
          </p:cNvPr>
          <p:cNvSpPr/>
          <p:nvPr/>
        </p:nvSpPr>
        <p:spPr>
          <a:xfrm>
            <a:off x="2847975" y="3514725"/>
            <a:ext cx="6496050" cy="7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45AB7A2-6564-6AD7-34AD-48ABB3AE7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9324E35-4EA8-3040-85D9-C24A78B879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24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>
            <a:extLst>
              <a:ext uri="{FF2B5EF4-FFF2-40B4-BE49-F238E27FC236}">
                <a16:creationId xmlns:a16="http://schemas.microsoft.com/office/drawing/2014/main" id="{625EA13E-FACE-9B7B-B68A-AFF421375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14AA1D2-8BAD-2C26-9773-6F829916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A5CDD-1320-C144-9C38-F9BB8F5FC8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172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>
            <a:extLst>
              <a:ext uri="{FF2B5EF4-FFF2-40B4-BE49-F238E27FC236}">
                <a16:creationId xmlns:a16="http://schemas.microsoft.com/office/drawing/2014/main" id="{6FDE0BC7-6045-D0B9-7D8F-7BC179DD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9650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B7DC3-3207-78BE-564B-D326C4FE1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A80646-103F-F648-B475-B3AD782831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839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E04F4C03-7F44-E131-26E7-E4FF9642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F53C8223-77EC-83F7-6647-BFD0C8BB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42205-55AE-8E45-BEAC-FA69530C4E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5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>
            <a:extLst>
              <a:ext uri="{FF2B5EF4-FFF2-40B4-BE49-F238E27FC236}">
                <a16:creationId xmlns:a16="http://schemas.microsoft.com/office/drawing/2014/main" id="{12AC761D-4491-6555-9DE0-5A500CD4E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61829BF0-337B-A80F-B7BE-47EC49DB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C4733-AC47-4D40-959B-8EC01D78EF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70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>
            <a:extLst>
              <a:ext uri="{FF2B5EF4-FFF2-40B4-BE49-F238E27FC236}">
                <a16:creationId xmlns:a16="http://schemas.microsoft.com/office/drawing/2014/main" id="{5D929D70-9793-83E5-2B91-0692341B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41077E0E-FFD3-BB6D-6514-00AD4EAE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638CE-27AD-1943-B643-F55291AD94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498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C491FA20-5D4A-367C-AFF7-533E71CD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B9ABF4F-EDCD-0CF8-7CA9-0967957A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8B8F4-5B0B-CD4B-B98B-24A819391C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61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96687F74-0AB1-F35A-2432-F70A2FC26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2CC54C30-0EA4-1752-E29C-517759D3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277D-CC91-7248-81B9-6DF3A88B3B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70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>
            <a:extLst>
              <a:ext uri="{FF2B5EF4-FFF2-40B4-BE49-F238E27FC236}">
                <a16:creationId xmlns:a16="http://schemas.microsoft.com/office/drawing/2014/main" id="{AF5E3E36-CF2B-941C-281F-054D1679E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69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C67237DB-3807-E3B9-251D-DFDFEE1C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EBBCA-23AA-8146-9354-E1549AE835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835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69D08A3-949B-0D86-C4AD-39EEA1BD8E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BC564385-37B0-8FE9-D1BD-905E09D084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058BB-17F6-42F1-A680-D2A57568F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A"/>
                </a:solidFill>
              </a:defRPr>
            </a:lvl1pPr>
          </a:lstStyle>
          <a:p>
            <a:fld id="{BB86BED5-CBB5-8645-BB76-C7F1E17DA2DA}" type="slidenum">
              <a:rPr lang="fr-FR" altLang="fr-FR"/>
              <a:pPr/>
              <a:t>‹N°›</a:t>
            </a:fld>
            <a:endParaRPr lang="fr-FR" altLang="fr-FR"/>
          </a:p>
        </p:txBody>
      </p:sp>
      <p:grpSp>
        <p:nvGrpSpPr>
          <p:cNvPr id="2" name="Groupe 4">
            <a:extLst>
              <a:ext uri="{FF2B5EF4-FFF2-40B4-BE49-F238E27FC236}">
                <a16:creationId xmlns:a16="http://schemas.microsoft.com/office/drawing/2014/main" id="{1543A932-7652-D6D1-5C56-C9B85F5F3D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909" y="6301839"/>
            <a:ext cx="2545773" cy="492373"/>
            <a:chOff x="3049588" y="5800725"/>
            <a:chExt cx="5105400" cy="985838"/>
          </a:xfrm>
        </p:grpSpPr>
        <p:pic>
          <p:nvPicPr>
            <p:cNvPr id="3" name="Image 9">
              <a:extLst>
                <a:ext uri="{FF2B5EF4-FFF2-40B4-BE49-F238E27FC236}">
                  <a16:creationId xmlns:a16="http://schemas.microsoft.com/office/drawing/2014/main" id="{01218C5B-5010-6817-D9D8-47292DAA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588" y="5800725"/>
              <a:ext cx="2084387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7">
              <a:extLst>
                <a:ext uri="{FF2B5EF4-FFF2-40B4-BE49-F238E27FC236}">
                  <a16:creationId xmlns:a16="http://schemas.microsoft.com/office/drawing/2014/main" id="{97042E47-4846-3C45-1DF4-1F8A8BBC8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8" y="5800725"/>
              <a:ext cx="1766887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8">
              <a:extLst>
                <a:ext uri="{FF2B5EF4-FFF2-40B4-BE49-F238E27FC236}">
                  <a16:creationId xmlns:a16="http://schemas.microsoft.com/office/drawing/2014/main" id="{C35D7BA3-1936-13A4-76F2-2406F2BF9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688" y="5800725"/>
              <a:ext cx="1130300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22A3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22A35"/>
          </a:solidFill>
          <a:latin typeface="Verdana" panose="020B060403050404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22A35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22A3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22A3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22A3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22A3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2682B23C-4AFA-866C-CF08-6027FB1B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2263"/>
            <a:ext cx="9144000" cy="15367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sz="4400" b="1">
                <a:solidFill>
                  <a:srgbClr val="FF0000"/>
                </a:solidFill>
              </a:rPr>
              <a:t>JOURNEES NATIONALES</a:t>
            </a:r>
            <a:br>
              <a:rPr lang="fr-FR" altLang="fr-FR" sz="2800" b="1">
                <a:solidFill>
                  <a:srgbClr val="FF0000"/>
                </a:solidFill>
              </a:rPr>
            </a:br>
            <a:r>
              <a:rPr lang="fr-FR" altLang="fr-FR" sz="2800" b="1">
                <a:solidFill>
                  <a:srgbClr val="F9AF22"/>
                </a:solidFill>
              </a:rPr>
              <a:t>ECOLE</a:t>
            </a:r>
            <a:r>
              <a:rPr lang="fr-FR" altLang="fr-FR" sz="2800" b="1"/>
              <a:t> </a:t>
            </a:r>
            <a:r>
              <a:rPr lang="fr-FR" altLang="fr-FR" sz="2800" b="1">
                <a:solidFill>
                  <a:srgbClr val="4A9536"/>
                </a:solidFill>
              </a:rPr>
              <a:t>INCLUSIVE !</a:t>
            </a:r>
            <a:r>
              <a:rPr lang="fr-FR" altLang="fr-FR" sz="2800" b="1"/>
              <a:t> </a:t>
            </a:r>
            <a:r>
              <a:rPr lang="fr-FR" altLang="fr-FR" sz="2800" b="1">
                <a:solidFill>
                  <a:srgbClr val="FF0000"/>
                </a:solidFill>
              </a:rPr>
              <a:t>ECOLE </a:t>
            </a:r>
            <a:r>
              <a:rPr lang="fr-FR" altLang="fr-FR" sz="2800" b="1">
                <a:solidFill>
                  <a:srgbClr val="1488CA"/>
                </a:solidFill>
              </a:rPr>
              <a:t>POUR</a:t>
            </a:r>
            <a:r>
              <a:rPr lang="fr-FR" altLang="fr-FR" sz="2800" b="1">
                <a:solidFill>
                  <a:srgbClr val="FF0000"/>
                </a:solidFill>
              </a:rPr>
              <a:t> </a:t>
            </a:r>
            <a:r>
              <a:rPr lang="fr-FR" altLang="fr-FR" sz="2800" b="1">
                <a:solidFill>
                  <a:srgbClr val="1488CA"/>
                </a:solidFill>
              </a:rPr>
              <a:t>TOUS ?</a:t>
            </a:r>
            <a:endParaRPr lang="fr-FR" altLang="fr-FR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C48CAC62-AD3C-992F-1308-EECA92573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tx1"/>
              </a:solidFill>
            </a:endParaRPr>
          </a:p>
        </p:txBody>
      </p:sp>
      <p:pic>
        <p:nvPicPr>
          <p:cNvPr id="12292" name="Image 6">
            <a:extLst>
              <a:ext uri="{FF2B5EF4-FFF2-40B4-BE49-F238E27FC236}">
                <a16:creationId xmlns:a16="http://schemas.microsoft.com/office/drawing/2014/main" id="{08C5FA5A-4F0B-EE2B-1B5A-F5299C69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4"/>
          <a:stretch>
            <a:fillRect/>
          </a:stretch>
        </p:blipFill>
        <p:spPr bwMode="auto">
          <a:xfrm>
            <a:off x="4498975" y="3729038"/>
            <a:ext cx="18986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0ACA7075-CA32-42BA-9C19-D3238CAD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Les chiffres de 2018 à 2023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A1E4AB41-06F6-4C82-B43B-93D04646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/>
              <a:t>Sur l’ensemble du territoire Auvergne Rhône Alpes: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altLang="fr-FR" b="1" dirty="0"/>
              <a:t>50 sessions</a:t>
            </a:r>
            <a:endParaRPr lang="fr-FR" altLang="fr-FR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altLang="fr-FR" b="1"/>
              <a:t>1309 professionnels</a:t>
            </a:r>
            <a:endParaRPr lang="fr-FR" altLang="fr-FR" dirty="0"/>
          </a:p>
          <a:p>
            <a:pPr>
              <a:defRPr/>
            </a:pPr>
            <a:endParaRPr lang="fr-FR" altLang="fr-FR" dirty="0"/>
          </a:p>
        </p:txBody>
      </p:sp>
      <p:sp>
        <p:nvSpPr>
          <p:cNvPr id="21510" name="Espace réservé du numéro de diapositive 5">
            <a:extLst>
              <a:ext uri="{FF2B5EF4-FFF2-40B4-BE49-F238E27FC236}">
                <a16:creationId xmlns:a16="http://schemas.microsoft.com/office/drawing/2014/main" id="{CA2FD0E0-A445-65F3-12CD-40D1BCAE7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7992C14-D9D1-5546-9C24-5A320C2FC666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CCA59B07-2B24-4A30-B577-18675B0C7FCF}"/>
              </a:ext>
            </a:extLst>
          </p:cNvPr>
          <p:cNvSpPr/>
          <p:nvPr/>
        </p:nvSpPr>
        <p:spPr>
          <a:xfrm>
            <a:off x="2674938" y="3822700"/>
            <a:ext cx="2727325" cy="18415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00" dirty="0">
                <a:latin typeface="+mj-lt"/>
              </a:rPr>
              <a:t>48% stagiaires Education Nationale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F5F863FE-AB2F-47E4-AE5B-4194B14C87E0}"/>
              </a:ext>
            </a:extLst>
          </p:cNvPr>
          <p:cNvSpPr/>
          <p:nvPr/>
        </p:nvSpPr>
        <p:spPr>
          <a:xfrm>
            <a:off x="6418263" y="3822700"/>
            <a:ext cx="2727325" cy="18415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00" dirty="0">
                <a:latin typeface="+mj-lt"/>
              </a:rPr>
              <a:t>49 % stagiaires ESMS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8C477946-A7FA-ECFE-A9F9-128E7346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441575"/>
            <a:ext cx="393223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4400"/>
              <a:t>Petit exercice pratique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5E274C2-76F6-4244-82D1-E5B886071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54112"/>
            <a:ext cx="6172200" cy="474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Espace réservé du numéro de diapositive 6">
            <a:extLst>
              <a:ext uri="{FF2B5EF4-FFF2-40B4-BE49-F238E27FC236}">
                <a16:creationId xmlns:a16="http://schemas.microsoft.com/office/drawing/2014/main" id="{A476BA37-D2E1-634D-8C37-A94E7F664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3B65A8-DEC9-344F-BDDE-2177104CCA90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24D1FAB5-6BEA-A64E-958A-E457F624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85" y="885642"/>
            <a:ext cx="3677138" cy="508671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/>
              <a:t>En 5 mn : Réfléchir aux items du vélo en vous appuyant sur votre conception de la coopération en faveur de l’école inclusive. </a:t>
            </a:r>
            <a:br>
              <a:rPr lang="fr-FR" altLang="fr-FR" sz="2400" dirty="0"/>
            </a:br>
            <a:br>
              <a:rPr lang="fr-FR" altLang="fr-FR" sz="2400" dirty="0"/>
            </a:br>
            <a:r>
              <a:rPr lang="fr-FR" altLang="fr-FR" sz="1800" dirty="0"/>
              <a:t>Commencer par les items : </a:t>
            </a:r>
            <a:br>
              <a:rPr lang="fr-FR" altLang="fr-FR" sz="1800" dirty="0"/>
            </a:br>
            <a:r>
              <a:rPr lang="fr-FR" altLang="fr-FR" sz="1800" dirty="0"/>
              <a:t>- </a:t>
            </a:r>
            <a: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  <a:t>ce qui me guide </a:t>
            </a:r>
            <a:b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</a:br>
            <a: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  <a:t>- ce qui me freine </a:t>
            </a:r>
            <a:b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</a:br>
            <a: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  <a:t>- ce sur quoi je prends     appui </a:t>
            </a:r>
            <a:b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</a:br>
            <a:r>
              <a:rPr lang="fr-FR" altLang="fr-FR" sz="1800" dirty="0">
                <a:latin typeface="Verdana" panose="020B0604030504040204" pitchFamily="34" charset="0"/>
                <a:ea typeface="+mn-ea"/>
                <a:cs typeface="+mn-cs"/>
              </a:rPr>
              <a:t>- ce sur quoi je concentre mes efforts</a:t>
            </a:r>
          </a:p>
        </p:txBody>
      </p:sp>
      <p:sp>
        <p:nvSpPr>
          <p:cNvPr id="23557" name="Espace réservé du numéro de diapositive 5">
            <a:extLst>
              <a:ext uri="{FF2B5EF4-FFF2-40B4-BE49-F238E27FC236}">
                <a16:creationId xmlns:a16="http://schemas.microsoft.com/office/drawing/2014/main" id="{0FEC221C-A223-350E-8BBD-FFCB0A71F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B49315-AE8B-F34A-B08B-1DC1F46C3518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pic>
        <p:nvPicPr>
          <p:cNvPr id="21510" name="Espace réservé du contenu 8">
            <a:extLst>
              <a:ext uri="{FF2B5EF4-FFF2-40B4-BE49-F238E27FC236}">
                <a16:creationId xmlns:a16="http://schemas.microsoft.com/office/drawing/2014/main" id="{21FE802E-D8D8-FABB-D1FF-23D2EC6B2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36524"/>
            <a:ext cx="8171764" cy="592613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Espace réservé du numéro de diapositive 5">
            <a:extLst>
              <a:ext uri="{FF2B5EF4-FFF2-40B4-BE49-F238E27FC236}">
                <a16:creationId xmlns:a16="http://schemas.microsoft.com/office/drawing/2014/main" id="{0FEC221C-A223-350E-8BBD-FFCB0A71F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B49315-AE8B-F34A-B08B-1DC1F46C3518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pic>
        <p:nvPicPr>
          <p:cNvPr id="21510" name="Espace réservé du contenu 8">
            <a:extLst>
              <a:ext uri="{FF2B5EF4-FFF2-40B4-BE49-F238E27FC236}">
                <a16:creationId xmlns:a16="http://schemas.microsoft.com/office/drawing/2014/main" id="{21FE802E-D8D8-FABB-D1FF-23D2EC6B2C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36524"/>
            <a:ext cx="8171764" cy="5926139"/>
          </a:xfr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C5F95E5-80E5-4C4B-9C23-03A897507BD0}"/>
              </a:ext>
            </a:extLst>
          </p:cNvPr>
          <p:cNvSpPr txBox="1">
            <a:spLocks/>
          </p:cNvSpPr>
          <p:nvPr/>
        </p:nvSpPr>
        <p:spPr bwMode="auto">
          <a:xfrm>
            <a:off x="200513" y="729761"/>
            <a:ext cx="3759200" cy="5139471"/>
          </a:xfrm>
          <a:prstGeom prst="rect">
            <a:avLst/>
          </a:prstGeom>
          <a:noFill/>
          <a:ln w="9525">
            <a:solidFill>
              <a:srgbClr val="4A95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fr-FR" altLang="fr-FR" sz="2400" dirty="0"/>
              <a:t>En 15 mn : Essayer de trouver un consensus avec vos voisins de derrière (par groupe de 4), à partir de vos réponses aux items suivants 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1800" dirty="0"/>
              <a:t>ce qui me guide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1800" dirty="0"/>
              <a:t>ce qui me freine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1800" dirty="0"/>
              <a:t>ce sur quoi je prends appui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1800" dirty="0"/>
              <a:t>ce sur quoi je concentre mes efforts</a:t>
            </a:r>
          </a:p>
        </p:txBody>
      </p:sp>
    </p:spTree>
    <p:extLst>
      <p:ext uri="{BB962C8B-B14F-4D97-AF65-F5344CB8AC3E}">
        <p14:creationId xmlns:p14="http://schemas.microsoft.com/office/powerpoint/2010/main" val="88857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>
            <a:extLst>
              <a:ext uri="{FF2B5EF4-FFF2-40B4-BE49-F238E27FC236}">
                <a16:creationId xmlns:a16="http://schemas.microsoft.com/office/drawing/2014/main" id="{E7CFB5AF-29CE-7D21-8318-F61744824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413" y="1717675"/>
            <a:ext cx="5181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altLang="fr-FR" sz="4400"/>
              <a:t>Quels effets ont été constatés suite à ces formations ?</a:t>
            </a:r>
            <a:endParaRPr lang="fr-FR" altLang="fr-FR"/>
          </a:p>
        </p:txBody>
      </p:sp>
      <p:sp>
        <p:nvSpPr>
          <p:cNvPr id="24580" name="Espace réservé du numéro de diapositive 6">
            <a:extLst>
              <a:ext uri="{FF2B5EF4-FFF2-40B4-BE49-F238E27FC236}">
                <a16:creationId xmlns:a16="http://schemas.microsoft.com/office/drawing/2014/main" id="{7196A03E-D806-9B87-DB8B-30EE76E5F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CCAB09-64CF-FF4F-AEFC-AFFEEE03DE1E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pic>
        <p:nvPicPr>
          <p:cNvPr id="24586" name="Espace réservé du contenu 3">
            <a:extLst>
              <a:ext uri="{FF2B5EF4-FFF2-40B4-BE49-F238E27FC236}">
                <a16:creationId xmlns:a16="http://schemas.microsoft.com/office/drawing/2014/main" id="{939B8585-ACB9-17C6-0FC6-5E85E69865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74763"/>
            <a:ext cx="5181600" cy="39798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B1272C38-0DFC-8E6A-CECB-F41BEF43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325" y="1014413"/>
            <a:ext cx="3932238" cy="4329112"/>
          </a:xfrm>
        </p:spPr>
        <p:txBody>
          <a:bodyPr/>
          <a:lstStyle/>
          <a:p>
            <a:r>
              <a:rPr lang="fr-FR" altLang="fr-FR" sz="4400" dirty="0"/>
              <a:t>Quels sont les facteurs favorisant la mise en place d’une coopération effective ? 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64F8073B-D970-422F-8B0E-911CE20F7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537" y="765018"/>
            <a:ext cx="5997174" cy="4827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5" name="Espace réservé du numéro de diapositive 6">
            <a:extLst>
              <a:ext uri="{FF2B5EF4-FFF2-40B4-BE49-F238E27FC236}">
                <a16:creationId xmlns:a16="http://schemas.microsoft.com/office/drawing/2014/main" id="{1B8FBE5F-2E70-262C-8BC2-F285E0457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7CF625C-B94B-1C49-BCD9-7BAE7E001879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AAF1928F-C33B-A0D0-4760-29C93CFD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/>
              <a:t>Les 6 repères directeurs qui soutiennent le processus coopératif: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682A93-E5B7-49E9-8B9D-88A45948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50"/>
            <a:ext cx="10515600" cy="4100513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fr-FR" dirty="0"/>
              <a:t>Se laisser transformer</a:t>
            </a:r>
          </a:p>
          <a:p>
            <a:pPr>
              <a:lnSpc>
                <a:spcPct val="100000"/>
              </a:lnSpc>
              <a:buClr>
                <a:srgbClr val="F9AF22"/>
              </a:buClr>
              <a:buFont typeface="Wingdings" panose="05000000000000000000" pitchFamily="2" charset="2"/>
              <a:buChar char="Ø"/>
              <a:defRPr/>
            </a:pPr>
            <a:r>
              <a:rPr lang="fr-FR" dirty="0"/>
              <a:t>Conjuguer dialogue intérieur et dialogue avec l’Autre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r>
              <a:rPr lang="fr-FR" dirty="0"/>
              <a:t>S’autoriser au franchissement des frontières et s’ajuster en permanence</a:t>
            </a:r>
          </a:p>
          <a:p>
            <a:pPr>
              <a:lnSpc>
                <a:spcPct val="100000"/>
              </a:lnSpc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r-FR" dirty="0"/>
              <a:t>Consentir à l’interdépendance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fr-FR" dirty="0"/>
              <a:t>Oser tâtonner face à la complexité</a:t>
            </a:r>
          </a:p>
          <a:p>
            <a:pPr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fr-FR" dirty="0"/>
              <a:t>Accueillie l’inconfort de la dissonance</a:t>
            </a:r>
          </a:p>
        </p:txBody>
      </p:sp>
      <p:sp>
        <p:nvSpPr>
          <p:cNvPr id="26630" name="Espace réservé du numéro de diapositive 5">
            <a:extLst>
              <a:ext uri="{FF2B5EF4-FFF2-40B4-BE49-F238E27FC236}">
                <a16:creationId xmlns:a16="http://schemas.microsoft.com/office/drawing/2014/main" id="{B6B319E4-E1E0-57AD-1BF7-F9E587304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58C691D-6DBC-9F4F-AB85-C65C7359FE8E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688DDD29-CE15-D5D3-6D9C-28D31365F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36650"/>
            <a:ext cx="12192000" cy="2387600"/>
          </a:xfrm>
        </p:spPr>
        <p:txBody>
          <a:bodyPr/>
          <a:lstStyle/>
          <a:p>
            <a:pPr eaLnBrk="1" hangingPunct="1"/>
            <a:r>
              <a:rPr lang="fr-FR" altLang="fr-FR" sz="4400"/>
              <a:t>MERCI !</a:t>
            </a:r>
          </a:p>
        </p:txBody>
      </p:sp>
      <p:sp>
        <p:nvSpPr>
          <p:cNvPr id="27651" name="Sous-titre 2">
            <a:extLst>
              <a:ext uri="{FF2B5EF4-FFF2-40B4-BE49-F238E27FC236}">
                <a16:creationId xmlns:a16="http://schemas.microsoft.com/office/drawing/2014/main" id="{671D5A3C-0927-CD40-4B9E-8B2DB24C5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813" y="3644900"/>
            <a:ext cx="11015662" cy="1655763"/>
          </a:xfrm>
        </p:spPr>
        <p:txBody>
          <a:bodyPr/>
          <a:lstStyle/>
          <a:p>
            <a:pPr eaLnBrk="1" hangingPunct="1"/>
            <a:endParaRPr lang="fr-FR" altLang="fr-FR" i="1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pic>
        <p:nvPicPr>
          <p:cNvPr id="27656" name="Image 8">
            <a:extLst>
              <a:ext uri="{FF2B5EF4-FFF2-40B4-BE49-F238E27FC236}">
                <a16:creationId xmlns:a16="http://schemas.microsoft.com/office/drawing/2014/main" id="{FB522B47-E74F-8CF9-F0B8-F1190181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1"/>
          <a:stretch>
            <a:fillRect/>
          </a:stretch>
        </p:blipFill>
        <p:spPr bwMode="auto">
          <a:xfrm>
            <a:off x="2998788" y="919163"/>
            <a:ext cx="1681162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D5B1A794-20F1-159F-6A70-E9D1554C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6650"/>
            <a:ext cx="9144000" cy="1263650"/>
          </a:xfrm>
        </p:spPr>
        <p:txBody>
          <a:bodyPr/>
          <a:lstStyle/>
          <a:p>
            <a:pPr eaLnBrk="1" hangingPunct="1"/>
            <a:r>
              <a:rPr lang="fr-FR" altLang="fr-FR"/>
              <a:t>Atelier n°2</a:t>
            </a:r>
          </a:p>
        </p:txBody>
      </p:sp>
      <p:pic>
        <p:nvPicPr>
          <p:cNvPr id="13317" name="Image 8">
            <a:extLst>
              <a:ext uri="{FF2B5EF4-FFF2-40B4-BE49-F238E27FC236}">
                <a16:creationId xmlns:a16="http://schemas.microsoft.com/office/drawing/2014/main" id="{EE368D11-DCCA-E951-1FC3-FE484F82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54663"/>
            <a:ext cx="105156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itre 1">
            <a:extLst>
              <a:ext uri="{FF2B5EF4-FFF2-40B4-BE49-F238E27FC236}">
                <a16:creationId xmlns:a16="http://schemas.microsoft.com/office/drawing/2014/main" id="{12E964AF-956A-08CE-C9EE-B5B52A605DFF}"/>
              </a:ext>
            </a:extLst>
          </p:cNvPr>
          <p:cNvSpPr txBox="1">
            <a:spLocks/>
          </p:cNvSpPr>
          <p:nvPr/>
        </p:nvSpPr>
        <p:spPr bwMode="auto">
          <a:xfrm>
            <a:off x="1524000" y="2400300"/>
            <a:ext cx="91440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200">
                <a:ea typeface="Verdana" panose="020B0604030504040204" pitchFamily="34" charset="0"/>
                <a:cs typeface="Verdana" panose="020B0604030504040204" pitchFamily="34" charset="0"/>
              </a:rPr>
              <a:t>« Croisement de regard autour de la formation des professionnels 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Espace réservé du numéro de diapositive 5">
            <a:extLst>
              <a:ext uri="{FF2B5EF4-FFF2-40B4-BE49-F238E27FC236}">
                <a16:creationId xmlns:a16="http://schemas.microsoft.com/office/drawing/2014/main" id="{7D7726CB-F19D-5772-50A1-8371F694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07537B-798E-7743-AD0B-45B7E5484A71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sp>
        <p:nvSpPr>
          <p:cNvPr id="14341" name="Espace réservé du contenu 1">
            <a:extLst>
              <a:ext uri="{FF2B5EF4-FFF2-40B4-BE49-F238E27FC236}">
                <a16:creationId xmlns:a16="http://schemas.microsoft.com/office/drawing/2014/main" id="{B493B05C-70D0-13BA-4D07-21C0E624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4214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b="1" dirty="0"/>
              <a:t>Mme Christel BERT</a:t>
            </a:r>
            <a:r>
              <a:rPr lang="fr-FR" altLang="fr-FR" dirty="0"/>
              <a:t>, </a:t>
            </a:r>
            <a:r>
              <a:rPr lang="fr-FR" altLang="fr-FR" sz="2400" i="1" dirty="0"/>
              <a:t>Conseillère pédagogique pour l’Adaptation scolaire et la Scolarisation des élèves Handicapés, Inspection ASH, DSDEN 26</a:t>
            </a:r>
            <a:endParaRPr lang="fr-FR" altLang="fr-FR" i="1" dirty="0"/>
          </a:p>
          <a:p>
            <a:pPr>
              <a:lnSpc>
                <a:spcPct val="100000"/>
              </a:lnSpc>
            </a:pPr>
            <a:r>
              <a:rPr lang="fr-FR" altLang="fr-FR" b="1" dirty="0"/>
              <a:t>Mme Annabelle SARTRE</a:t>
            </a:r>
            <a:r>
              <a:rPr lang="fr-FR" altLang="fr-FR" dirty="0"/>
              <a:t>, </a:t>
            </a:r>
            <a:r>
              <a:rPr lang="fr-FR" altLang="fr-FR" sz="2400" dirty="0"/>
              <a:t>Coordinatrice EMAS, Pôle Sud Drôme, Association Les PEP Sud Rhône-Alpes</a:t>
            </a:r>
            <a:endParaRPr lang="fr-FR" altLang="fr-FR" dirty="0"/>
          </a:p>
          <a:p>
            <a:pPr>
              <a:lnSpc>
                <a:spcPct val="100000"/>
              </a:lnSpc>
            </a:pPr>
            <a:r>
              <a:rPr lang="fr-FR" altLang="fr-FR" b="1" dirty="0"/>
              <a:t>Mme Sandrine AMARE</a:t>
            </a:r>
            <a:r>
              <a:rPr lang="fr-FR" altLang="fr-FR" dirty="0"/>
              <a:t>, </a:t>
            </a:r>
            <a:r>
              <a:rPr lang="fr-FR" altLang="fr-FR" sz="2400" dirty="0"/>
              <a:t>Directrice formation supérieure, Recherche, et International – Chercheuse </a:t>
            </a:r>
            <a:r>
              <a:rPr lang="fr-FR" altLang="fr-FR" sz="2400" dirty="0" err="1"/>
              <a:t>TransLab</a:t>
            </a:r>
            <a:r>
              <a:rPr lang="fr-FR" altLang="fr-FR" sz="2400" dirty="0"/>
              <a:t>’ Azimut</a:t>
            </a:r>
            <a:endParaRPr lang="fr-FR" altLang="fr-FR" dirty="0"/>
          </a:p>
          <a:p>
            <a:endParaRPr lang="fr-FR" altLang="fr-FR" dirty="0"/>
          </a:p>
        </p:txBody>
      </p:sp>
      <p:sp>
        <p:nvSpPr>
          <p:cNvPr id="14342" name="Titre 2">
            <a:extLst>
              <a:ext uri="{FF2B5EF4-FFF2-40B4-BE49-F238E27FC236}">
                <a16:creationId xmlns:a16="http://schemas.microsoft.com/office/drawing/2014/main" id="{FDD6B40D-D79F-C2A1-1F1D-76A840BD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25563"/>
          </a:xfrm>
        </p:spPr>
        <p:txBody>
          <a:bodyPr/>
          <a:lstStyle/>
          <a:p>
            <a:r>
              <a:rPr lang="fr-FR" altLang="fr-FR" dirty="0"/>
              <a:t>Intervenants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98325-10BF-4181-A0CB-7878AD0F8467}"/>
              </a:ext>
            </a:extLst>
          </p:cNvPr>
          <p:cNvSpPr/>
          <p:nvPr/>
        </p:nvSpPr>
        <p:spPr>
          <a:xfrm>
            <a:off x="1954213" y="1849438"/>
            <a:ext cx="8240712" cy="58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5">
            <a:extLst>
              <a:ext uri="{FF2B5EF4-FFF2-40B4-BE49-F238E27FC236}">
                <a16:creationId xmlns:a16="http://schemas.microsoft.com/office/drawing/2014/main" id="{BC557190-088B-5B05-BB4E-BF4D9090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9543E0-FD8C-1A4B-9278-55ACA9631EF0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sp>
        <p:nvSpPr>
          <p:cNvPr id="15365" name="Espace réservé du contenu 1">
            <a:extLst>
              <a:ext uri="{FF2B5EF4-FFF2-40B4-BE49-F238E27FC236}">
                <a16:creationId xmlns:a16="http://schemas.microsoft.com/office/drawing/2014/main" id="{87AD4E8D-BA03-7A8E-A762-43FE3D4D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42148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altLang="fr-FR" dirty="0"/>
              <a:t>Présentation des formations croisées (contexte, objectifs, contenu, déroulé)</a:t>
            </a:r>
          </a:p>
          <a:p>
            <a:pPr>
              <a:buFont typeface="Wingdings" pitchFamily="2" charset="2"/>
              <a:buChar char="Ø"/>
            </a:pPr>
            <a:r>
              <a:rPr lang="fr-FR" altLang="fr-FR" dirty="0"/>
              <a:t>Que vivent les personnes durant ces formations ?</a:t>
            </a:r>
          </a:p>
          <a:p>
            <a:pPr>
              <a:buFont typeface="Wingdings" pitchFamily="2" charset="2"/>
              <a:buChar char="Ø"/>
            </a:pPr>
            <a:r>
              <a:rPr lang="fr-FR" altLang="fr-FR" dirty="0"/>
              <a:t>Quels sont les effets de cette formation ?</a:t>
            </a:r>
          </a:p>
          <a:p>
            <a:pPr>
              <a:buFont typeface="Wingdings" pitchFamily="2" charset="2"/>
              <a:buChar char="Ø"/>
            </a:pPr>
            <a:r>
              <a:rPr lang="fr-FR" altLang="fr-FR" dirty="0"/>
              <a:t>Quels sont les facteurs favorisant une coopération effective ? </a:t>
            </a:r>
          </a:p>
        </p:txBody>
      </p:sp>
      <p:sp>
        <p:nvSpPr>
          <p:cNvPr id="15366" name="Titre 2">
            <a:extLst>
              <a:ext uri="{FF2B5EF4-FFF2-40B4-BE49-F238E27FC236}">
                <a16:creationId xmlns:a16="http://schemas.microsoft.com/office/drawing/2014/main" id="{8E8F70F2-A138-D665-2CB1-CB7A24FD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25563"/>
          </a:xfrm>
        </p:spPr>
        <p:txBody>
          <a:bodyPr/>
          <a:lstStyle/>
          <a:p>
            <a:r>
              <a:rPr lang="fr-FR" altLang="fr-FR"/>
              <a:t>Déroulé de l’atelier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1AF237-8FC9-491F-9C39-0FFEDDEFBAE4}"/>
              </a:ext>
            </a:extLst>
          </p:cNvPr>
          <p:cNvSpPr/>
          <p:nvPr/>
        </p:nvSpPr>
        <p:spPr>
          <a:xfrm>
            <a:off x="1954213" y="1849438"/>
            <a:ext cx="8240712" cy="58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>
            <a:extLst>
              <a:ext uri="{FF2B5EF4-FFF2-40B4-BE49-F238E27FC236}">
                <a16:creationId xmlns:a16="http://schemas.microsoft.com/office/drawing/2014/main" id="{57ECBCA9-792F-A574-B0C4-635F54697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4763"/>
            <a:ext cx="5181600" cy="4351337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altLang="fr-FR" sz="4400"/>
              <a:t>Les formations croisées: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altLang="fr-FR"/>
              <a:t>Contexte, objectifs, contenu, points d’attention</a:t>
            </a:r>
          </a:p>
        </p:txBody>
      </p:sp>
      <p:sp>
        <p:nvSpPr>
          <p:cNvPr id="16388" name="Espace réservé du numéro de diapositive 6">
            <a:extLst>
              <a:ext uri="{FF2B5EF4-FFF2-40B4-BE49-F238E27FC236}">
                <a16:creationId xmlns:a16="http://schemas.microsoft.com/office/drawing/2014/main" id="{09D9C2E3-C569-6AF5-A13F-8C07BAB20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A56FE0-396A-864B-8467-8B6DC3B96C81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9A9A9A"/>
              </a:solidFill>
            </a:endParaRPr>
          </a:p>
        </p:txBody>
      </p:sp>
      <p:pic>
        <p:nvPicPr>
          <p:cNvPr id="16394" name="Espace réservé du contenu 3">
            <a:extLst>
              <a:ext uri="{FF2B5EF4-FFF2-40B4-BE49-F238E27FC236}">
                <a16:creationId xmlns:a16="http://schemas.microsoft.com/office/drawing/2014/main" id="{EFCB10AB-6A96-27B9-0E45-136AB504FA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74763"/>
            <a:ext cx="5181600" cy="39798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44CED675-B61F-BBD2-B705-89A8D2F9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/>
              <a:t>Le contexte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438D7249-234D-1A04-86D2-FA58A32B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Au niveau régional, la convention thématique sur l’école inclusive conclue entre l’ARS et la région académique Auvergne-Rhône-Alpes le 21 septembre 2016 décline la politique nationale et prévoit de mettre en place des actions de formations interprofessionnelles et intersectorielles (fiche action n° 7)</a:t>
            </a:r>
          </a:p>
          <a:p>
            <a:endParaRPr lang="fr-FR" altLang="fr-FR"/>
          </a:p>
        </p:txBody>
      </p:sp>
      <p:sp>
        <p:nvSpPr>
          <p:cNvPr id="17414" name="Espace réservé du numéro de diapositive 5">
            <a:extLst>
              <a:ext uri="{FF2B5EF4-FFF2-40B4-BE49-F238E27FC236}">
                <a16:creationId xmlns:a16="http://schemas.microsoft.com/office/drawing/2014/main" id="{12326D76-1D0A-7577-50E2-138DFCC1C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8A0222-C68E-9541-89EF-FA9F96FF5993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1B616BFF-5932-EC16-F818-5603F6D8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/>
              <a:t>Les objectifs des formations croisées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47E6C608-8B07-8A78-4CC0-675364AA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dirty="0"/>
              <a:t>Impulser les concepts d’éducation inclusive auprès des professionnels</a:t>
            </a:r>
          </a:p>
          <a:p>
            <a:pPr>
              <a:lnSpc>
                <a:spcPct val="100000"/>
              </a:lnSpc>
            </a:pPr>
            <a:r>
              <a:rPr lang="fr-FR" altLang="fr-FR" dirty="0"/>
              <a:t>Faire évoluer les pratiques afin de garantir un parcours de scolarisation réussie pour tous les enfants et adolescents.</a:t>
            </a:r>
          </a:p>
          <a:p>
            <a:pPr>
              <a:lnSpc>
                <a:spcPct val="100000"/>
              </a:lnSpc>
            </a:pPr>
            <a:r>
              <a:rPr lang="fr-FR" altLang="fr-FR" dirty="0"/>
              <a:t>Promouvoir et renforcer le travail coopératif entre les acteurs intervenant sur le parcours scolaire des enfants et adolescents en situation de handicap</a:t>
            </a:r>
          </a:p>
          <a:p>
            <a:endParaRPr lang="fr-FR" altLang="fr-FR" dirty="0"/>
          </a:p>
        </p:txBody>
      </p:sp>
      <p:sp>
        <p:nvSpPr>
          <p:cNvPr id="18438" name="Espace réservé du numéro de diapositive 5">
            <a:extLst>
              <a:ext uri="{FF2B5EF4-FFF2-40B4-BE49-F238E27FC236}">
                <a16:creationId xmlns:a16="http://schemas.microsoft.com/office/drawing/2014/main" id="{B885DF84-F790-07BB-5B28-D928E045D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0ED284-0388-CD43-9154-C1A192A6AF18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3A0C037F-D6AE-DD70-A901-E5E0A7D2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788"/>
            <a:ext cx="10515600" cy="1325562"/>
          </a:xfrm>
        </p:spPr>
        <p:txBody>
          <a:bodyPr/>
          <a:lstStyle/>
          <a:p>
            <a:r>
              <a:rPr lang="fr-FR" altLang="fr-FR"/>
              <a:t>Le contenu</a:t>
            </a:r>
          </a:p>
        </p:txBody>
      </p:sp>
      <p:sp>
        <p:nvSpPr>
          <p:cNvPr id="19459" name="Espace réservé du contenu 2">
            <a:extLst>
              <a:ext uri="{FF2B5EF4-FFF2-40B4-BE49-F238E27FC236}">
                <a16:creationId xmlns:a16="http://schemas.microsoft.com/office/drawing/2014/main" id="{A0C6D9E6-7A4B-E9D4-72B8-85D9708C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486275"/>
          </a:xfrm>
        </p:spPr>
        <p:txBody>
          <a:bodyPr/>
          <a:lstStyle/>
          <a:p>
            <a:r>
              <a:rPr lang="fr-FR" altLang="fr-FR" sz="2200" dirty="0"/>
              <a:t>Quelles représentations du concept d’école inclusive ?</a:t>
            </a:r>
          </a:p>
          <a:p>
            <a:r>
              <a:rPr lang="fr-FR" altLang="fr-FR" sz="2200" dirty="0"/>
              <a:t>Les 5 axiomes de Charles </a:t>
            </a:r>
            <a:r>
              <a:rPr lang="fr-FR" altLang="fr-FR" sz="2200" dirty="0" err="1"/>
              <a:t>Gardou</a:t>
            </a:r>
            <a:endParaRPr lang="fr-FR" altLang="fr-FR" sz="2200" dirty="0"/>
          </a:p>
          <a:p>
            <a:r>
              <a:rPr lang="fr-FR" altLang="fr-FR" sz="2200" dirty="0"/>
              <a:t>L’école inclusive, l’évolution du métier des acteurs – Serge </a:t>
            </a:r>
            <a:r>
              <a:rPr lang="fr-FR" altLang="fr-FR" sz="2200" dirty="0" err="1"/>
              <a:t>Thomazet</a:t>
            </a:r>
            <a:endParaRPr lang="fr-FR" altLang="fr-FR" sz="2200" dirty="0"/>
          </a:p>
          <a:p>
            <a:r>
              <a:rPr lang="fr-FR" altLang="fr-FR" sz="2200" dirty="0"/>
              <a:t>Le cadre législatif : identifier les évolutions à partir du parcours d’un élève</a:t>
            </a:r>
          </a:p>
          <a:p>
            <a:r>
              <a:rPr lang="fr-FR" altLang="fr-FR" sz="2200" dirty="0"/>
              <a:t>Co-construction d’un projet commun – réalisation d’une fiche action</a:t>
            </a:r>
          </a:p>
          <a:p>
            <a:r>
              <a:rPr lang="fr-FR" altLang="fr-FR" sz="2200" dirty="0"/>
              <a:t>Reprise des fiches action</a:t>
            </a:r>
          </a:p>
          <a:p>
            <a:r>
              <a:rPr lang="fr-FR" altLang="fr-FR" sz="2200" dirty="0"/>
              <a:t>Coopérer avec les partenaires</a:t>
            </a:r>
          </a:p>
          <a:p>
            <a:r>
              <a:rPr lang="fr-FR" altLang="fr-FR" sz="2200" dirty="0"/>
              <a:t>La place de la famille, quel partenariat ?</a:t>
            </a:r>
          </a:p>
          <a:p>
            <a:r>
              <a:rPr lang="fr-FR" altLang="fr-FR" sz="2200" dirty="0"/>
              <a:t>Cartographier les acteurs sur votre territoire</a:t>
            </a:r>
          </a:p>
          <a:p>
            <a:r>
              <a:rPr lang="fr-FR" altLang="fr-FR" sz="2200" dirty="0"/>
              <a:t>Création d’un espace commun actif après la formation</a:t>
            </a:r>
          </a:p>
          <a:p>
            <a:endParaRPr lang="fr-FR" altLang="fr-FR" dirty="0"/>
          </a:p>
        </p:txBody>
      </p:sp>
      <p:sp>
        <p:nvSpPr>
          <p:cNvPr id="19462" name="Espace réservé du numéro de diapositive 5">
            <a:extLst>
              <a:ext uri="{FF2B5EF4-FFF2-40B4-BE49-F238E27FC236}">
                <a16:creationId xmlns:a16="http://schemas.microsoft.com/office/drawing/2014/main" id="{50275038-0FC0-A3C3-618F-11B502AF0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A56A5E-E5A5-2F4D-97D6-2756A3268253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C0FF3DE4-B398-DDFA-D693-AFE7FA8B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000"/>
              <a:t>En pratique</a:t>
            </a:r>
          </a:p>
        </p:txBody>
      </p:sp>
      <p:sp>
        <p:nvSpPr>
          <p:cNvPr id="20483" name="Espace réservé du contenu 2">
            <a:extLst>
              <a:ext uri="{FF2B5EF4-FFF2-40B4-BE49-F238E27FC236}">
                <a16:creationId xmlns:a16="http://schemas.microsoft.com/office/drawing/2014/main" id="{A30505D2-5AD2-909E-9687-A502E4932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/>
              <a:t>3 jours de formation : 2 + 1</a:t>
            </a:r>
          </a:p>
          <a:p>
            <a:pPr>
              <a:lnSpc>
                <a:spcPct val="100000"/>
              </a:lnSpc>
            </a:pPr>
            <a:r>
              <a:rPr lang="fr-FR" altLang="fr-FR"/>
              <a:t>30 participants par sessions: professionnels des ESMS- Professionnels des établissements scolaires- Professionnels des collectivités territoriales, membres des équipes pluridisciplinaires des MDPH- Parents et représentants d’associations de familles</a:t>
            </a:r>
          </a:p>
          <a:p>
            <a:endParaRPr lang="fr-FR" altLang="fr-FR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705223FD-FE91-06B3-35A5-27E3FC24B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22A35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22A35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22A35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22A35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0F9F8B-6E90-BF46-97E9-A66CC6E08F35}" type="slidenum">
              <a:rPr lang="fr-FR" altLang="fr-FR" sz="1200">
                <a:solidFill>
                  <a:srgbClr val="9A9A9A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harte graphique 2022">
      <a:dk1>
        <a:srgbClr val="595959"/>
      </a:dk1>
      <a:lt1>
        <a:sysClr val="window" lastClr="FFFFFF"/>
      </a:lt1>
      <a:dk2>
        <a:srgbClr val="44546A"/>
      </a:dk2>
      <a:lt2>
        <a:srgbClr val="E8E6E6"/>
      </a:lt2>
      <a:accent1>
        <a:srgbClr val="1488CA"/>
      </a:accent1>
      <a:accent2>
        <a:srgbClr val="E30613"/>
      </a:accent2>
      <a:accent3>
        <a:srgbClr val="F9AF22"/>
      </a:accent3>
      <a:accent4>
        <a:srgbClr val="4A9536"/>
      </a:accent4>
      <a:accent5>
        <a:srgbClr val="41B9BB"/>
      </a:accent5>
      <a:accent6>
        <a:srgbClr val="B9C146"/>
      </a:accent6>
      <a:hlink>
        <a:srgbClr val="5A368C"/>
      </a:hlink>
      <a:folHlink>
        <a:srgbClr val="7C1B47"/>
      </a:folHlink>
    </a:clrScheme>
    <a:fontScheme name="charte graphique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F6B92F8-3E95-4413-8DF7-5DE37C9438A1}" vid="{21216B5F-FFFD-4315-A344-C8BB658E8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arte graphique 2022">
    <a:dk1>
      <a:srgbClr val="595959"/>
    </a:dk1>
    <a:lt1>
      <a:sysClr val="window" lastClr="FFFFFF"/>
    </a:lt1>
    <a:dk2>
      <a:srgbClr val="44546A"/>
    </a:dk2>
    <a:lt2>
      <a:srgbClr val="E8E6E6"/>
    </a:lt2>
    <a:accent1>
      <a:srgbClr val="1488CA"/>
    </a:accent1>
    <a:accent2>
      <a:srgbClr val="E30613"/>
    </a:accent2>
    <a:accent3>
      <a:srgbClr val="F9AF22"/>
    </a:accent3>
    <a:accent4>
      <a:srgbClr val="4A9536"/>
    </a:accent4>
    <a:accent5>
      <a:srgbClr val="41B9BB"/>
    </a:accent5>
    <a:accent6>
      <a:srgbClr val="B9C146"/>
    </a:accent6>
    <a:hlink>
      <a:srgbClr val="5A368C"/>
    </a:hlink>
    <a:folHlink>
      <a:srgbClr val="7C1B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575</Words>
  <Application>Microsoft Office PowerPoint</Application>
  <PresentationFormat>Grand écran</PresentationFormat>
  <Paragraphs>71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Thème Office</vt:lpstr>
      <vt:lpstr>JOURNEES NATIONALES ECOLE INCLUSIVE ! ECOLE POUR TOUS ?</vt:lpstr>
      <vt:lpstr>Atelier n°2</vt:lpstr>
      <vt:lpstr>Intervenants</vt:lpstr>
      <vt:lpstr>Déroulé de l’atelier</vt:lpstr>
      <vt:lpstr>Présentation PowerPoint</vt:lpstr>
      <vt:lpstr>Le contexte</vt:lpstr>
      <vt:lpstr>Les objectifs des formations croisées</vt:lpstr>
      <vt:lpstr>Le contenu</vt:lpstr>
      <vt:lpstr>En pratique</vt:lpstr>
      <vt:lpstr>Les chiffres de 2018 à 2023</vt:lpstr>
      <vt:lpstr>Petit exercice pratique</vt:lpstr>
      <vt:lpstr>En 5 mn : Réfléchir aux items du vélo en vous appuyant sur votre conception de la coopération en faveur de l’école inclusive.   Commencer par les items :  - ce qui me guide  - ce qui me freine  - ce sur quoi je prends     appui  - ce sur quoi je concentre mes efforts</vt:lpstr>
      <vt:lpstr>Présentation PowerPoint</vt:lpstr>
      <vt:lpstr>Présentation PowerPoint</vt:lpstr>
      <vt:lpstr>Quels sont les facteurs favorisant la mise en place d’une coopération effective ? </vt:lpstr>
      <vt:lpstr>Les 6 repères directeurs qui soutiennent le processus coopératif: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POURQUERY</dc:creator>
  <cp:lastModifiedBy>Christelle Bidaud</cp:lastModifiedBy>
  <cp:revision>98</cp:revision>
  <cp:lastPrinted>2022-07-05T09:37:35Z</cp:lastPrinted>
  <dcterms:created xsi:type="dcterms:W3CDTF">2022-05-13T12:53:09Z</dcterms:created>
  <dcterms:modified xsi:type="dcterms:W3CDTF">2023-11-09T13:54:31Z</dcterms:modified>
</cp:coreProperties>
</file>