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2" r:id="rId7"/>
  </p:sldMasterIdLst>
  <p:notesMasterIdLst>
    <p:notesMasterId r:id="rId54"/>
  </p:notesMasterIdLst>
  <p:sldIdLst>
    <p:sldId id="256" r:id="rId8"/>
    <p:sldId id="257" r:id="rId9"/>
    <p:sldId id="258" r:id="rId10"/>
    <p:sldId id="259" r:id="rId11"/>
    <p:sldId id="260"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261" r:id="rId27"/>
    <p:sldId id="262" r:id="rId28"/>
    <p:sldId id="263" r:id="rId29"/>
    <p:sldId id="264" r:id="rId30"/>
    <p:sldId id="265" r:id="rId31"/>
    <p:sldId id="266" r:id="rId32"/>
    <p:sldId id="324" r:id="rId33"/>
    <p:sldId id="325" r:id="rId34"/>
    <p:sldId id="326" r:id="rId35"/>
    <p:sldId id="327" r:id="rId36"/>
    <p:sldId id="328" r:id="rId37"/>
    <p:sldId id="329" r:id="rId38"/>
    <p:sldId id="330" r:id="rId39"/>
    <p:sldId id="331" r:id="rId40"/>
    <p:sldId id="332" r:id="rId41"/>
    <p:sldId id="333" r:id="rId42"/>
    <p:sldId id="334" r:id="rId43"/>
    <p:sldId id="279" r:id="rId44"/>
    <p:sldId id="280" r:id="rId45"/>
    <p:sldId id="344" r:id="rId46"/>
    <p:sldId id="337" r:id="rId47"/>
    <p:sldId id="338" r:id="rId48"/>
    <p:sldId id="339" r:id="rId49"/>
    <p:sldId id="340" r:id="rId50"/>
    <p:sldId id="342" r:id="rId51"/>
    <p:sldId id="343" r:id="rId52"/>
    <p:sldId id="294" r:id="rId53"/>
  </p:sldIdLst>
  <p:sldSz cx="12192000" cy="6858000"/>
  <p:notesSz cx="6858000" cy="9945688"/>
  <p:embeddedFontLst>
    <p:embeddedFont>
      <p:font typeface="Calibri" panose="020F0502020204030204" pitchFamily="34" charset="0"/>
      <p:regular r:id="rId55"/>
      <p:bold r:id="rId56"/>
      <p:italic r:id="rId57"/>
      <p:boldItalic r:id="rId58"/>
    </p:embeddedFont>
    <p:embeddedFont>
      <p:font typeface="Century Gothic" panose="020B0502020202020204" pitchFamily="34" charset="0"/>
      <p:regular r:id="rId59"/>
      <p:bold r:id="rId60"/>
      <p:italic r:id="rId61"/>
      <p:boldItalic r:id="rId62"/>
    </p:embeddedFont>
    <p:embeddedFont>
      <p:font typeface="Comic Sans MS" panose="030F0702030302020204" pitchFamily="66" charset="0"/>
      <p:regular r:id="rId63"/>
      <p:bold r:id="rId64"/>
      <p:italic r:id="rId65"/>
      <p:boldItalic r:id="rId66"/>
    </p:embeddedFont>
    <p:embeddedFont>
      <p:font typeface="Libre Franklin" pitchFamily="2" charset="0"/>
      <p:regular r:id="rId67"/>
      <p:bold r:id="rId68"/>
      <p:italic r:id="rId69"/>
      <p:boldItalic r:id="rId70"/>
    </p:embeddedFont>
    <p:embeddedFont>
      <p:font typeface="Roboto" panose="02000000000000000000" pitchFamily="2" charset="0"/>
      <p:regular r:id="rId71"/>
      <p:bold r:id="rId72"/>
      <p:italic r:id="rId73"/>
      <p:boldItalic r:id="rId74"/>
    </p:embeddedFont>
    <p:embeddedFont>
      <p:font typeface="Roboto Medium" panose="02000000000000000000" pitchFamily="2" charset="0"/>
      <p:regular r:id="rId75"/>
      <p:bold r:id="rId76"/>
      <p:italic r:id="rId77"/>
      <p:boldItalic r:id="rId78"/>
    </p:embeddedFont>
    <p:embeddedFont>
      <p:font typeface="Verdana" panose="020B060403050404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gNU+Ruv+21Km/4pbUdvJo7jkw0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946B5E-AA6B-4A52-A5D2-EE3162613882}">
  <a:tblStyle styleId="{2D946B5E-AA6B-4A52-A5D2-EE316261388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100"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8.fntdata"/><Relationship Id="rId80" Type="http://schemas.openxmlformats.org/officeDocument/2006/relationships/font" Target="fonts/font26.fntdata"/><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3.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font" Target="fonts/font1.fntdata"/><Relationship Id="rId76" Type="http://schemas.openxmlformats.org/officeDocument/2006/relationships/font" Target="fonts/font22.fntdata"/><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12.fntdata"/><Relationship Id="rId61" Type="http://schemas.openxmlformats.org/officeDocument/2006/relationships/font" Target="fonts/font7.fntdata"/><Relationship Id="rId82"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8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2" y="0"/>
            <a:ext cx="2971800" cy="4984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444500" y="1243012"/>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786312"/>
            <a:ext cx="5486400" cy="39163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7212"/>
            <a:ext cx="2971800" cy="4984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2" y="9447212"/>
            <a:ext cx="2971800"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‹N°›</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40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62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00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392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07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37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321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88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74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48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666d54996_1_0: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29666d54996_1_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9666d54996_1_10: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9666d54996_1_1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9666d54996_1_20: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9666d54996_1_2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86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845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267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00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72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793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246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468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117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159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4213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64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070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87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857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756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009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666d54996_2_23:notes"/>
          <p:cNvSpPr txBox="1">
            <a:spLocks noGrp="1"/>
          </p:cNvSpPr>
          <p:nvPr>
            <p:ph type="body" idx="1"/>
          </p:nvPr>
        </p:nvSpPr>
        <p:spPr>
          <a:xfrm>
            <a:off x="685800" y="4786312"/>
            <a:ext cx="5486400" cy="391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9666d54996_2_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116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5: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3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88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20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92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786312"/>
            <a:ext cx="5486400" cy="39163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16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sp>
        <p:nvSpPr>
          <p:cNvPr id="18" name="Google Shape;18;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atin typeface="Verdana"/>
                <a:ea typeface="Verdana"/>
                <a:cs typeface="Verdana"/>
                <a:sym typeface="Verdana"/>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222A35"/>
              </a:buClr>
              <a:buSzPts val="2400"/>
              <a:buNone/>
              <a:defRPr sz="2400">
                <a:latin typeface="Verdana"/>
                <a:ea typeface="Verdana"/>
                <a:cs typeface="Verdana"/>
                <a:sym typeface="Verdana"/>
              </a:defRPr>
            </a:lvl1pPr>
            <a:lvl2pPr lvl="1" algn="ctr">
              <a:lnSpc>
                <a:spcPct val="90000"/>
              </a:lnSpc>
              <a:spcBef>
                <a:spcPts val="500"/>
              </a:spcBef>
              <a:spcAft>
                <a:spcPts val="0"/>
              </a:spcAft>
              <a:buClr>
                <a:srgbClr val="222A35"/>
              </a:buClr>
              <a:buSzPts val="2000"/>
              <a:buNone/>
              <a:defRPr sz="2000"/>
            </a:lvl2pPr>
            <a:lvl3pPr lvl="2" algn="ctr">
              <a:lnSpc>
                <a:spcPct val="90000"/>
              </a:lnSpc>
              <a:spcBef>
                <a:spcPts val="500"/>
              </a:spcBef>
              <a:spcAft>
                <a:spcPts val="0"/>
              </a:spcAft>
              <a:buClr>
                <a:srgbClr val="222A35"/>
              </a:buClr>
              <a:buSzPts val="1800"/>
              <a:buNone/>
              <a:defRPr sz="1800"/>
            </a:lvl3pPr>
            <a:lvl4pPr lvl="3" algn="ctr">
              <a:lnSpc>
                <a:spcPct val="90000"/>
              </a:lnSpc>
              <a:spcBef>
                <a:spcPts val="500"/>
              </a:spcBef>
              <a:spcAft>
                <a:spcPts val="0"/>
              </a:spcAft>
              <a:buClr>
                <a:srgbClr val="222A35"/>
              </a:buClr>
              <a:buSzPts val="1600"/>
              <a:buNone/>
              <a:defRPr sz="1600"/>
            </a:lvl4pPr>
            <a:lvl5pPr lvl="4" algn="ctr">
              <a:lnSpc>
                <a:spcPct val="90000"/>
              </a:lnSpc>
              <a:spcBef>
                <a:spcPts val="500"/>
              </a:spcBef>
              <a:spcAft>
                <a:spcPts val="0"/>
              </a:spcAft>
              <a:buClr>
                <a:srgbClr val="222A3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1" name="Google Shape;2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222A35"/>
              </a:buClr>
              <a:buSzPts val="3200"/>
              <a:buChar char="•"/>
              <a:defRPr sz="3200"/>
            </a:lvl1pPr>
            <a:lvl2pPr marL="914400" lvl="1" indent="-406400" algn="l">
              <a:lnSpc>
                <a:spcPct val="90000"/>
              </a:lnSpc>
              <a:spcBef>
                <a:spcPts val="500"/>
              </a:spcBef>
              <a:spcAft>
                <a:spcPts val="0"/>
              </a:spcAft>
              <a:buClr>
                <a:srgbClr val="222A35"/>
              </a:buClr>
              <a:buSzPts val="2800"/>
              <a:buChar char="•"/>
              <a:defRPr sz="2800"/>
            </a:lvl2pPr>
            <a:lvl3pPr marL="1371600" lvl="2" indent="-381000" algn="l">
              <a:lnSpc>
                <a:spcPct val="90000"/>
              </a:lnSpc>
              <a:spcBef>
                <a:spcPts val="500"/>
              </a:spcBef>
              <a:spcAft>
                <a:spcPts val="0"/>
              </a:spcAft>
              <a:buClr>
                <a:srgbClr val="222A35"/>
              </a:buClr>
              <a:buSzPts val="2400"/>
              <a:buChar char="•"/>
              <a:defRPr sz="2400"/>
            </a:lvl3pPr>
            <a:lvl4pPr marL="1828800" lvl="3" indent="-355600" algn="l">
              <a:lnSpc>
                <a:spcPct val="90000"/>
              </a:lnSpc>
              <a:spcBef>
                <a:spcPts val="500"/>
              </a:spcBef>
              <a:spcAft>
                <a:spcPts val="0"/>
              </a:spcAft>
              <a:buClr>
                <a:srgbClr val="222A35"/>
              </a:buClr>
              <a:buSzPts val="2000"/>
              <a:buChar char="•"/>
              <a:defRPr sz="2000"/>
            </a:lvl4pPr>
            <a:lvl5pPr marL="2286000" lvl="4" indent="-355600" algn="l">
              <a:lnSpc>
                <a:spcPct val="90000"/>
              </a:lnSpc>
              <a:spcBef>
                <a:spcPts val="500"/>
              </a:spcBef>
              <a:spcAft>
                <a:spcPts val="0"/>
              </a:spcAft>
              <a:buClr>
                <a:srgbClr val="222A35"/>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22A35"/>
              </a:buClr>
              <a:buSzPts val="1600"/>
              <a:buNone/>
              <a:defRPr sz="1600"/>
            </a:lvl1pPr>
            <a:lvl2pPr marL="914400" lvl="1" indent="-228600" algn="l">
              <a:lnSpc>
                <a:spcPct val="90000"/>
              </a:lnSpc>
              <a:spcBef>
                <a:spcPts val="500"/>
              </a:spcBef>
              <a:spcAft>
                <a:spcPts val="0"/>
              </a:spcAft>
              <a:buClr>
                <a:srgbClr val="222A35"/>
              </a:buClr>
              <a:buSzPts val="1400"/>
              <a:buNone/>
              <a:defRPr sz="1400"/>
            </a:lvl2pPr>
            <a:lvl3pPr marL="1371600" lvl="2" indent="-228600" algn="l">
              <a:lnSpc>
                <a:spcPct val="90000"/>
              </a:lnSpc>
              <a:spcBef>
                <a:spcPts val="500"/>
              </a:spcBef>
              <a:spcAft>
                <a:spcPts val="0"/>
              </a:spcAft>
              <a:buClr>
                <a:srgbClr val="222A35"/>
              </a:buClr>
              <a:buSzPts val="1200"/>
              <a:buNone/>
              <a:defRPr sz="1200"/>
            </a:lvl3pPr>
            <a:lvl4pPr marL="1828800" lvl="3" indent="-228600" algn="l">
              <a:lnSpc>
                <a:spcPct val="90000"/>
              </a:lnSpc>
              <a:spcBef>
                <a:spcPts val="500"/>
              </a:spcBef>
              <a:spcAft>
                <a:spcPts val="0"/>
              </a:spcAft>
              <a:buClr>
                <a:srgbClr val="222A35"/>
              </a:buClr>
              <a:buSzPts val="1000"/>
              <a:buNone/>
              <a:defRPr sz="1000"/>
            </a:lvl4pPr>
            <a:lvl5pPr marL="2286000" lvl="4" indent="-228600" algn="l">
              <a:lnSpc>
                <a:spcPct val="90000"/>
              </a:lnSpc>
              <a:spcBef>
                <a:spcPts val="500"/>
              </a:spcBef>
              <a:spcAft>
                <a:spcPts val="0"/>
              </a:spcAft>
              <a:buClr>
                <a:srgbClr val="222A3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73283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222A35"/>
              </a:buClr>
              <a:buSzPts val="3200"/>
              <a:buChar char="•"/>
              <a:defRPr sz="3200"/>
            </a:lvl1pPr>
            <a:lvl2pPr marL="914400" lvl="1" indent="-406400" algn="l">
              <a:lnSpc>
                <a:spcPct val="90000"/>
              </a:lnSpc>
              <a:spcBef>
                <a:spcPts val="500"/>
              </a:spcBef>
              <a:spcAft>
                <a:spcPts val="0"/>
              </a:spcAft>
              <a:buClr>
                <a:srgbClr val="222A35"/>
              </a:buClr>
              <a:buSzPts val="2800"/>
              <a:buChar char="•"/>
              <a:defRPr sz="2800"/>
            </a:lvl2pPr>
            <a:lvl3pPr marL="1371600" lvl="2" indent="-381000" algn="l">
              <a:lnSpc>
                <a:spcPct val="90000"/>
              </a:lnSpc>
              <a:spcBef>
                <a:spcPts val="500"/>
              </a:spcBef>
              <a:spcAft>
                <a:spcPts val="0"/>
              </a:spcAft>
              <a:buClr>
                <a:srgbClr val="222A35"/>
              </a:buClr>
              <a:buSzPts val="2400"/>
              <a:buChar char="•"/>
              <a:defRPr sz="2400"/>
            </a:lvl3pPr>
            <a:lvl4pPr marL="1828800" lvl="3" indent="-355600" algn="l">
              <a:lnSpc>
                <a:spcPct val="90000"/>
              </a:lnSpc>
              <a:spcBef>
                <a:spcPts val="500"/>
              </a:spcBef>
              <a:spcAft>
                <a:spcPts val="0"/>
              </a:spcAft>
              <a:buClr>
                <a:srgbClr val="222A35"/>
              </a:buClr>
              <a:buSzPts val="2000"/>
              <a:buChar char="•"/>
              <a:defRPr sz="2000"/>
            </a:lvl4pPr>
            <a:lvl5pPr marL="2286000" lvl="4" indent="-355600" algn="l">
              <a:lnSpc>
                <a:spcPct val="90000"/>
              </a:lnSpc>
              <a:spcBef>
                <a:spcPts val="500"/>
              </a:spcBef>
              <a:spcAft>
                <a:spcPts val="0"/>
              </a:spcAft>
              <a:buClr>
                <a:srgbClr val="222A35"/>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22A35"/>
              </a:buClr>
              <a:buSzPts val="1600"/>
              <a:buNone/>
              <a:defRPr sz="1600"/>
            </a:lvl1pPr>
            <a:lvl2pPr marL="914400" lvl="1" indent="-228600" algn="l">
              <a:lnSpc>
                <a:spcPct val="90000"/>
              </a:lnSpc>
              <a:spcBef>
                <a:spcPts val="500"/>
              </a:spcBef>
              <a:spcAft>
                <a:spcPts val="0"/>
              </a:spcAft>
              <a:buClr>
                <a:srgbClr val="222A35"/>
              </a:buClr>
              <a:buSzPts val="1400"/>
              <a:buNone/>
              <a:defRPr sz="1400"/>
            </a:lvl2pPr>
            <a:lvl3pPr marL="1371600" lvl="2" indent="-228600" algn="l">
              <a:lnSpc>
                <a:spcPct val="90000"/>
              </a:lnSpc>
              <a:spcBef>
                <a:spcPts val="500"/>
              </a:spcBef>
              <a:spcAft>
                <a:spcPts val="0"/>
              </a:spcAft>
              <a:buClr>
                <a:srgbClr val="222A35"/>
              </a:buClr>
              <a:buSzPts val="1200"/>
              <a:buNone/>
              <a:defRPr sz="1200"/>
            </a:lvl3pPr>
            <a:lvl4pPr marL="1828800" lvl="3" indent="-228600" algn="l">
              <a:lnSpc>
                <a:spcPct val="90000"/>
              </a:lnSpc>
              <a:spcBef>
                <a:spcPts val="500"/>
              </a:spcBef>
              <a:spcAft>
                <a:spcPts val="0"/>
              </a:spcAft>
              <a:buClr>
                <a:srgbClr val="222A35"/>
              </a:buClr>
              <a:buSzPts val="1000"/>
              <a:buNone/>
              <a:defRPr sz="1000"/>
            </a:lvl4pPr>
            <a:lvl5pPr marL="2286000" lvl="4" indent="-228600" algn="l">
              <a:lnSpc>
                <a:spcPct val="90000"/>
              </a:lnSpc>
              <a:spcBef>
                <a:spcPts val="500"/>
              </a:spcBef>
              <a:spcAft>
                <a:spcPts val="0"/>
              </a:spcAft>
              <a:buClr>
                <a:srgbClr val="222A3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22A35"/>
              </a:buClr>
              <a:buSzPts val="1800"/>
              <a:buChar char="•"/>
              <a:defRPr/>
            </a:lvl1pPr>
            <a:lvl2pPr marL="914400" lvl="1" indent="-342900" algn="l">
              <a:lnSpc>
                <a:spcPct val="90000"/>
              </a:lnSpc>
              <a:spcBef>
                <a:spcPts val="500"/>
              </a:spcBef>
              <a:spcAft>
                <a:spcPts val="0"/>
              </a:spcAft>
              <a:buClr>
                <a:srgbClr val="222A35"/>
              </a:buClr>
              <a:buSzPts val="1800"/>
              <a:buChar char="•"/>
              <a:defRPr/>
            </a:lvl2pPr>
            <a:lvl3pPr marL="1371600" lvl="2" indent="-342900" algn="l">
              <a:lnSpc>
                <a:spcPct val="90000"/>
              </a:lnSpc>
              <a:spcBef>
                <a:spcPts val="500"/>
              </a:spcBef>
              <a:spcAft>
                <a:spcPts val="0"/>
              </a:spcAft>
              <a:buClr>
                <a:srgbClr val="222A35"/>
              </a:buClr>
              <a:buSzPts val="1800"/>
              <a:buChar char="•"/>
              <a:defRPr/>
            </a:lvl3pPr>
            <a:lvl4pPr marL="1828800" lvl="3" indent="-342900" algn="l">
              <a:lnSpc>
                <a:spcPct val="90000"/>
              </a:lnSpc>
              <a:spcBef>
                <a:spcPts val="500"/>
              </a:spcBef>
              <a:spcAft>
                <a:spcPts val="0"/>
              </a:spcAft>
              <a:buClr>
                <a:srgbClr val="222A35"/>
              </a:buClr>
              <a:buSzPts val="1800"/>
              <a:buChar char="•"/>
              <a:defRPr/>
            </a:lvl4pPr>
            <a:lvl5pPr marL="2286000" lvl="4" indent="-342900" algn="l">
              <a:lnSpc>
                <a:spcPct val="90000"/>
              </a:lnSpc>
              <a:spcBef>
                <a:spcPts val="500"/>
              </a:spcBef>
              <a:spcAft>
                <a:spcPts val="0"/>
              </a:spcAft>
              <a:buClr>
                <a:srgbClr val="222A3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22A35"/>
              </a:buClr>
              <a:buSzPts val="1800"/>
              <a:buChar char="•"/>
              <a:defRPr/>
            </a:lvl1pPr>
            <a:lvl2pPr marL="914400" lvl="1" indent="-342900" algn="l">
              <a:lnSpc>
                <a:spcPct val="90000"/>
              </a:lnSpc>
              <a:spcBef>
                <a:spcPts val="500"/>
              </a:spcBef>
              <a:spcAft>
                <a:spcPts val="0"/>
              </a:spcAft>
              <a:buClr>
                <a:srgbClr val="222A35"/>
              </a:buClr>
              <a:buSzPts val="1800"/>
              <a:buChar char="•"/>
              <a:defRPr/>
            </a:lvl2pPr>
            <a:lvl3pPr marL="1371600" lvl="2" indent="-342900" algn="l">
              <a:lnSpc>
                <a:spcPct val="90000"/>
              </a:lnSpc>
              <a:spcBef>
                <a:spcPts val="500"/>
              </a:spcBef>
              <a:spcAft>
                <a:spcPts val="0"/>
              </a:spcAft>
              <a:buClr>
                <a:srgbClr val="222A35"/>
              </a:buClr>
              <a:buSzPts val="1800"/>
              <a:buChar char="•"/>
              <a:defRPr/>
            </a:lvl3pPr>
            <a:lvl4pPr marL="1828800" lvl="3" indent="-342900" algn="l">
              <a:lnSpc>
                <a:spcPct val="90000"/>
              </a:lnSpc>
              <a:spcBef>
                <a:spcPts val="500"/>
              </a:spcBef>
              <a:spcAft>
                <a:spcPts val="0"/>
              </a:spcAft>
              <a:buClr>
                <a:srgbClr val="222A35"/>
              </a:buClr>
              <a:buSzPts val="1800"/>
              <a:buChar char="•"/>
              <a:defRPr/>
            </a:lvl4pPr>
            <a:lvl5pPr marL="2286000" lvl="4" indent="-342900" algn="l">
              <a:lnSpc>
                <a:spcPct val="90000"/>
              </a:lnSpc>
              <a:spcBef>
                <a:spcPts val="500"/>
              </a:spcBef>
              <a:spcAft>
                <a:spcPts val="0"/>
              </a:spcAft>
              <a:buClr>
                <a:srgbClr val="222A3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4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22A35"/>
              </a:buClr>
              <a:buSzPts val="1800"/>
              <a:buChar char="•"/>
              <a:defRPr/>
            </a:lvl1pPr>
            <a:lvl2pPr marL="914400" lvl="1" indent="-342900" algn="l">
              <a:lnSpc>
                <a:spcPct val="90000"/>
              </a:lnSpc>
              <a:spcBef>
                <a:spcPts val="500"/>
              </a:spcBef>
              <a:spcAft>
                <a:spcPts val="0"/>
              </a:spcAft>
              <a:buClr>
                <a:srgbClr val="222A35"/>
              </a:buClr>
              <a:buSzPts val="1800"/>
              <a:buChar char="•"/>
              <a:defRPr/>
            </a:lvl2pPr>
            <a:lvl3pPr marL="1371600" lvl="2" indent="-342900" algn="l">
              <a:lnSpc>
                <a:spcPct val="90000"/>
              </a:lnSpc>
              <a:spcBef>
                <a:spcPts val="500"/>
              </a:spcBef>
              <a:spcAft>
                <a:spcPts val="0"/>
              </a:spcAft>
              <a:buClr>
                <a:srgbClr val="222A35"/>
              </a:buClr>
              <a:buSzPts val="1800"/>
              <a:buChar char="•"/>
              <a:defRPr/>
            </a:lvl3pPr>
            <a:lvl4pPr marL="1828800" lvl="3" indent="-342900" algn="l">
              <a:lnSpc>
                <a:spcPct val="90000"/>
              </a:lnSpc>
              <a:spcBef>
                <a:spcPts val="500"/>
              </a:spcBef>
              <a:spcAft>
                <a:spcPts val="0"/>
              </a:spcAft>
              <a:buClr>
                <a:srgbClr val="222A35"/>
              </a:buClr>
              <a:buSzPts val="1800"/>
              <a:buChar char="•"/>
              <a:defRPr/>
            </a:lvl4pPr>
            <a:lvl5pPr marL="2286000" lvl="4" indent="-342900" algn="l">
              <a:lnSpc>
                <a:spcPct val="90000"/>
              </a:lnSpc>
              <a:spcBef>
                <a:spcPts val="500"/>
              </a:spcBef>
              <a:spcAft>
                <a:spcPts val="0"/>
              </a:spcAft>
              <a:buClr>
                <a:srgbClr val="222A3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47270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4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22A35"/>
              </a:buClr>
              <a:buSzPts val="1800"/>
              <a:buChar char="•"/>
              <a:defRPr/>
            </a:lvl1pPr>
            <a:lvl2pPr marL="914400" lvl="1" indent="-342900" algn="l">
              <a:lnSpc>
                <a:spcPct val="90000"/>
              </a:lnSpc>
              <a:spcBef>
                <a:spcPts val="500"/>
              </a:spcBef>
              <a:spcAft>
                <a:spcPts val="0"/>
              </a:spcAft>
              <a:buClr>
                <a:srgbClr val="222A35"/>
              </a:buClr>
              <a:buSzPts val="1800"/>
              <a:buChar char="•"/>
              <a:defRPr/>
            </a:lvl2pPr>
            <a:lvl3pPr marL="1371600" lvl="2" indent="-342900" algn="l">
              <a:lnSpc>
                <a:spcPct val="90000"/>
              </a:lnSpc>
              <a:spcBef>
                <a:spcPts val="500"/>
              </a:spcBef>
              <a:spcAft>
                <a:spcPts val="0"/>
              </a:spcAft>
              <a:buClr>
                <a:srgbClr val="222A35"/>
              </a:buClr>
              <a:buSzPts val="1800"/>
              <a:buChar char="•"/>
              <a:defRPr/>
            </a:lvl3pPr>
            <a:lvl4pPr marL="1828800" lvl="3" indent="-342900" algn="l">
              <a:lnSpc>
                <a:spcPct val="90000"/>
              </a:lnSpc>
              <a:spcBef>
                <a:spcPts val="500"/>
              </a:spcBef>
              <a:spcAft>
                <a:spcPts val="0"/>
              </a:spcAft>
              <a:buClr>
                <a:srgbClr val="222A35"/>
              </a:buClr>
              <a:buSzPts val="1800"/>
              <a:buChar char="•"/>
              <a:defRPr/>
            </a:lvl4pPr>
            <a:lvl5pPr marL="2286000" lvl="4" indent="-342900" algn="l">
              <a:lnSpc>
                <a:spcPct val="90000"/>
              </a:lnSpc>
              <a:spcBef>
                <a:spcPts val="500"/>
              </a:spcBef>
              <a:spcAft>
                <a:spcPts val="0"/>
              </a:spcAft>
              <a:buClr>
                <a:srgbClr val="222A3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33267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4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22A35"/>
              </a:buClr>
              <a:buSzPts val="1800"/>
              <a:buChar char="•"/>
              <a:defRPr/>
            </a:lvl1pPr>
            <a:lvl2pPr marL="914400" lvl="1" indent="-342900" algn="l">
              <a:lnSpc>
                <a:spcPct val="90000"/>
              </a:lnSpc>
              <a:spcBef>
                <a:spcPts val="500"/>
              </a:spcBef>
              <a:spcAft>
                <a:spcPts val="0"/>
              </a:spcAft>
              <a:buClr>
                <a:srgbClr val="222A35"/>
              </a:buClr>
              <a:buSzPts val="1800"/>
              <a:buChar char="•"/>
              <a:defRPr/>
            </a:lvl2pPr>
            <a:lvl3pPr marL="1371600" lvl="2" indent="-342900" algn="l">
              <a:lnSpc>
                <a:spcPct val="90000"/>
              </a:lnSpc>
              <a:spcBef>
                <a:spcPts val="500"/>
              </a:spcBef>
              <a:spcAft>
                <a:spcPts val="0"/>
              </a:spcAft>
              <a:buClr>
                <a:srgbClr val="222A35"/>
              </a:buClr>
              <a:buSzPts val="1800"/>
              <a:buChar char="•"/>
              <a:defRPr/>
            </a:lvl3pPr>
            <a:lvl4pPr marL="1828800" lvl="3" indent="-342900" algn="l">
              <a:lnSpc>
                <a:spcPct val="90000"/>
              </a:lnSpc>
              <a:spcBef>
                <a:spcPts val="500"/>
              </a:spcBef>
              <a:spcAft>
                <a:spcPts val="0"/>
              </a:spcAft>
              <a:buClr>
                <a:srgbClr val="222A35"/>
              </a:buClr>
              <a:buSzPts val="1800"/>
              <a:buChar char="•"/>
              <a:defRPr/>
            </a:lvl4pPr>
            <a:lvl5pPr marL="2286000" lvl="4" indent="-342900" algn="l">
              <a:lnSpc>
                <a:spcPct val="90000"/>
              </a:lnSpc>
              <a:spcBef>
                <a:spcPts val="500"/>
              </a:spcBef>
              <a:spcAft>
                <a:spcPts val="0"/>
              </a:spcAft>
              <a:buClr>
                <a:srgbClr val="222A3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03777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4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22A35"/>
              </a:buClr>
              <a:buSzPts val="1800"/>
              <a:buChar char="•"/>
              <a:defRPr/>
            </a:lvl1pPr>
            <a:lvl2pPr marL="914400" lvl="1" indent="-342900" algn="l">
              <a:lnSpc>
                <a:spcPct val="90000"/>
              </a:lnSpc>
              <a:spcBef>
                <a:spcPts val="500"/>
              </a:spcBef>
              <a:spcAft>
                <a:spcPts val="0"/>
              </a:spcAft>
              <a:buClr>
                <a:srgbClr val="222A35"/>
              </a:buClr>
              <a:buSzPts val="1800"/>
              <a:buChar char="•"/>
              <a:defRPr/>
            </a:lvl2pPr>
            <a:lvl3pPr marL="1371600" lvl="2" indent="-342900" algn="l">
              <a:lnSpc>
                <a:spcPct val="90000"/>
              </a:lnSpc>
              <a:spcBef>
                <a:spcPts val="500"/>
              </a:spcBef>
              <a:spcAft>
                <a:spcPts val="0"/>
              </a:spcAft>
              <a:buClr>
                <a:srgbClr val="222A35"/>
              </a:buClr>
              <a:buSzPts val="1800"/>
              <a:buChar char="•"/>
              <a:defRPr/>
            </a:lvl3pPr>
            <a:lvl4pPr marL="1828800" lvl="3" indent="-342900" algn="l">
              <a:lnSpc>
                <a:spcPct val="90000"/>
              </a:lnSpc>
              <a:spcBef>
                <a:spcPts val="500"/>
              </a:spcBef>
              <a:spcAft>
                <a:spcPts val="0"/>
              </a:spcAft>
              <a:buClr>
                <a:srgbClr val="222A35"/>
              </a:buClr>
              <a:buSzPts val="1800"/>
              <a:buChar char="•"/>
              <a:defRPr/>
            </a:lvl4pPr>
            <a:lvl5pPr marL="2286000" lvl="4" indent="-342900" algn="l">
              <a:lnSpc>
                <a:spcPct val="90000"/>
              </a:lnSpc>
              <a:spcBef>
                <a:spcPts val="500"/>
              </a:spcBef>
              <a:spcAft>
                <a:spcPts val="0"/>
              </a:spcAft>
              <a:buClr>
                <a:srgbClr val="222A3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4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22A35"/>
              </a:buClr>
              <a:buSzPts val="1800"/>
              <a:buChar char="•"/>
              <a:defRPr/>
            </a:lvl1pPr>
            <a:lvl2pPr marL="914400" lvl="1" indent="-342900" algn="l">
              <a:lnSpc>
                <a:spcPct val="90000"/>
              </a:lnSpc>
              <a:spcBef>
                <a:spcPts val="500"/>
              </a:spcBef>
              <a:spcAft>
                <a:spcPts val="0"/>
              </a:spcAft>
              <a:buClr>
                <a:srgbClr val="222A35"/>
              </a:buClr>
              <a:buSzPts val="1800"/>
              <a:buChar char="•"/>
              <a:defRPr/>
            </a:lvl2pPr>
            <a:lvl3pPr marL="1371600" lvl="2" indent="-342900" algn="l">
              <a:lnSpc>
                <a:spcPct val="90000"/>
              </a:lnSpc>
              <a:spcBef>
                <a:spcPts val="500"/>
              </a:spcBef>
              <a:spcAft>
                <a:spcPts val="0"/>
              </a:spcAft>
              <a:buClr>
                <a:srgbClr val="222A35"/>
              </a:buClr>
              <a:buSzPts val="1800"/>
              <a:buChar char="•"/>
              <a:defRPr/>
            </a:lvl3pPr>
            <a:lvl4pPr marL="1828800" lvl="3" indent="-342900" algn="l">
              <a:lnSpc>
                <a:spcPct val="90000"/>
              </a:lnSpc>
              <a:spcBef>
                <a:spcPts val="500"/>
              </a:spcBef>
              <a:spcAft>
                <a:spcPts val="0"/>
              </a:spcAft>
              <a:buClr>
                <a:srgbClr val="222A35"/>
              </a:buClr>
              <a:buSzPts val="1800"/>
              <a:buChar char="•"/>
              <a:defRPr/>
            </a:lvl4pPr>
            <a:lvl5pPr marL="2286000" lvl="4" indent="-342900" algn="l">
              <a:lnSpc>
                <a:spcPct val="90000"/>
              </a:lnSpc>
              <a:spcBef>
                <a:spcPts val="500"/>
              </a:spcBef>
              <a:spcAft>
                <a:spcPts val="0"/>
              </a:spcAft>
              <a:buClr>
                <a:srgbClr val="222A3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376846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3" name="Google Shape;13;p3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9pPr>
          </a:lstStyle>
          <a:p>
            <a:endParaRPr/>
          </a:p>
        </p:txBody>
      </p:sp>
      <p:sp>
        <p:nvSpPr>
          <p:cNvPr id="14" name="Google Shape;14;p3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dirty="0"/>
          </a:p>
        </p:txBody>
      </p:sp>
      <p:sp>
        <p:nvSpPr>
          <p:cNvPr id="16" name="Google Shape;1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grpSp>
        <p:nvGrpSpPr>
          <p:cNvPr id="2" name="Groupe 4">
            <a:extLst>
              <a:ext uri="{FF2B5EF4-FFF2-40B4-BE49-F238E27FC236}">
                <a16:creationId xmlns:a16="http://schemas.microsoft.com/office/drawing/2014/main" id="{12409C8D-70F1-9317-DB70-4DB61A6C76E9}"/>
              </a:ext>
            </a:extLst>
          </p:cNvPr>
          <p:cNvGrpSpPr>
            <a:grpSpLocks noChangeAspect="1"/>
          </p:cNvGrpSpPr>
          <p:nvPr userDrawn="1"/>
        </p:nvGrpSpPr>
        <p:grpSpPr bwMode="auto">
          <a:xfrm>
            <a:off x="103909" y="6273733"/>
            <a:ext cx="2545773" cy="526880"/>
            <a:chOff x="3049588" y="5749885"/>
            <a:chExt cx="5105400" cy="1054929"/>
          </a:xfrm>
        </p:grpSpPr>
        <p:pic>
          <p:nvPicPr>
            <p:cNvPr id="3" name="Image 9">
              <a:extLst>
                <a:ext uri="{FF2B5EF4-FFF2-40B4-BE49-F238E27FC236}">
                  <a16:creationId xmlns:a16="http://schemas.microsoft.com/office/drawing/2014/main" id="{FF7658CD-D760-90AB-0DF2-E96522388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6DB8F780-7C0C-3428-8B0C-B970059E5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066DE995-1454-EFE8-4040-E9A21F0FE9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3649" r:id="rId1"/>
    <p:sldLayoutId id="214748366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4" name="Google Shape;24;p38"/>
          <p:cNvPicPr preferRelativeResize="0"/>
          <p:nvPr/>
        </p:nvPicPr>
        <p:blipFill rotWithShape="1">
          <a:blip r:embed="rId3">
            <a:alphaModFix/>
          </a:blip>
          <a:srcRect/>
          <a:stretch/>
        </p:blipFill>
        <p:spPr>
          <a:xfrm>
            <a:off x="838200" y="6176962"/>
            <a:ext cx="10515600" cy="63500"/>
          </a:xfrm>
          <a:prstGeom prst="rect">
            <a:avLst/>
          </a:prstGeom>
          <a:noFill/>
          <a:ln>
            <a:noFill/>
          </a:ln>
        </p:spPr>
      </p:pic>
      <p:sp>
        <p:nvSpPr>
          <p:cNvPr id="25" name="Google Shape;25;p3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9pPr>
          </a:lstStyle>
          <a:p>
            <a:endParaRPr/>
          </a:p>
        </p:txBody>
      </p:sp>
      <p:sp>
        <p:nvSpPr>
          <p:cNvPr id="26" name="Google Shape;26;p3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9" name="Google Shape;2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grpSp>
        <p:nvGrpSpPr>
          <p:cNvPr id="6" name="Groupe 4">
            <a:extLst>
              <a:ext uri="{FF2B5EF4-FFF2-40B4-BE49-F238E27FC236}">
                <a16:creationId xmlns:a16="http://schemas.microsoft.com/office/drawing/2014/main" id="{73C8D6BE-E5AB-6037-7B5D-FD422502230D}"/>
              </a:ext>
            </a:extLst>
          </p:cNvPr>
          <p:cNvGrpSpPr>
            <a:grpSpLocks noChangeAspect="1"/>
          </p:cNvGrpSpPr>
          <p:nvPr userDrawn="1"/>
        </p:nvGrpSpPr>
        <p:grpSpPr bwMode="auto">
          <a:xfrm>
            <a:off x="103909" y="6273733"/>
            <a:ext cx="2545773" cy="526880"/>
            <a:chOff x="3049588" y="5749885"/>
            <a:chExt cx="5105400" cy="1054929"/>
          </a:xfrm>
        </p:grpSpPr>
        <p:pic>
          <p:nvPicPr>
            <p:cNvPr id="7" name="Image 9">
              <a:extLst>
                <a:ext uri="{FF2B5EF4-FFF2-40B4-BE49-F238E27FC236}">
                  <a16:creationId xmlns:a16="http://schemas.microsoft.com/office/drawing/2014/main" id="{CF3CE653-ADC2-D8DC-38E0-397A66911A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E43F02C5-3A3B-AC31-CAE6-AA5381E7D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28836114-3A4A-9A38-ACE8-7B49B4C52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9" name="Google Shape;39;p40"/>
          <p:cNvPicPr preferRelativeResize="0"/>
          <p:nvPr/>
        </p:nvPicPr>
        <p:blipFill rotWithShape="1">
          <a:blip r:embed="rId4">
            <a:alphaModFix/>
          </a:blip>
          <a:srcRect/>
          <a:stretch/>
        </p:blipFill>
        <p:spPr>
          <a:xfrm>
            <a:off x="838200" y="6176962"/>
            <a:ext cx="10515600" cy="63500"/>
          </a:xfrm>
          <a:prstGeom prst="rect">
            <a:avLst/>
          </a:prstGeom>
          <a:noFill/>
          <a:ln>
            <a:noFill/>
          </a:ln>
        </p:spPr>
      </p:pic>
      <p:sp>
        <p:nvSpPr>
          <p:cNvPr id="40" name="Google Shape;40;p4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9pPr>
          </a:lstStyle>
          <a:p>
            <a:endParaRPr/>
          </a:p>
        </p:txBody>
      </p:sp>
      <p:sp>
        <p:nvSpPr>
          <p:cNvPr id="41" name="Google Shape;41;p4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4" name="Google Shape;4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grpSp>
        <p:nvGrpSpPr>
          <p:cNvPr id="2" name="Groupe 4">
            <a:extLst>
              <a:ext uri="{FF2B5EF4-FFF2-40B4-BE49-F238E27FC236}">
                <a16:creationId xmlns:a16="http://schemas.microsoft.com/office/drawing/2014/main" id="{ECB290EF-C023-4961-9B40-3256E71EAC21}"/>
              </a:ext>
            </a:extLst>
          </p:cNvPr>
          <p:cNvGrpSpPr>
            <a:grpSpLocks noChangeAspect="1"/>
          </p:cNvGrpSpPr>
          <p:nvPr userDrawn="1"/>
        </p:nvGrpSpPr>
        <p:grpSpPr bwMode="auto">
          <a:xfrm>
            <a:off x="103909" y="6273733"/>
            <a:ext cx="2545773" cy="526880"/>
            <a:chOff x="3049588" y="5749885"/>
            <a:chExt cx="5105400" cy="1054929"/>
          </a:xfrm>
        </p:grpSpPr>
        <p:pic>
          <p:nvPicPr>
            <p:cNvPr id="3" name="Image 9">
              <a:extLst>
                <a:ext uri="{FF2B5EF4-FFF2-40B4-BE49-F238E27FC236}">
                  <a16:creationId xmlns:a16="http://schemas.microsoft.com/office/drawing/2014/main" id="{54C3CCEB-87FD-ADDF-9244-C939D3E17B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A2FEAE6B-EB29-AE6C-7056-CE9E526995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C9191C64-B078-ACB3-25A3-31A35AD93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3653" r:id="rId1"/>
    <p:sldLayoutId id="214748367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4" name="Google Shape;54;p4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9pPr>
          </a:lstStyle>
          <a:p>
            <a:endParaRPr/>
          </a:p>
        </p:txBody>
      </p:sp>
      <p:sp>
        <p:nvSpPr>
          <p:cNvPr id="55" name="Google Shape;55;p4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grpSp>
        <p:nvGrpSpPr>
          <p:cNvPr id="2" name="Groupe 4">
            <a:extLst>
              <a:ext uri="{FF2B5EF4-FFF2-40B4-BE49-F238E27FC236}">
                <a16:creationId xmlns:a16="http://schemas.microsoft.com/office/drawing/2014/main" id="{CDA86F13-A020-3B12-A8CF-A53E323535BF}"/>
              </a:ext>
            </a:extLst>
          </p:cNvPr>
          <p:cNvGrpSpPr>
            <a:grpSpLocks noChangeAspect="1"/>
          </p:cNvGrpSpPr>
          <p:nvPr userDrawn="1"/>
        </p:nvGrpSpPr>
        <p:grpSpPr bwMode="auto">
          <a:xfrm>
            <a:off x="103909" y="6273733"/>
            <a:ext cx="2545773" cy="526880"/>
            <a:chOff x="3049588" y="5749885"/>
            <a:chExt cx="5105400" cy="1054929"/>
          </a:xfrm>
        </p:grpSpPr>
        <p:pic>
          <p:nvPicPr>
            <p:cNvPr id="3" name="Image 9">
              <a:extLst>
                <a:ext uri="{FF2B5EF4-FFF2-40B4-BE49-F238E27FC236}">
                  <a16:creationId xmlns:a16="http://schemas.microsoft.com/office/drawing/2014/main" id="{2528392A-9769-13A7-2D0A-D8057ABA5F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81377A0F-3C5E-10A0-8EF6-C998DDFCB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D9F20847-0984-A5FD-7387-4ADFA87FA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7" name="Google Shape;67;p44"/>
          <p:cNvPicPr preferRelativeResize="0"/>
          <p:nvPr/>
        </p:nvPicPr>
        <p:blipFill rotWithShape="1">
          <a:blip r:embed="rId3">
            <a:alphaModFix/>
          </a:blip>
          <a:srcRect/>
          <a:stretch/>
        </p:blipFill>
        <p:spPr>
          <a:xfrm>
            <a:off x="838200" y="6176962"/>
            <a:ext cx="10515600" cy="63500"/>
          </a:xfrm>
          <a:prstGeom prst="rect">
            <a:avLst/>
          </a:prstGeom>
          <a:noFill/>
          <a:ln>
            <a:noFill/>
          </a:ln>
        </p:spPr>
      </p:pic>
      <p:sp>
        <p:nvSpPr>
          <p:cNvPr id="68" name="Google Shape;68;p4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9pPr>
          </a:lstStyle>
          <a:p>
            <a:endParaRPr/>
          </a:p>
        </p:txBody>
      </p:sp>
      <p:sp>
        <p:nvSpPr>
          <p:cNvPr id="69" name="Google Shape;69;p4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2" name="Google Shape;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grpSp>
        <p:nvGrpSpPr>
          <p:cNvPr id="2" name="Groupe 4">
            <a:extLst>
              <a:ext uri="{FF2B5EF4-FFF2-40B4-BE49-F238E27FC236}">
                <a16:creationId xmlns:a16="http://schemas.microsoft.com/office/drawing/2014/main" id="{F3C34F3B-9D0A-D9DD-C4DC-6FC47C534B5B}"/>
              </a:ext>
            </a:extLst>
          </p:cNvPr>
          <p:cNvGrpSpPr>
            <a:grpSpLocks noChangeAspect="1"/>
          </p:cNvGrpSpPr>
          <p:nvPr userDrawn="1"/>
        </p:nvGrpSpPr>
        <p:grpSpPr bwMode="auto">
          <a:xfrm>
            <a:off x="103909" y="6273733"/>
            <a:ext cx="2545773" cy="526880"/>
            <a:chOff x="3049588" y="5749885"/>
            <a:chExt cx="5105400" cy="1054929"/>
          </a:xfrm>
        </p:grpSpPr>
        <p:pic>
          <p:nvPicPr>
            <p:cNvPr id="3" name="Image 9">
              <a:extLst>
                <a:ext uri="{FF2B5EF4-FFF2-40B4-BE49-F238E27FC236}">
                  <a16:creationId xmlns:a16="http://schemas.microsoft.com/office/drawing/2014/main" id="{EF34049F-B283-79E9-F1CB-8AABDBC886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A5AFCC29-00DC-914F-BF97-332DE10287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26480773-54BE-B939-74DE-74C4F7DCA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pic>
        <p:nvPicPr>
          <p:cNvPr id="79" name="Google Shape;79;p46"/>
          <p:cNvPicPr preferRelativeResize="0"/>
          <p:nvPr/>
        </p:nvPicPr>
        <p:blipFill rotWithShape="1">
          <a:blip r:embed="rId3">
            <a:alphaModFix/>
          </a:blip>
          <a:srcRect/>
          <a:stretch/>
        </p:blipFill>
        <p:spPr>
          <a:xfrm>
            <a:off x="838200" y="6176962"/>
            <a:ext cx="10515600" cy="63500"/>
          </a:xfrm>
          <a:prstGeom prst="rect">
            <a:avLst/>
          </a:prstGeom>
          <a:noFill/>
          <a:ln>
            <a:noFill/>
          </a:ln>
        </p:spPr>
      </p:pic>
      <p:sp>
        <p:nvSpPr>
          <p:cNvPr id="81" name="Google Shape;81;p4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9pPr>
          </a:lstStyle>
          <a:p>
            <a:endParaRPr/>
          </a:p>
        </p:txBody>
      </p:sp>
      <p:sp>
        <p:nvSpPr>
          <p:cNvPr id="82" name="Google Shape;82;p4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5" name="Google Shape;8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grpSp>
        <p:nvGrpSpPr>
          <p:cNvPr id="2" name="Groupe 4">
            <a:extLst>
              <a:ext uri="{FF2B5EF4-FFF2-40B4-BE49-F238E27FC236}">
                <a16:creationId xmlns:a16="http://schemas.microsoft.com/office/drawing/2014/main" id="{69C9A5F8-60D2-F2BB-B038-2D7A9A68F64D}"/>
              </a:ext>
            </a:extLst>
          </p:cNvPr>
          <p:cNvGrpSpPr>
            <a:grpSpLocks noChangeAspect="1"/>
          </p:cNvGrpSpPr>
          <p:nvPr userDrawn="1"/>
        </p:nvGrpSpPr>
        <p:grpSpPr bwMode="auto">
          <a:xfrm>
            <a:off x="103909" y="6273733"/>
            <a:ext cx="2545773" cy="526880"/>
            <a:chOff x="3049588" y="5749885"/>
            <a:chExt cx="5105400" cy="1054929"/>
          </a:xfrm>
        </p:grpSpPr>
        <p:pic>
          <p:nvPicPr>
            <p:cNvPr id="3" name="Image 9">
              <a:extLst>
                <a:ext uri="{FF2B5EF4-FFF2-40B4-BE49-F238E27FC236}">
                  <a16:creationId xmlns:a16="http://schemas.microsoft.com/office/drawing/2014/main" id="{D3A81E54-89C3-1159-55B6-03DF74FF05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729EFC97-248A-A238-F04D-D03D8A49E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B4C3799E-99B3-45FF-AE76-37A584C39A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pic>
        <p:nvPicPr>
          <p:cNvPr id="111" name="Google Shape;111;p50"/>
          <p:cNvPicPr preferRelativeResize="0"/>
          <p:nvPr/>
        </p:nvPicPr>
        <p:blipFill rotWithShape="1">
          <a:blip r:embed="rId3">
            <a:alphaModFix/>
          </a:blip>
          <a:srcRect/>
          <a:stretch/>
        </p:blipFill>
        <p:spPr>
          <a:xfrm>
            <a:off x="838200" y="6176962"/>
            <a:ext cx="10515600" cy="63500"/>
          </a:xfrm>
          <a:prstGeom prst="rect">
            <a:avLst/>
          </a:prstGeom>
          <a:noFill/>
          <a:ln>
            <a:noFill/>
          </a:ln>
        </p:spPr>
      </p:pic>
      <p:sp>
        <p:nvSpPr>
          <p:cNvPr id="112" name="Google Shape;112;p5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SzPts val="1400"/>
              <a:buNone/>
              <a:defRPr sz="4400" b="0" i="0" u="none" strike="noStrike" cap="none">
                <a:solidFill>
                  <a:srgbClr val="222A35"/>
                </a:solidFill>
                <a:latin typeface="Verdana"/>
                <a:ea typeface="Verdana"/>
                <a:cs typeface="Verdana"/>
                <a:sym typeface="Verdana"/>
              </a:defRPr>
            </a:lvl9pPr>
          </a:lstStyle>
          <a:p>
            <a:endParaRPr/>
          </a:p>
        </p:txBody>
      </p:sp>
      <p:sp>
        <p:nvSpPr>
          <p:cNvPr id="113" name="Google Shape;113;p5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16" name="Google Shape;11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1pPr>
            <a:lvl2pPr marL="0" marR="0" lvl="1"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2pPr>
            <a:lvl3pPr marL="0" marR="0" lvl="2"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3pPr>
            <a:lvl4pPr marL="0" marR="0" lvl="3"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4pPr>
            <a:lvl5pPr marL="0" marR="0" lvl="4"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5pPr>
            <a:lvl6pPr marL="0" marR="0" lvl="5"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6pPr>
            <a:lvl7pPr marL="0" marR="0" lvl="6"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7pPr>
            <a:lvl8pPr marL="0" marR="0" lvl="7"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8pPr>
            <a:lvl9pPr marL="0" marR="0" lvl="8" indent="0" algn="r" rtl="0">
              <a:lnSpc>
                <a:spcPct val="100000"/>
              </a:lnSpc>
              <a:spcBef>
                <a:spcPts val="0"/>
              </a:spcBef>
              <a:spcAft>
                <a:spcPts val="0"/>
              </a:spcAft>
              <a:buClr>
                <a:srgbClr val="9A9A9A"/>
              </a:buClr>
              <a:buSzPts val="1200"/>
              <a:buFont typeface="Verdana"/>
              <a:buNone/>
              <a:defRPr sz="1200" b="0" i="0" u="none">
                <a:solidFill>
                  <a:srgbClr val="9A9A9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grpSp>
        <p:nvGrpSpPr>
          <p:cNvPr id="2" name="Groupe 4">
            <a:extLst>
              <a:ext uri="{FF2B5EF4-FFF2-40B4-BE49-F238E27FC236}">
                <a16:creationId xmlns:a16="http://schemas.microsoft.com/office/drawing/2014/main" id="{911FC1F7-31A9-A501-6F40-7DE200011B2E}"/>
              </a:ext>
            </a:extLst>
          </p:cNvPr>
          <p:cNvGrpSpPr>
            <a:grpSpLocks noChangeAspect="1"/>
          </p:cNvGrpSpPr>
          <p:nvPr userDrawn="1"/>
        </p:nvGrpSpPr>
        <p:grpSpPr bwMode="auto">
          <a:xfrm>
            <a:off x="103909" y="6273733"/>
            <a:ext cx="2545773" cy="526880"/>
            <a:chOff x="3049588" y="5749885"/>
            <a:chExt cx="5105400" cy="1054929"/>
          </a:xfrm>
        </p:grpSpPr>
        <p:pic>
          <p:nvPicPr>
            <p:cNvPr id="3" name="Image 9">
              <a:extLst>
                <a:ext uri="{FF2B5EF4-FFF2-40B4-BE49-F238E27FC236}">
                  <a16:creationId xmlns:a16="http://schemas.microsoft.com/office/drawing/2014/main" id="{B3D2C956-2808-F785-562C-E3791E0C91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CE0477E1-FD9F-4886-8F48-7DA44E41D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DBEFB91D-A363-70A1-8137-D8F3D6748D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txBox="1">
            <a:spLocks noGrp="1"/>
          </p:cNvSpPr>
          <p:nvPr>
            <p:ph type="ctrTitle"/>
          </p:nvPr>
        </p:nvSpPr>
        <p:spPr>
          <a:xfrm>
            <a:off x="1524000" y="1592262"/>
            <a:ext cx="9144000" cy="1536700"/>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rgbClr val="FF0000"/>
              </a:buClr>
              <a:buSzPts val="4400"/>
              <a:buFont typeface="Verdana"/>
              <a:buNone/>
            </a:pPr>
            <a:r>
              <a:rPr lang="en-US" sz="4400" b="1" i="0" u="none">
                <a:solidFill>
                  <a:srgbClr val="FF0000"/>
                </a:solidFill>
                <a:latin typeface="Verdana"/>
                <a:ea typeface="Verdana"/>
                <a:cs typeface="Verdana"/>
                <a:sym typeface="Verdana"/>
              </a:rPr>
              <a:t>JOURNEES NATIONALES</a:t>
            </a:r>
            <a:br>
              <a:rPr lang="en-US" sz="2800" b="1" i="0" u="none">
                <a:solidFill>
                  <a:srgbClr val="FF0000"/>
                </a:solidFill>
                <a:latin typeface="Verdana"/>
                <a:ea typeface="Verdana"/>
                <a:cs typeface="Verdana"/>
                <a:sym typeface="Verdana"/>
              </a:rPr>
            </a:br>
            <a:r>
              <a:rPr lang="en-US" sz="2800" b="1" i="0" u="none">
                <a:solidFill>
                  <a:srgbClr val="F9AF22"/>
                </a:solidFill>
                <a:latin typeface="Verdana"/>
                <a:ea typeface="Verdana"/>
                <a:cs typeface="Verdana"/>
                <a:sym typeface="Verdana"/>
              </a:rPr>
              <a:t>ECOLE</a:t>
            </a:r>
            <a:r>
              <a:rPr lang="en-US" sz="2800" b="1" i="0" u="none">
                <a:solidFill>
                  <a:srgbClr val="222A35"/>
                </a:solidFill>
                <a:latin typeface="Verdana"/>
                <a:ea typeface="Verdana"/>
                <a:cs typeface="Verdana"/>
                <a:sym typeface="Verdana"/>
              </a:rPr>
              <a:t> </a:t>
            </a:r>
            <a:r>
              <a:rPr lang="en-US" sz="2800" b="1" i="0" u="none">
                <a:solidFill>
                  <a:srgbClr val="4A9536"/>
                </a:solidFill>
                <a:latin typeface="Verdana"/>
                <a:ea typeface="Verdana"/>
                <a:cs typeface="Verdana"/>
                <a:sym typeface="Verdana"/>
              </a:rPr>
              <a:t>INCLUSIVE !</a:t>
            </a:r>
            <a:r>
              <a:rPr lang="en-US" sz="2800" b="1" i="0" u="none">
                <a:solidFill>
                  <a:srgbClr val="222A35"/>
                </a:solidFill>
                <a:latin typeface="Verdana"/>
                <a:ea typeface="Verdana"/>
                <a:cs typeface="Verdana"/>
                <a:sym typeface="Verdana"/>
              </a:rPr>
              <a:t> </a:t>
            </a:r>
            <a:r>
              <a:rPr lang="en-US" sz="2800" b="1" i="0" u="none">
                <a:solidFill>
                  <a:srgbClr val="FF0000"/>
                </a:solidFill>
                <a:latin typeface="Verdana"/>
                <a:ea typeface="Verdana"/>
                <a:cs typeface="Verdana"/>
                <a:sym typeface="Verdana"/>
              </a:rPr>
              <a:t>ECOLE </a:t>
            </a:r>
            <a:r>
              <a:rPr lang="en-US" sz="2800" b="1" i="0" u="none">
                <a:solidFill>
                  <a:srgbClr val="1488CA"/>
                </a:solidFill>
                <a:latin typeface="Verdana"/>
                <a:ea typeface="Verdana"/>
                <a:cs typeface="Verdana"/>
                <a:sym typeface="Verdana"/>
              </a:rPr>
              <a:t>POUR</a:t>
            </a:r>
            <a:r>
              <a:rPr lang="en-US" sz="2800" b="1" i="0" u="none">
                <a:solidFill>
                  <a:srgbClr val="FF0000"/>
                </a:solidFill>
                <a:latin typeface="Verdana"/>
                <a:ea typeface="Verdana"/>
                <a:cs typeface="Verdana"/>
                <a:sym typeface="Verdana"/>
              </a:rPr>
              <a:t> </a:t>
            </a:r>
            <a:r>
              <a:rPr lang="en-US" sz="2800" b="1" i="0" u="none">
                <a:solidFill>
                  <a:srgbClr val="1488CA"/>
                </a:solidFill>
                <a:latin typeface="Verdana"/>
                <a:ea typeface="Verdana"/>
                <a:cs typeface="Verdana"/>
                <a:sym typeface="Verdana"/>
              </a:rPr>
              <a:t>TOUS ?</a:t>
            </a:r>
            <a:endParaRPr/>
          </a:p>
        </p:txBody>
      </p:sp>
      <p:sp>
        <p:nvSpPr>
          <p:cNvPr id="131" name="Google Shape;131;p1"/>
          <p:cNvSpPr txBox="1"/>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pic>
        <p:nvPicPr>
          <p:cNvPr id="132" name="Google Shape;132;p1"/>
          <p:cNvPicPr preferRelativeResize="0"/>
          <p:nvPr/>
        </p:nvPicPr>
        <p:blipFill rotWithShape="1">
          <a:blip r:embed="rId3">
            <a:alphaModFix/>
          </a:blip>
          <a:srcRect b="41523"/>
          <a:stretch/>
        </p:blipFill>
        <p:spPr>
          <a:xfrm>
            <a:off x="4498975" y="3729037"/>
            <a:ext cx="1898650" cy="31670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10</a:t>
            </a:fld>
            <a:endParaRPr/>
          </a:p>
        </p:txBody>
      </p:sp>
      <p:sp>
        <p:nvSpPr>
          <p:cNvPr id="11" name="ZoneTexte 10">
            <a:extLst>
              <a:ext uri="{FF2B5EF4-FFF2-40B4-BE49-F238E27FC236}">
                <a16:creationId xmlns:a16="http://schemas.microsoft.com/office/drawing/2014/main" id="{397621D1-E4DA-41AD-8A8C-B223B4841FBD}"/>
              </a:ext>
            </a:extLst>
          </p:cNvPr>
          <p:cNvSpPr txBox="1"/>
          <p:nvPr/>
        </p:nvSpPr>
        <p:spPr>
          <a:xfrm>
            <a:off x="631960" y="429904"/>
            <a:ext cx="11287875" cy="1610184"/>
          </a:xfrm>
          <a:prstGeom prst="rect">
            <a:avLst/>
          </a:prstGeom>
          <a:noFill/>
        </p:spPr>
        <p:txBody>
          <a:bodyPr wrap="square">
            <a:spAutoFit/>
          </a:bodyPr>
          <a:lstStyle/>
          <a:p>
            <a:pPr>
              <a:lnSpc>
                <a:spcPct val="107000"/>
              </a:lnSpc>
              <a:spcAft>
                <a:spcPts val="800"/>
              </a:spcAft>
            </a:pPr>
            <a:r>
              <a:rPr lang="fr-FR" sz="4400" b="1" dirty="0">
                <a:effectLst/>
                <a:latin typeface="Comic Sans MS" panose="030F0702030302020204" pitchFamily="66" charset="0"/>
                <a:ea typeface="Calibri" panose="020F0502020204030204" pitchFamily="34" charset="0"/>
                <a:cs typeface="Times New Roman" panose="02020603050405020304" pitchFamily="18" charset="0"/>
              </a:rPr>
              <a:t>Notre mission: </a:t>
            </a:r>
          </a:p>
          <a:p>
            <a:pPr>
              <a:lnSpc>
                <a:spcPct val="107000"/>
              </a:lnSpc>
              <a:spcAft>
                <a:spcPts val="800"/>
              </a:spcAf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C</a:t>
            </a:r>
            <a:r>
              <a:rPr lang="fr-FR" sz="2000" b="1" dirty="0">
                <a:solidFill>
                  <a:srgbClr val="000000"/>
                </a:solidFill>
                <a:effectLst/>
                <a:latin typeface="Comic Sans MS" panose="030F0702030302020204" pitchFamily="66" charset="0"/>
                <a:ea typeface="Calibri" panose="020F0502020204030204" pitchFamily="34" charset="0"/>
                <a:cs typeface="CenturyGothic,Bold"/>
              </a:rPr>
              <a:t>oordonner </a:t>
            </a:r>
            <a:r>
              <a:rPr lang="fr-FR" sz="2000" b="1" dirty="0">
                <a:solidFill>
                  <a:srgbClr val="000000"/>
                </a:solidFill>
                <a:effectLst/>
                <a:latin typeface="Comic Sans MS" panose="030F0702030302020204" pitchFamily="66" charset="0"/>
                <a:ea typeface="Calibri" panose="020F0502020204030204" pitchFamily="34" charset="0"/>
                <a:cs typeface="CenturyGothic"/>
              </a:rPr>
              <a:t>le parcours de l’enfant, en lien avec les familles et les différents acteurs</a:t>
            </a:r>
            <a:r>
              <a:rPr lang="fr-FR" sz="4400" b="1" dirty="0">
                <a:solidFill>
                  <a:srgbClr val="000000"/>
                </a:solidFill>
                <a:effectLst/>
                <a:latin typeface="Comic Sans MS" panose="030F0702030302020204" pitchFamily="66" charset="0"/>
                <a:ea typeface="Calibri" panose="020F0502020204030204" pitchFamily="34" charset="0"/>
                <a:cs typeface="CenturyGothic"/>
              </a:rPr>
              <a:t>.</a:t>
            </a:r>
            <a:endParaRPr lang="fr-FR"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4" descr="Document unique : évaluer efficacement les risques professionnels -  Formation des P.R.O.">
            <a:extLst>
              <a:ext uri="{FF2B5EF4-FFF2-40B4-BE49-F238E27FC236}">
                <a16:creationId xmlns:a16="http://schemas.microsoft.com/office/drawing/2014/main" id="{FA6071E2-2D4D-4E32-8C59-1359E54C8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6" t="742" r="20000" b="34074"/>
          <a:stretch>
            <a:fillRect/>
          </a:stretch>
        </p:blipFill>
        <p:spPr bwMode="auto">
          <a:xfrm>
            <a:off x="350032" y="2496334"/>
            <a:ext cx="870755" cy="6712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a:extLst>
              <a:ext uri="{FF2B5EF4-FFF2-40B4-BE49-F238E27FC236}">
                <a16:creationId xmlns:a16="http://schemas.microsoft.com/office/drawing/2014/main" id="{ABCFCD0F-FA8B-4548-8980-BC82E4968C93}"/>
              </a:ext>
            </a:extLst>
          </p:cNvPr>
          <p:cNvSpPr>
            <a:spLocks noChangeArrowheads="1"/>
          </p:cNvSpPr>
          <p:nvPr/>
        </p:nvSpPr>
        <p:spPr bwMode="auto">
          <a:xfrm>
            <a:off x="1317428" y="2464447"/>
            <a:ext cx="55788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0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rPr>
              <a:t> </a:t>
            </a:r>
            <a:r>
              <a:rPr kumimoji="0" lang="fr-FR" altLang="fr-FR"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rPr>
              <a:t>Evaluation </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des besoins de l</a:t>
            </a: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 charset="0"/>
              </a:rPr>
              <a:t>’</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enfant et des attentes de la famille</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endParaRPr>
          </a:p>
        </p:txBody>
      </p:sp>
      <p:pic>
        <p:nvPicPr>
          <p:cNvPr id="14" name="Image 20" descr="Risques psychosociaux n°5 - Construire son plan d'actions (RPS) -">
            <a:extLst>
              <a:ext uri="{FF2B5EF4-FFF2-40B4-BE49-F238E27FC236}">
                <a16:creationId xmlns:a16="http://schemas.microsoft.com/office/drawing/2014/main" id="{DF24F787-1542-4D88-8F36-0D5E40B80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0" y="3671201"/>
            <a:ext cx="1057629" cy="6240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574253ED-C6D3-4533-9357-F3A2C5A0D3F7}"/>
              </a:ext>
            </a:extLst>
          </p:cNvPr>
          <p:cNvSpPr>
            <a:spLocks noChangeArrowheads="1"/>
          </p:cNvSpPr>
          <p:nvPr/>
        </p:nvSpPr>
        <p:spPr bwMode="auto">
          <a:xfrm>
            <a:off x="1479454" y="3717901"/>
            <a:ext cx="62464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rPr>
              <a:t>Co-construction </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du projet d</a:t>
            </a: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 charset="0"/>
              </a:rPr>
              <a:t>’</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intervention et de coordination avec la famille</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6" name="Image 9">
            <a:extLst>
              <a:ext uri="{FF2B5EF4-FFF2-40B4-BE49-F238E27FC236}">
                <a16:creationId xmlns:a16="http://schemas.microsoft.com/office/drawing/2014/main" id="{13A37A55-B7FF-4925-B8AC-E24430F55E09}"/>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 t="11784" r="2834"/>
          <a:stretch/>
        </p:blipFill>
        <p:spPr bwMode="auto">
          <a:xfrm>
            <a:off x="296491" y="4660403"/>
            <a:ext cx="1019909" cy="9259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0">
            <a:extLst>
              <a:ext uri="{FF2B5EF4-FFF2-40B4-BE49-F238E27FC236}">
                <a16:creationId xmlns:a16="http://schemas.microsoft.com/office/drawing/2014/main" id="{B03EB853-0978-4400-87DB-68AE9B4F4FF6}"/>
              </a:ext>
            </a:extLst>
          </p:cNvPr>
          <p:cNvSpPr>
            <a:spLocks noChangeArrowheads="1"/>
          </p:cNvSpPr>
          <p:nvPr/>
        </p:nvSpPr>
        <p:spPr bwMode="auto">
          <a:xfrm>
            <a:off x="1400810" y="4975263"/>
            <a:ext cx="48750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rPr>
              <a:t>Recherche </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de professionnels lib</a:t>
            </a: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 charset="0"/>
              </a:rPr>
              <a:t>é</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raux, des solutions d</a:t>
            </a: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 charset="0"/>
              </a:rPr>
              <a:t>’</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accueil et de r</a:t>
            </a: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 charset="0"/>
              </a:rPr>
              <a:t>é</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pit</a:t>
            </a: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 charset="0"/>
              </a:rPr>
              <a:t>…</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8" name="Image 21" descr="Plan DAction, Plan, Ordinateur Icônes PNG - Plan DAction, Plan, Ordinateur  Icônes transparentes | PNG gratuit">
            <a:extLst>
              <a:ext uri="{FF2B5EF4-FFF2-40B4-BE49-F238E27FC236}">
                <a16:creationId xmlns:a16="http://schemas.microsoft.com/office/drawing/2014/main" id="{3E141988-9BC7-4ACD-9148-7752E559A5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630" t="7037" r="28889" b="17038"/>
          <a:stretch>
            <a:fillRect/>
          </a:stretch>
        </p:blipFill>
        <p:spPr bwMode="auto">
          <a:xfrm>
            <a:off x="7494768" y="3564792"/>
            <a:ext cx="674313" cy="8201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1">
            <a:extLst>
              <a:ext uri="{FF2B5EF4-FFF2-40B4-BE49-F238E27FC236}">
                <a16:creationId xmlns:a16="http://schemas.microsoft.com/office/drawing/2014/main" id="{6D7682B3-0F2F-4C5B-AF59-E73728BC0A7B}"/>
              </a:ext>
            </a:extLst>
          </p:cNvPr>
          <p:cNvSpPr>
            <a:spLocks noChangeArrowheads="1"/>
          </p:cNvSpPr>
          <p:nvPr/>
        </p:nvSpPr>
        <p:spPr bwMode="auto">
          <a:xfrm>
            <a:off x="8527007" y="3830904"/>
            <a:ext cx="360109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rPr>
              <a:t>Mise en </a:t>
            </a:r>
            <a:r>
              <a:rPr kumimoji="0" lang="fr-FR" altLang="fr-FR"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Bold" charset="0"/>
              </a:rPr>
              <a:t>œ</a:t>
            </a:r>
            <a:r>
              <a:rPr kumimoji="0" lang="fr-FR" altLang="fr-FR"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rPr>
              <a:t>uvre </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du plan d</a:t>
            </a: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enturyGothic" charset="0"/>
              </a:rPr>
              <a:t>’</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intervention</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0" name="Image 4">
            <a:extLst>
              <a:ext uri="{FF2B5EF4-FFF2-40B4-BE49-F238E27FC236}">
                <a16:creationId xmlns:a16="http://schemas.microsoft.com/office/drawing/2014/main" id="{55ADEEE3-56DB-44F3-9C46-8120B51658B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136844" y="2450283"/>
            <a:ext cx="1390163" cy="76024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2">
            <a:extLst>
              <a:ext uri="{FF2B5EF4-FFF2-40B4-BE49-F238E27FC236}">
                <a16:creationId xmlns:a16="http://schemas.microsoft.com/office/drawing/2014/main" id="{E76508FC-E89D-4C10-9811-2F8E84E44181}"/>
              </a:ext>
            </a:extLst>
          </p:cNvPr>
          <p:cNvSpPr>
            <a:spLocks noChangeArrowheads="1"/>
          </p:cNvSpPr>
          <p:nvPr/>
        </p:nvSpPr>
        <p:spPr bwMode="auto">
          <a:xfrm>
            <a:off x="8610600" y="2562688"/>
            <a:ext cx="308133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Bold" charset="0"/>
              </a:rPr>
              <a:t>Coordination et suivi </a:t>
            </a:r>
            <a:r>
              <a:rPr kumimoji="0" lang="fr-FR" altLang="fr-FR"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des interventions entre les professionnels</a:t>
            </a:r>
            <a:r>
              <a:rPr kumimoji="0" lang="fr-FR" altLang="fr-FR" sz="1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3" name="Image 22">
            <a:extLst>
              <a:ext uri="{FF2B5EF4-FFF2-40B4-BE49-F238E27FC236}">
                <a16:creationId xmlns:a16="http://schemas.microsoft.com/office/drawing/2014/main" id="{371140F9-AF4E-4C03-8736-EC23D18537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3708" y="4757816"/>
            <a:ext cx="665373" cy="66537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13">
            <a:extLst>
              <a:ext uri="{FF2B5EF4-FFF2-40B4-BE49-F238E27FC236}">
                <a16:creationId xmlns:a16="http://schemas.microsoft.com/office/drawing/2014/main" id="{4269C75C-93A1-4635-AF34-D91ABCF147D1}"/>
              </a:ext>
            </a:extLst>
          </p:cNvPr>
          <p:cNvSpPr>
            <a:spLocks noChangeArrowheads="1"/>
          </p:cNvSpPr>
          <p:nvPr/>
        </p:nvSpPr>
        <p:spPr bwMode="auto">
          <a:xfrm>
            <a:off x="8527007" y="4914454"/>
            <a:ext cx="3128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enturyGothic" charset="0"/>
              </a:rPr>
              <a:t> Soutien aux familles</a:t>
            </a: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461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11</a:t>
            </a:fld>
            <a:endParaRPr/>
          </a:p>
        </p:txBody>
      </p:sp>
      <p:sp>
        <p:nvSpPr>
          <p:cNvPr id="11" name="Titre 1">
            <a:extLst>
              <a:ext uri="{FF2B5EF4-FFF2-40B4-BE49-F238E27FC236}">
                <a16:creationId xmlns:a16="http://schemas.microsoft.com/office/drawing/2014/main" id="{6CD7536C-C48E-46D8-9E7E-7235021BC47A}"/>
              </a:ext>
            </a:extLst>
          </p:cNvPr>
          <p:cNvSpPr>
            <a:spLocks noGrp="1"/>
          </p:cNvSpPr>
          <p:nvPr>
            <p:ph type="title"/>
          </p:nvPr>
        </p:nvSpPr>
        <p:spPr>
          <a:xfrm>
            <a:off x="838200" y="0"/>
            <a:ext cx="10515600" cy="1325562"/>
          </a:xfrm>
        </p:spPr>
        <p:txBody>
          <a:bodyPr/>
          <a:lstStyle/>
          <a:p>
            <a:r>
              <a:rPr lang="fr-FR" sz="4400" b="1" dirty="0">
                <a:latin typeface="Comic Sans MS" panose="030F0702030302020204" pitchFamily="66" charset="0"/>
              </a:rPr>
              <a:t>Au commencement…</a:t>
            </a:r>
          </a:p>
        </p:txBody>
      </p:sp>
      <p:pic>
        <p:nvPicPr>
          <p:cNvPr id="12" name="Image 11">
            <a:extLst>
              <a:ext uri="{FF2B5EF4-FFF2-40B4-BE49-F238E27FC236}">
                <a16:creationId xmlns:a16="http://schemas.microsoft.com/office/drawing/2014/main" id="{4043C92C-B1EF-4283-9E4D-CDCEAF6F8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015" y="0"/>
            <a:ext cx="1711569" cy="1711569"/>
          </a:xfrm>
          <a:prstGeom prst="rect">
            <a:avLst/>
          </a:prstGeom>
        </p:spPr>
      </p:pic>
      <p:sp>
        <p:nvSpPr>
          <p:cNvPr id="13" name="Espace réservé du contenu 2">
            <a:extLst>
              <a:ext uri="{FF2B5EF4-FFF2-40B4-BE49-F238E27FC236}">
                <a16:creationId xmlns:a16="http://schemas.microsoft.com/office/drawing/2014/main" id="{46F3AEBE-AB15-4DB9-A2DE-3EEC4CC0ADDF}"/>
              </a:ext>
            </a:extLst>
          </p:cNvPr>
          <p:cNvSpPr txBox="1">
            <a:spLocks/>
          </p:cNvSpPr>
          <p:nvPr/>
        </p:nvSpPr>
        <p:spPr>
          <a:xfrm>
            <a:off x="692619" y="2506663"/>
            <a:ext cx="10515600" cy="28171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222A35"/>
              </a:buClr>
              <a:buSzPts val="3200"/>
              <a:buFont typeface="Arial"/>
              <a:buChar char="•"/>
              <a:defRPr sz="3200" b="0" i="0" u="none" strike="noStrike" cap="none">
                <a:solidFill>
                  <a:srgbClr val="222A35"/>
                </a:solidFill>
                <a:latin typeface="Verdana"/>
                <a:ea typeface="Verdana"/>
                <a:cs typeface="Verdana"/>
                <a:sym typeface="Verdana"/>
              </a:defRPr>
            </a:lvl1pPr>
            <a:lvl2pPr marL="914400" marR="0" lvl="1" indent="-406400" algn="l" rtl="0">
              <a:lnSpc>
                <a:spcPct val="90000"/>
              </a:lnSpc>
              <a:spcBef>
                <a:spcPts val="5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2pPr>
            <a:lvl3pPr marL="1371600" marR="0" lvl="2"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3pPr>
            <a:lvl4pPr marL="1828800" marR="0" lvl="3"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4pPr>
            <a:lvl5pPr marL="2286000" marR="0" lvl="4"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r>
              <a:rPr lang="fr-FR" sz="2000" dirty="0">
                <a:latin typeface="Comic Sans MS" panose="030F0702030302020204" pitchFamily="66" charset="0"/>
              </a:rPr>
              <a:t>Une expérience personnelle ultérieure de la mise en place de sensibilisations sur une UEMA.</a:t>
            </a:r>
          </a:p>
          <a:p>
            <a:pPr marL="0" indent="0">
              <a:buFont typeface="Arial"/>
              <a:buNone/>
            </a:pPr>
            <a:endParaRPr lang="fr-FR" sz="2000" dirty="0">
              <a:latin typeface="Comic Sans MS" panose="030F0702030302020204" pitchFamily="66" charset="0"/>
            </a:endParaRPr>
          </a:p>
          <a:p>
            <a:r>
              <a:rPr lang="fr-FR" sz="2000" dirty="0">
                <a:latin typeface="Comic Sans MS" panose="030F0702030302020204" pitchFamily="66" charset="0"/>
              </a:rPr>
              <a:t> Beaucoup de sollicitations des champs d’expertises précis correspondants aux compétences du PCPE ( qu’est ce que l’autisme, gestion des comportements problèmes…)</a:t>
            </a:r>
          </a:p>
          <a:p>
            <a:pPr marL="0" indent="0">
              <a:buFont typeface="Arial"/>
              <a:buNone/>
            </a:pPr>
            <a:endParaRPr lang="fr-FR" dirty="0"/>
          </a:p>
        </p:txBody>
      </p:sp>
    </p:spTree>
    <p:extLst>
      <p:ext uri="{BB962C8B-B14F-4D97-AF65-F5344CB8AC3E}">
        <p14:creationId xmlns:p14="http://schemas.microsoft.com/office/powerpoint/2010/main" val="65672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12</a:t>
            </a:fld>
            <a:endParaRPr/>
          </a:p>
        </p:txBody>
      </p:sp>
      <p:sp>
        <p:nvSpPr>
          <p:cNvPr id="9" name="Espace réservé du contenu 2">
            <a:extLst>
              <a:ext uri="{FF2B5EF4-FFF2-40B4-BE49-F238E27FC236}">
                <a16:creationId xmlns:a16="http://schemas.microsoft.com/office/drawing/2014/main" id="{1FE3B23F-9321-479B-AAE2-3802B13773E4}"/>
              </a:ext>
            </a:extLst>
          </p:cNvPr>
          <p:cNvSpPr txBox="1">
            <a:spLocks/>
          </p:cNvSpPr>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222A35"/>
              </a:buClr>
              <a:buSzPts val="3200"/>
              <a:buFont typeface="Arial"/>
              <a:buChar char="•"/>
              <a:defRPr sz="3200" b="0" i="0" u="none" strike="noStrike" cap="none">
                <a:solidFill>
                  <a:srgbClr val="222A35"/>
                </a:solidFill>
                <a:latin typeface="Verdana"/>
                <a:ea typeface="Verdana"/>
                <a:cs typeface="Verdana"/>
                <a:sym typeface="Verdana"/>
              </a:defRPr>
            </a:lvl1pPr>
            <a:lvl2pPr marL="914400" marR="0" lvl="1" indent="-406400" algn="l" rtl="0">
              <a:lnSpc>
                <a:spcPct val="90000"/>
              </a:lnSpc>
              <a:spcBef>
                <a:spcPts val="5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2pPr>
            <a:lvl3pPr marL="1371600" marR="0" lvl="2"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3pPr>
            <a:lvl4pPr marL="1828800" marR="0" lvl="3"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4pPr>
            <a:lvl5pPr marL="2286000" marR="0" lvl="4"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r>
              <a:rPr lang="fr-FR" sz="2000" dirty="0">
                <a:latin typeface="Comic Sans MS" panose="030F0702030302020204" pitchFamily="66" charset="0"/>
              </a:rPr>
              <a:t>Le PCPE intervient dans différents secteurs: périscolaire, crèche, loisirs, école, santé…</a:t>
            </a:r>
          </a:p>
          <a:p>
            <a:pPr marL="0" indent="0">
              <a:buFont typeface="Arial"/>
              <a:buNone/>
            </a:pPr>
            <a:endParaRPr lang="fr-FR" sz="2000" dirty="0">
              <a:latin typeface="Comic Sans MS" panose="030F0702030302020204" pitchFamily="66" charset="0"/>
            </a:endParaRPr>
          </a:p>
          <a:p>
            <a:r>
              <a:rPr lang="fr-FR" sz="2000" dirty="0">
                <a:latin typeface="Comic Sans MS" panose="030F0702030302020204" pitchFamily="66" charset="0"/>
              </a:rPr>
              <a:t> Faciliter l’accès au droit commun: les professionnels ont souvent envie d’accueillir, mais ne se sentent pas suffisamment compétents (ne pas savoir fait peur!!  )</a:t>
            </a:r>
          </a:p>
          <a:p>
            <a:pPr marL="0" indent="0">
              <a:buFont typeface="Arial"/>
              <a:buNone/>
            </a:pPr>
            <a:endParaRPr lang="fr-FR" sz="2000" dirty="0">
              <a:latin typeface="Comic Sans MS" panose="030F0702030302020204" pitchFamily="66" charset="0"/>
            </a:endParaRPr>
          </a:p>
          <a:p>
            <a:r>
              <a:rPr lang="fr-FR" sz="2000" dirty="0">
                <a:latin typeface="Comic Sans MS" panose="030F0702030302020204" pitchFamily="66" charset="0"/>
              </a:rPr>
              <a:t> Avoir un espace d’informations et d’échanges</a:t>
            </a:r>
          </a:p>
          <a:p>
            <a:pPr marL="50800" indent="0">
              <a:buFont typeface="Arial"/>
              <a:buNone/>
            </a:pPr>
            <a:endParaRPr lang="fr-FR" sz="2000" dirty="0">
              <a:latin typeface="Comic Sans MS" panose="030F0702030302020204" pitchFamily="66" charset="0"/>
            </a:endParaRPr>
          </a:p>
          <a:p>
            <a:r>
              <a:rPr lang="fr-FR" sz="2000" dirty="0">
                <a:latin typeface="Comic Sans MS" panose="030F0702030302020204" pitchFamily="66" charset="0"/>
              </a:rPr>
              <a:t> Se rencontrer entre professionnels de différents secteurs (faire tomber les mauvaises représentations école/ESMS/ CSLH)</a:t>
            </a:r>
          </a:p>
        </p:txBody>
      </p:sp>
      <p:sp>
        <p:nvSpPr>
          <p:cNvPr id="12" name="Titre 1">
            <a:extLst>
              <a:ext uri="{FF2B5EF4-FFF2-40B4-BE49-F238E27FC236}">
                <a16:creationId xmlns:a16="http://schemas.microsoft.com/office/drawing/2014/main" id="{1C12A216-33F5-4582-9B88-3AF625FE5D3D}"/>
              </a:ext>
            </a:extLst>
          </p:cNvPr>
          <p:cNvSpPr>
            <a:spLocks noGrp="1"/>
          </p:cNvSpPr>
          <p:nvPr>
            <p:ph type="title"/>
          </p:nvPr>
        </p:nvSpPr>
        <p:spPr>
          <a:xfrm>
            <a:off x="838200" y="183234"/>
            <a:ext cx="10515600" cy="1325562"/>
          </a:xfrm>
        </p:spPr>
        <p:txBody>
          <a:bodyPr/>
          <a:lstStyle/>
          <a:p>
            <a:r>
              <a:rPr lang="fr-FR" sz="4400" b="1" dirty="0">
                <a:latin typeface="Comic Sans MS" panose="030F0702030302020204" pitchFamily="66" charset="0"/>
              </a:rPr>
              <a:t>Identifier les besoins sur le territoire</a:t>
            </a:r>
          </a:p>
        </p:txBody>
      </p:sp>
      <p:pic>
        <p:nvPicPr>
          <p:cNvPr id="13" name="Image 12">
            <a:extLst>
              <a:ext uri="{FF2B5EF4-FFF2-40B4-BE49-F238E27FC236}">
                <a16:creationId xmlns:a16="http://schemas.microsoft.com/office/drawing/2014/main" id="{40C0AB60-9614-4EED-8676-C97F2A1E9DD0}"/>
              </a:ext>
            </a:extLst>
          </p:cNvPr>
          <p:cNvPicPr>
            <a:picLocks noChangeAspect="1"/>
          </p:cNvPicPr>
          <p:nvPr/>
        </p:nvPicPr>
        <p:blipFill rotWithShape="1">
          <a:blip r:embed="rId3">
            <a:extLst>
              <a:ext uri="{28A0092B-C50C-407E-A947-70E740481C1C}">
                <a14:useLocalDpi xmlns:a14="http://schemas.microsoft.com/office/drawing/2010/main" val="0"/>
              </a:ext>
            </a:extLst>
          </a:blip>
          <a:srcRect r="3775" b="10610"/>
          <a:stretch/>
        </p:blipFill>
        <p:spPr>
          <a:xfrm>
            <a:off x="10548087" y="45793"/>
            <a:ext cx="1611426" cy="1600444"/>
          </a:xfrm>
          <a:prstGeom prst="rect">
            <a:avLst/>
          </a:prstGeom>
        </p:spPr>
      </p:pic>
      <p:pic>
        <p:nvPicPr>
          <p:cNvPr id="14" name="Image 13">
            <a:extLst>
              <a:ext uri="{FF2B5EF4-FFF2-40B4-BE49-F238E27FC236}">
                <a16:creationId xmlns:a16="http://schemas.microsoft.com/office/drawing/2014/main" id="{DFCACCD3-519F-43CA-97A9-DA99FAD2BD59}"/>
              </a:ext>
            </a:extLst>
          </p:cNvPr>
          <p:cNvPicPr>
            <a:picLocks noChangeAspect="1"/>
          </p:cNvPicPr>
          <p:nvPr/>
        </p:nvPicPr>
        <p:blipFill rotWithShape="1">
          <a:blip r:embed="rId4">
            <a:extLst>
              <a:ext uri="{28A0092B-C50C-407E-A947-70E740481C1C}">
                <a14:useLocalDpi xmlns:a14="http://schemas.microsoft.com/office/drawing/2010/main" val="0"/>
              </a:ext>
            </a:extLst>
          </a:blip>
          <a:srcRect l="13965" r="13552" b="3573"/>
          <a:stretch/>
        </p:blipFill>
        <p:spPr>
          <a:xfrm>
            <a:off x="3006133" y="2332859"/>
            <a:ext cx="841131" cy="634592"/>
          </a:xfrm>
          <a:prstGeom prst="rect">
            <a:avLst/>
          </a:prstGeom>
        </p:spPr>
      </p:pic>
      <p:pic>
        <p:nvPicPr>
          <p:cNvPr id="15" name="Image 14">
            <a:extLst>
              <a:ext uri="{FF2B5EF4-FFF2-40B4-BE49-F238E27FC236}">
                <a16:creationId xmlns:a16="http://schemas.microsoft.com/office/drawing/2014/main" id="{588C0C23-7199-4D59-A539-9C9E6F8F2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741" y="2275653"/>
            <a:ext cx="1071713" cy="749004"/>
          </a:xfrm>
          <a:prstGeom prst="rect">
            <a:avLst/>
          </a:prstGeom>
        </p:spPr>
      </p:pic>
      <p:pic>
        <p:nvPicPr>
          <p:cNvPr id="16" name="Image 15">
            <a:extLst>
              <a:ext uri="{FF2B5EF4-FFF2-40B4-BE49-F238E27FC236}">
                <a16:creationId xmlns:a16="http://schemas.microsoft.com/office/drawing/2014/main" id="{4B0975CC-F85F-4813-B23B-65D3EF58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340" y="2332859"/>
            <a:ext cx="1071713" cy="713176"/>
          </a:xfrm>
          <a:prstGeom prst="rect">
            <a:avLst/>
          </a:prstGeom>
        </p:spPr>
      </p:pic>
      <p:pic>
        <p:nvPicPr>
          <p:cNvPr id="17" name="Image 16">
            <a:extLst>
              <a:ext uri="{FF2B5EF4-FFF2-40B4-BE49-F238E27FC236}">
                <a16:creationId xmlns:a16="http://schemas.microsoft.com/office/drawing/2014/main" id="{926359E8-2758-4773-A04D-09226B150B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77206" y="3371009"/>
            <a:ext cx="606911" cy="606911"/>
          </a:xfrm>
          <a:prstGeom prst="rect">
            <a:avLst/>
          </a:prstGeom>
        </p:spPr>
      </p:pic>
      <p:pic>
        <p:nvPicPr>
          <p:cNvPr id="18" name="Image 17">
            <a:extLst>
              <a:ext uri="{FF2B5EF4-FFF2-40B4-BE49-F238E27FC236}">
                <a16:creationId xmlns:a16="http://schemas.microsoft.com/office/drawing/2014/main" id="{B752A64B-00A9-4D42-9F36-E3154F9CF4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8383" y="5246753"/>
            <a:ext cx="841130" cy="883379"/>
          </a:xfrm>
          <a:prstGeom prst="rect">
            <a:avLst/>
          </a:prstGeom>
        </p:spPr>
      </p:pic>
    </p:spTree>
    <p:extLst>
      <p:ext uri="{BB962C8B-B14F-4D97-AF65-F5344CB8AC3E}">
        <p14:creationId xmlns:p14="http://schemas.microsoft.com/office/powerpoint/2010/main" val="154181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13</a:t>
            </a:fld>
            <a:endParaRPr/>
          </a:p>
        </p:txBody>
      </p:sp>
      <p:sp>
        <p:nvSpPr>
          <p:cNvPr id="9" name="Titre 1">
            <a:extLst>
              <a:ext uri="{FF2B5EF4-FFF2-40B4-BE49-F238E27FC236}">
                <a16:creationId xmlns:a16="http://schemas.microsoft.com/office/drawing/2014/main" id="{1122DB6C-9A18-4F56-948A-C8837DE508D2}"/>
              </a:ext>
            </a:extLst>
          </p:cNvPr>
          <p:cNvSpPr>
            <a:spLocks noGrp="1"/>
          </p:cNvSpPr>
          <p:nvPr>
            <p:ph type="title"/>
          </p:nvPr>
        </p:nvSpPr>
        <p:spPr>
          <a:xfrm>
            <a:off x="533459" y="0"/>
            <a:ext cx="10515600" cy="1325563"/>
          </a:xfrm>
        </p:spPr>
        <p:txBody>
          <a:bodyPr/>
          <a:lstStyle/>
          <a:p>
            <a:r>
              <a:rPr lang="fr-FR" sz="4400" b="1" dirty="0">
                <a:latin typeface="Comic Sans MS" panose="030F0702030302020204" pitchFamily="66" charset="0"/>
              </a:rPr>
              <a:t>Mise en place d’un livret ressource</a:t>
            </a:r>
          </a:p>
        </p:txBody>
      </p:sp>
      <p:pic>
        <p:nvPicPr>
          <p:cNvPr id="11" name="Image 10">
            <a:extLst>
              <a:ext uri="{FF2B5EF4-FFF2-40B4-BE49-F238E27FC236}">
                <a16:creationId xmlns:a16="http://schemas.microsoft.com/office/drawing/2014/main" id="{01AFBB1A-5467-4CCC-A624-6B317D308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669" y="0"/>
            <a:ext cx="2014331" cy="1590675"/>
          </a:xfrm>
          <a:prstGeom prst="rect">
            <a:avLst/>
          </a:prstGeom>
        </p:spPr>
      </p:pic>
      <p:sp>
        <p:nvSpPr>
          <p:cNvPr id="12" name="Espace réservé du contenu 2">
            <a:extLst>
              <a:ext uri="{FF2B5EF4-FFF2-40B4-BE49-F238E27FC236}">
                <a16:creationId xmlns:a16="http://schemas.microsoft.com/office/drawing/2014/main" id="{42E80862-B798-4BF6-8FA7-EA036153104B}"/>
              </a:ext>
            </a:extLst>
          </p:cNvPr>
          <p:cNvSpPr txBox="1">
            <a:spLocks/>
          </p:cNvSpPr>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222A35"/>
              </a:buClr>
              <a:buSzPts val="3200"/>
              <a:buFont typeface="Arial"/>
              <a:buChar char="•"/>
              <a:defRPr sz="3200" b="0" i="0" u="none" strike="noStrike" cap="none">
                <a:solidFill>
                  <a:srgbClr val="222A35"/>
                </a:solidFill>
                <a:latin typeface="Verdana"/>
                <a:ea typeface="Verdana"/>
                <a:cs typeface="Verdana"/>
                <a:sym typeface="Verdana"/>
              </a:defRPr>
            </a:lvl1pPr>
            <a:lvl2pPr marL="914400" marR="0" lvl="1" indent="-406400" algn="l" rtl="0">
              <a:lnSpc>
                <a:spcPct val="90000"/>
              </a:lnSpc>
              <a:spcBef>
                <a:spcPts val="5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2pPr>
            <a:lvl3pPr marL="1371600" marR="0" lvl="2"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3pPr>
            <a:lvl4pPr marL="1828800" marR="0" lvl="3"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4pPr>
            <a:lvl5pPr marL="2286000" marR="0" lvl="4"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r>
              <a:rPr lang="fr-FR" sz="2000" dirty="0">
                <a:latin typeface="Comic Sans MS" panose="030F0702030302020204" pitchFamily="66" charset="0"/>
              </a:rPr>
              <a:t>Temps de sensibilisations gratuits à destination des professionnels sur les mercredis matin </a:t>
            </a:r>
          </a:p>
          <a:p>
            <a:pPr marL="0" indent="0">
              <a:buFont typeface="Arial"/>
              <a:buNone/>
            </a:pPr>
            <a:endParaRPr lang="fr-FR" sz="2000" dirty="0">
              <a:latin typeface="Comic Sans MS" panose="030F0702030302020204" pitchFamily="66" charset="0"/>
            </a:endParaRPr>
          </a:p>
          <a:p>
            <a:pPr marL="0" indent="0">
              <a:buFont typeface="Arial"/>
              <a:buNone/>
            </a:pPr>
            <a:endParaRPr lang="fr-FR" sz="2000" dirty="0">
              <a:latin typeface="Comic Sans MS" panose="030F0702030302020204" pitchFamily="66" charset="0"/>
            </a:endParaRPr>
          </a:p>
          <a:p>
            <a:pPr marL="0" indent="0">
              <a:buFont typeface="Arial"/>
              <a:buNone/>
            </a:pPr>
            <a:endParaRPr lang="fr-FR" sz="2000" dirty="0">
              <a:latin typeface="Comic Sans MS" panose="030F0702030302020204" pitchFamily="66" charset="0"/>
            </a:endParaRPr>
          </a:p>
          <a:p>
            <a:r>
              <a:rPr lang="fr-FR" sz="2000" dirty="0">
                <a:latin typeface="Comic Sans MS" panose="030F0702030302020204" pitchFamily="66" charset="0"/>
              </a:rPr>
              <a:t>Possibilités pour les professionnels du territoire de mobiliser le PCPE pour des sensibilisations du livret en interne ( en lien avec les conseillers pédagogiques, et les IEN, les équipes de direction..)</a:t>
            </a:r>
          </a:p>
        </p:txBody>
      </p:sp>
      <p:pic>
        <p:nvPicPr>
          <p:cNvPr id="13" name="Image 12">
            <a:extLst>
              <a:ext uri="{FF2B5EF4-FFF2-40B4-BE49-F238E27FC236}">
                <a16:creationId xmlns:a16="http://schemas.microsoft.com/office/drawing/2014/main" id="{ECFC3B9D-ED13-4C82-A387-2331920CF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84" y="2336037"/>
            <a:ext cx="1374049" cy="1202293"/>
          </a:xfrm>
          <a:prstGeom prst="rect">
            <a:avLst/>
          </a:prstGeom>
        </p:spPr>
      </p:pic>
      <p:pic>
        <p:nvPicPr>
          <p:cNvPr id="14" name="Image 13">
            <a:extLst>
              <a:ext uri="{FF2B5EF4-FFF2-40B4-BE49-F238E27FC236}">
                <a16:creationId xmlns:a16="http://schemas.microsoft.com/office/drawing/2014/main" id="{EFD0D1D3-B66B-46E0-AEF3-74EC5B552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59" y="4650672"/>
            <a:ext cx="3042639" cy="1661227"/>
          </a:xfrm>
          <a:prstGeom prst="rect">
            <a:avLst/>
          </a:prstGeom>
        </p:spPr>
      </p:pic>
    </p:spTree>
    <p:extLst>
      <p:ext uri="{BB962C8B-B14F-4D97-AF65-F5344CB8AC3E}">
        <p14:creationId xmlns:p14="http://schemas.microsoft.com/office/powerpoint/2010/main" val="178175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14</a:t>
            </a:fld>
            <a:endParaRPr/>
          </a:p>
        </p:txBody>
      </p:sp>
      <p:sp>
        <p:nvSpPr>
          <p:cNvPr id="8" name="Titre 1">
            <a:extLst>
              <a:ext uri="{FF2B5EF4-FFF2-40B4-BE49-F238E27FC236}">
                <a16:creationId xmlns:a16="http://schemas.microsoft.com/office/drawing/2014/main" id="{AA293B05-4D4F-4060-B410-7F8B5624D0B8}"/>
              </a:ext>
            </a:extLst>
          </p:cNvPr>
          <p:cNvSpPr>
            <a:spLocks noGrp="1"/>
          </p:cNvSpPr>
          <p:nvPr>
            <p:ph type="title"/>
          </p:nvPr>
        </p:nvSpPr>
        <p:spPr>
          <a:xfrm>
            <a:off x="838200" y="-118572"/>
            <a:ext cx="10515600" cy="1325562"/>
          </a:xfrm>
        </p:spPr>
        <p:txBody>
          <a:bodyPr/>
          <a:lstStyle/>
          <a:p>
            <a:r>
              <a:rPr lang="fr-FR" sz="4400" b="1" dirty="0">
                <a:latin typeface="Comic Sans MS" panose="030F0702030302020204" pitchFamily="66" charset="0"/>
              </a:rPr>
              <a:t>Le livret ressource </a:t>
            </a:r>
          </a:p>
        </p:txBody>
      </p:sp>
      <p:pic>
        <p:nvPicPr>
          <p:cNvPr id="9" name="Image 8">
            <a:extLst>
              <a:ext uri="{FF2B5EF4-FFF2-40B4-BE49-F238E27FC236}">
                <a16:creationId xmlns:a16="http://schemas.microsoft.com/office/drawing/2014/main" id="{1E0741F0-42B2-4115-8E74-68C5901A7799}"/>
              </a:ext>
            </a:extLst>
          </p:cNvPr>
          <p:cNvPicPr>
            <a:picLocks noChangeAspect="1"/>
          </p:cNvPicPr>
          <p:nvPr/>
        </p:nvPicPr>
        <p:blipFill>
          <a:blip r:embed="rId3"/>
          <a:stretch>
            <a:fillRect/>
          </a:stretch>
        </p:blipFill>
        <p:spPr>
          <a:xfrm>
            <a:off x="10205789" y="0"/>
            <a:ext cx="1850862" cy="1325562"/>
          </a:xfrm>
          <a:prstGeom prst="rect">
            <a:avLst/>
          </a:prstGeom>
        </p:spPr>
      </p:pic>
      <p:pic>
        <p:nvPicPr>
          <p:cNvPr id="10" name="Espace réservé du contenu 3">
            <a:extLst>
              <a:ext uri="{FF2B5EF4-FFF2-40B4-BE49-F238E27FC236}">
                <a16:creationId xmlns:a16="http://schemas.microsoft.com/office/drawing/2014/main" id="{DFE7B258-B500-4AB9-80E5-50C41C50B685}"/>
              </a:ext>
            </a:extLst>
          </p:cNvPr>
          <p:cNvPicPr>
            <a:picLocks noChangeAspect="1"/>
          </p:cNvPicPr>
          <p:nvPr/>
        </p:nvPicPr>
        <p:blipFill>
          <a:blip r:embed="rId4"/>
          <a:stretch>
            <a:fillRect/>
          </a:stretch>
        </p:blipFill>
        <p:spPr>
          <a:xfrm>
            <a:off x="1849798" y="1261703"/>
            <a:ext cx="3966323" cy="5041466"/>
          </a:xfrm>
          <a:prstGeom prst="rect">
            <a:avLst/>
          </a:prstGeom>
          <a:noFill/>
          <a:ln>
            <a:noFill/>
          </a:ln>
        </p:spPr>
      </p:pic>
      <p:pic>
        <p:nvPicPr>
          <p:cNvPr id="11" name="Image 10">
            <a:extLst>
              <a:ext uri="{FF2B5EF4-FFF2-40B4-BE49-F238E27FC236}">
                <a16:creationId xmlns:a16="http://schemas.microsoft.com/office/drawing/2014/main" id="{A8230A5E-6CBE-4069-8325-D745FBC06A62}"/>
              </a:ext>
            </a:extLst>
          </p:cNvPr>
          <p:cNvPicPr>
            <a:picLocks noChangeAspect="1"/>
          </p:cNvPicPr>
          <p:nvPr/>
        </p:nvPicPr>
        <p:blipFill>
          <a:blip r:embed="rId5"/>
          <a:stretch>
            <a:fillRect/>
          </a:stretch>
        </p:blipFill>
        <p:spPr>
          <a:xfrm>
            <a:off x="6212622" y="609948"/>
            <a:ext cx="4064546" cy="5665440"/>
          </a:xfrm>
          <a:prstGeom prst="rect">
            <a:avLst/>
          </a:prstGeom>
        </p:spPr>
      </p:pic>
    </p:spTree>
    <p:extLst>
      <p:ext uri="{BB962C8B-B14F-4D97-AF65-F5344CB8AC3E}">
        <p14:creationId xmlns:p14="http://schemas.microsoft.com/office/powerpoint/2010/main" val="353767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15</a:t>
            </a:fld>
            <a:endParaRPr/>
          </a:p>
        </p:txBody>
      </p:sp>
      <p:sp>
        <p:nvSpPr>
          <p:cNvPr id="8" name="Titre 1">
            <a:extLst>
              <a:ext uri="{FF2B5EF4-FFF2-40B4-BE49-F238E27FC236}">
                <a16:creationId xmlns:a16="http://schemas.microsoft.com/office/drawing/2014/main" id="{328E9AFD-31C8-406B-9D7D-04780B5012F4}"/>
              </a:ext>
            </a:extLst>
          </p:cNvPr>
          <p:cNvSpPr>
            <a:spLocks noGrp="1"/>
          </p:cNvSpPr>
          <p:nvPr>
            <p:ph type="title"/>
          </p:nvPr>
        </p:nvSpPr>
        <p:spPr>
          <a:xfrm>
            <a:off x="931862" y="0"/>
            <a:ext cx="10515600" cy="1325562"/>
          </a:xfrm>
        </p:spPr>
        <p:txBody>
          <a:bodyPr/>
          <a:lstStyle/>
          <a:p>
            <a:r>
              <a:rPr lang="fr-FR" sz="4400" b="1" dirty="0">
                <a:latin typeface="Comic Sans MS" panose="030F0702030302020204" pitchFamily="66" charset="0"/>
              </a:rPr>
              <a:t>Nos autres missions ressources</a:t>
            </a:r>
          </a:p>
        </p:txBody>
      </p:sp>
      <p:sp>
        <p:nvSpPr>
          <p:cNvPr id="9" name="Espace réservé du contenu 2">
            <a:extLst>
              <a:ext uri="{FF2B5EF4-FFF2-40B4-BE49-F238E27FC236}">
                <a16:creationId xmlns:a16="http://schemas.microsoft.com/office/drawing/2014/main" id="{60FF2A44-4C22-47F4-ADAD-8392A3B7CC4C}"/>
              </a:ext>
            </a:extLst>
          </p:cNvPr>
          <p:cNvSpPr txBox="1">
            <a:spLocks/>
          </p:cNvSpPr>
          <p:nvPr/>
        </p:nvSpPr>
        <p:spPr>
          <a:xfrm>
            <a:off x="838200" y="1825625"/>
            <a:ext cx="10515600" cy="4351337"/>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222A35"/>
              </a:buClr>
              <a:buSzPts val="3200"/>
              <a:buFont typeface="Arial"/>
              <a:buChar char="•"/>
              <a:defRPr sz="3200" b="0" i="0" u="none" strike="noStrike" cap="none">
                <a:solidFill>
                  <a:srgbClr val="222A35"/>
                </a:solidFill>
                <a:latin typeface="Verdana"/>
                <a:ea typeface="Verdana"/>
                <a:cs typeface="Verdana"/>
                <a:sym typeface="Verdana"/>
              </a:defRPr>
            </a:lvl1pPr>
            <a:lvl2pPr marL="914400" marR="0" lvl="1" indent="-406400" algn="l" rtl="0">
              <a:lnSpc>
                <a:spcPct val="90000"/>
              </a:lnSpc>
              <a:spcBef>
                <a:spcPts val="5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2pPr>
            <a:lvl3pPr marL="1371600" marR="0" lvl="2"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3pPr>
            <a:lvl4pPr marL="1828800" marR="0" lvl="3"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4pPr>
            <a:lvl5pPr marL="2286000" marR="0" lvl="4"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r>
              <a:rPr lang="fr-FR" sz="2400" dirty="0">
                <a:latin typeface="Comic Sans MS" panose="030F0702030302020204" pitchFamily="66" charset="0"/>
              </a:rPr>
              <a:t>  </a:t>
            </a:r>
            <a:r>
              <a:rPr lang="fr-FR" sz="2200" dirty="0">
                <a:latin typeface="Comic Sans MS" panose="030F0702030302020204" pitchFamily="66" charset="0"/>
              </a:rPr>
              <a:t>Animations de sensibilisations à destination de l’Education Nationale </a:t>
            </a:r>
          </a:p>
          <a:p>
            <a:pPr marL="0" indent="0">
              <a:buFont typeface="Arial"/>
              <a:buNone/>
            </a:pPr>
            <a:r>
              <a:rPr lang="fr-FR" sz="2200" dirty="0">
                <a:latin typeface="Comic Sans MS" panose="030F0702030302020204" pitchFamily="66" charset="0"/>
              </a:rPr>
              <a:t>(Journée de la maternelle, école inclusive, journée des ULIS)</a:t>
            </a:r>
          </a:p>
          <a:p>
            <a:pPr marL="0" indent="0">
              <a:buFont typeface="Arial"/>
              <a:buNone/>
            </a:pPr>
            <a:endParaRPr lang="fr-FR" sz="2200" dirty="0">
              <a:latin typeface="Comic Sans MS" panose="030F0702030302020204" pitchFamily="66" charset="0"/>
            </a:endParaRPr>
          </a:p>
          <a:p>
            <a:r>
              <a:rPr lang="fr-FR" sz="2200" dirty="0">
                <a:latin typeface="Comic Sans MS" panose="030F0702030302020204" pitchFamily="66" charset="0"/>
              </a:rPr>
              <a:t>Stand d’informations lors d’évènements ( Journée mondiale de l’autisme, rencontre autour des TND, </a:t>
            </a:r>
          </a:p>
          <a:p>
            <a:pPr marL="0" indent="0">
              <a:buFont typeface="Arial"/>
              <a:buNone/>
            </a:pPr>
            <a:endParaRPr lang="fr-FR" sz="2200" dirty="0">
              <a:latin typeface="Comic Sans MS" panose="030F0702030302020204" pitchFamily="66" charset="0"/>
            </a:endParaRPr>
          </a:p>
          <a:p>
            <a:r>
              <a:rPr lang="fr-FR" sz="2200" dirty="0">
                <a:latin typeface="Comic Sans MS" panose="030F0702030302020204" pitchFamily="66" charset="0"/>
              </a:rPr>
              <a:t>Soirée des aidants</a:t>
            </a:r>
          </a:p>
          <a:p>
            <a:pPr marL="0" indent="0">
              <a:buFont typeface="Arial"/>
              <a:buNone/>
            </a:pPr>
            <a:endParaRPr lang="fr-FR" sz="2200" dirty="0">
              <a:latin typeface="Comic Sans MS" panose="030F0702030302020204" pitchFamily="66" charset="0"/>
            </a:endParaRPr>
          </a:p>
          <a:p>
            <a:r>
              <a:rPr lang="fr-FR" sz="2200" dirty="0">
                <a:latin typeface="Comic Sans MS" panose="030F0702030302020204" pitchFamily="66" charset="0"/>
              </a:rPr>
              <a:t> Sensibilisations de professionnels Médico Social sur l’autisme (SAVS, foyer</a:t>
            </a:r>
          </a:p>
          <a:p>
            <a:pPr marL="0" indent="0">
              <a:buFont typeface="Arial"/>
              <a:buNone/>
            </a:pPr>
            <a:r>
              <a:rPr lang="fr-FR" sz="2200" dirty="0">
                <a:latin typeface="Comic Sans MS" panose="030F0702030302020204" pitchFamily="66" charset="0"/>
              </a:rPr>
              <a:t>… soutien/accompagnement d’équipe médico-sociales non spécialisées)</a:t>
            </a:r>
          </a:p>
          <a:p>
            <a:r>
              <a:rPr lang="fr-FR" sz="2200" dirty="0">
                <a:latin typeface="Comic Sans MS" panose="030F0702030302020204" pitchFamily="66" charset="0"/>
              </a:rPr>
              <a:t>Communauté 360</a:t>
            </a:r>
          </a:p>
          <a:p>
            <a:endParaRPr lang="fr-FR" dirty="0"/>
          </a:p>
        </p:txBody>
      </p:sp>
      <p:pic>
        <p:nvPicPr>
          <p:cNvPr id="10" name="Image 9">
            <a:extLst>
              <a:ext uri="{FF2B5EF4-FFF2-40B4-BE49-F238E27FC236}">
                <a16:creationId xmlns:a16="http://schemas.microsoft.com/office/drawing/2014/main" id="{E19335BC-8A25-472D-9284-F90C1991F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795" y="2217851"/>
            <a:ext cx="1555932" cy="780420"/>
          </a:xfrm>
          <a:prstGeom prst="rect">
            <a:avLst/>
          </a:prstGeom>
        </p:spPr>
      </p:pic>
      <p:pic>
        <p:nvPicPr>
          <p:cNvPr id="11" name="Image 10">
            <a:extLst>
              <a:ext uri="{FF2B5EF4-FFF2-40B4-BE49-F238E27FC236}">
                <a16:creationId xmlns:a16="http://schemas.microsoft.com/office/drawing/2014/main" id="{450A4CAD-6A6C-4FC0-946D-D27A3608C766}"/>
              </a:ext>
            </a:extLst>
          </p:cNvPr>
          <p:cNvPicPr>
            <a:picLocks noChangeAspect="1"/>
          </p:cNvPicPr>
          <p:nvPr/>
        </p:nvPicPr>
        <p:blipFill>
          <a:blip r:embed="rId4"/>
          <a:stretch>
            <a:fillRect/>
          </a:stretch>
        </p:blipFill>
        <p:spPr>
          <a:xfrm>
            <a:off x="4652207" y="3441190"/>
            <a:ext cx="883811" cy="1185253"/>
          </a:xfrm>
          <a:prstGeom prst="rect">
            <a:avLst/>
          </a:prstGeom>
        </p:spPr>
      </p:pic>
      <p:pic>
        <p:nvPicPr>
          <p:cNvPr id="12" name="Image 11">
            <a:extLst>
              <a:ext uri="{FF2B5EF4-FFF2-40B4-BE49-F238E27FC236}">
                <a16:creationId xmlns:a16="http://schemas.microsoft.com/office/drawing/2014/main" id="{EDFB5640-4D47-4D36-AA7E-F688F7CA7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447407"/>
            <a:ext cx="834560" cy="1185253"/>
          </a:xfrm>
          <a:prstGeom prst="rect">
            <a:avLst/>
          </a:prstGeom>
        </p:spPr>
      </p:pic>
      <p:pic>
        <p:nvPicPr>
          <p:cNvPr id="13" name="Image 12">
            <a:extLst>
              <a:ext uri="{FF2B5EF4-FFF2-40B4-BE49-F238E27FC236}">
                <a16:creationId xmlns:a16="http://schemas.microsoft.com/office/drawing/2014/main" id="{64164584-7DC4-42A1-B38B-A9055E055F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0542" y="3402363"/>
            <a:ext cx="838011" cy="1185253"/>
          </a:xfrm>
          <a:prstGeom prst="rect">
            <a:avLst/>
          </a:prstGeom>
        </p:spPr>
      </p:pic>
      <p:pic>
        <p:nvPicPr>
          <p:cNvPr id="14" name="Image 13" descr="image.png">
            <a:extLst>
              <a:ext uri="{FF2B5EF4-FFF2-40B4-BE49-F238E27FC236}">
                <a16:creationId xmlns:a16="http://schemas.microsoft.com/office/drawing/2014/main" id="{90FA9F53-7530-47FD-A478-F6A9A6B2879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9777" y="5548554"/>
            <a:ext cx="2156178" cy="763346"/>
          </a:xfrm>
          <a:prstGeom prst="rect">
            <a:avLst/>
          </a:prstGeom>
          <a:noFill/>
          <a:ln>
            <a:noFill/>
          </a:ln>
        </p:spPr>
      </p:pic>
    </p:spTree>
    <p:extLst>
      <p:ext uri="{BB962C8B-B14F-4D97-AF65-F5344CB8AC3E}">
        <p14:creationId xmlns:p14="http://schemas.microsoft.com/office/powerpoint/2010/main" val="200030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16</a:t>
            </a:fld>
            <a:endParaRPr/>
          </a:p>
        </p:txBody>
      </p:sp>
      <p:sp>
        <p:nvSpPr>
          <p:cNvPr id="8" name="Titre 1">
            <a:extLst>
              <a:ext uri="{FF2B5EF4-FFF2-40B4-BE49-F238E27FC236}">
                <a16:creationId xmlns:a16="http://schemas.microsoft.com/office/drawing/2014/main" id="{C9545617-1EED-47DA-927A-3D117CFAFF3A}"/>
              </a:ext>
            </a:extLst>
          </p:cNvPr>
          <p:cNvSpPr>
            <a:spLocks noGrp="1"/>
          </p:cNvSpPr>
          <p:nvPr>
            <p:ph type="title"/>
          </p:nvPr>
        </p:nvSpPr>
        <p:spPr>
          <a:xfrm>
            <a:off x="838200" y="0"/>
            <a:ext cx="10515600" cy="1325562"/>
          </a:xfrm>
        </p:spPr>
        <p:txBody>
          <a:bodyPr/>
          <a:lstStyle/>
          <a:p>
            <a:r>
              <a:rPr lang="fr-FR" sz="4400" b="1" dirty="0">
                <a:latin typeface="Comic Sans MS" panose="030F0702030302020204" pitchFamily="66" charset="0"/>
              </a:rPr>
              <a:t>L’activité ressource en chiffre:</a:t>
            </a:r>
            <a:br>
              <a:rPr lang="fr-FR" sz="4400" dirty="0">
                <a:latin typeface="Comic Sans MS" panose="030F0702030302020204" pitchFamily="66" charset="0"/>
              </a:rPr>
            </a:br>
            <a:r>
              <a:rPr lang="fr-FR" sz="2000" dirty="0">
                <a:latin typeface="Comic Sans MS" panose="030F0702030302020204" pitchFamily="66" charset="0"/>
              </a:rPr>
              <a:t>Mis en annexe du rapport d’activités du PCPE 2023  </a:t>
            </a:r>
          </a:p>
        </p:txBody>
      </p:sp>
      <p:graphicFrame>
        <p:nvGraphicFramePr>
          <p:cNvPr id="9" name="Tableau 8">
            <a:extLst>
              <a:ext uri="{FF2B5EF4-FFF2-40B4-BE49-F238E27FC236}">
                <a16:creationId xmlns:a16="http://schemas.microsoft.com/office/drawing/2014/main" id="{19FFF978-F370-410F-B9F0-D452D998CB9A}"/>
              </a:ext>
            </a:extLst>
          </p:cNvPr>
          <p:cNvGraphicFramePr>
            <a:graphicFrameLocks noGrp="1"/>
          </p:cNvGraphicFramePr>
          <p:nvPr>
            <p:extLst>
              <p:ext uri="{D42A27DB-BD31-4B8C-83A1-F6EECF244321}">
                <p14:modId xmlns:p14="http://schemas.microsoft.com/office/powerpoint/2010/main" val="2724289509"/>
              </p:ext>
            </p:extLst>
          </p:nvPr>
        </p:nvGraphicFramePr>
        <p:xfrm>
          <a:off x="384749" y="2672626"/>
          <a:ext cx="11300346" cy="2142699"/>
        </p:xfrm>
        <a:graphic>
          <a:graphicData uri="http://schemas.openxmlformats.org/drawingml/2006/table">
            <a:tbl>
              <a:tblPr firstRow="1" firstCol="1" bandRow="1">
                <a:tableStyleId>{5C22544A-7EE6-4342-B048-85BDC9FD1C3A}</a:tableStyleId>
              </a:tblPr>
              <a:tblGrid>
                <a:gridCol w="887988">
                  <a:extLst>
                    <a:ext uri="{9D8B030D-6E8A-4147-A177-3AD203B41FA5}">
                      <a16:colId xmlns:a16="http://schemas.microsoft.com/office/drawing/2014/main" val="2757758070"/>
                    </a:ext>
                  </a:extLst>
                </a:gridCol>
                <a:gridCol w="2523952">
                  <a:extLst>
                    <a:ext uri="{9D8B030D-6E8A-4147-A177-3AD203B41FA5}">
                      <a16:colId xmlns:a16="http://schemas.microsoft.com/office/drawing/2014/main" val="2005277237"/>
                    </a:ext>
                  </a:extLst>
                </a:gridCol>
                <a:gridCol w="2634779">
                  <a:extLst>
                    <a:ext uri="{9D8B030D-6E8A-4147-A177-3AD203B41FA5}">
                      <a16:colId xmlns:a16="http://schemas.microsoft.com/office/drawing/2014/main" val="310792871"/>
                    </a:ext>
                  </a:extLst>
                </a:gridCol>
                <a:gridCol w="2018899">
                  <a:extLst>
                    <a:ext uri="{9D8B030D-6E8A-4147-A177-3AD203B41FA5}">
                      <a16:colId xmlns:a16="http://schemas.microsoft.com/office/drawing/2014/main" val="3478754819"/>
                    </a:ext>
                  </a:extLst>
                </a:gridCol>
                <a:gridCol w="887313">
                  <a:extLst>
                    <a:ext uri="{9D8B030D-6E8A-4147-A177-3AD203B41FA5}">
                      <a16:colId xmlns:a16="http://schemas.microsoft.com/office/drawing/2014/main" val="2253564273"/>
                    </a:ext>
                  </a:extLst>
                </a:gridCol>
                <a:gridCol w="2347415">
                  <a:extLst>
                    <a:ext uri="{9D8B030D-6E8A-4147-A177-3AD203B41FA5}">
                      <a16:colId xmlns:a16="http://schemas.microsoft.com/office/drawing/2014/main" val="430691090"/>
                    </a:ext>
                  </a:extLst>
                </a:gridCol>
              </a:tblGrid>
              <a:tr h="2142699">
                <a:tc>
                  <a:txBody>
                    <a:bodyPr/>
                    <a:lstStyle/>
                    <a:p>
                      <a:pPr>
                        <a:lnSpc>
                          <a:spcPct val="107000"/>
                        </a:lnSpc>
                        <a:spcAft>
                          <a:spcPts val="0"/>
                        </a:spcAft>
                      </a:pPr>
                      <a:r>
                        <a:rPr lang="fr-FR" sz="2000" dirty="0">
                          <a:effectLst/>
                          <a:latin typeface="Comic Sans MS" panose="030F0702030302020204" pitchFamily="66" charset="0"/>
                        </a:rPr>
                        <a:t>Total </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latin typeface="Comic Sans MS" panose="030F0702030302020204" pitchFamily="66" charset="0"/>
                        </a:rPr>
                        <a:t>18 interventions</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latin typeface="Comic Sans MS" panose="030F0702030302020204" pitchFamily="66" charset="0"/>
                        </a:rPr>
                        <a:t>9 thématiques différentes </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latin typeface="Comic Sans MS" panose="030F0702030302020204" pitchFamily="66" charset="0"/>
                        </a:rPr>
                        <a:t>606 /746 personnes Sensibilisées</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latin typeface="Comic Sans MS" panose="030F0702030302020204" pitchFamily="66" charset="0"/>
                        </a:rPr>
                        <a:t>59h </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latin typeface="Comic Sans MS" panose="030F0702030302020204" pitchFamily="66" charset="0"/>
                        </a:rPr>
                        <a:t>1 à 3 professionnels mobilisés par intervention</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139723"/>
                  </a:ext>
                </a:extLst>
              </a:tr>
            </a:tbl>
          </a:graphicData>
        </a:graphic>
      </p:graphicFrame>
    </p:spTree>
    <p:extLst>
      <p:ext uri="{BB962C8B-B14F-4D97-AF65-F5344CB8AC3E}">
        <p14:creationId xmlns:p14="http://schemas.microsoft.com/office/powerpoint/2010/main" val="325464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17</a:t>
            </a:fld>
            <a:endParaRPr/>
          </a:p>
        </p:txBody>
      </p:sp>
      <p:sp>
        <p:nvSpPr>
          <p:cNvPr id="8" name="Titre 1">
            <a:extLst>
              <a:ext uri="{FF2B5EF4-FFF2-40B4-BE49-F238E27FC236}">
                <a16:creationId xmlns:a16="http://schemas.microsoft.com/office/drawing/2014/main" id="{6991F9D6-D9A2-4558-A7AD-ED455FA3A1E1}"/>
              </a:ext>
            </a:extLst>
          </p:cNvPr>
          <p:cNvSpPr>
            <a:spLocks noGrp="1"/>
          </p:cNvSpPr>
          <p:nvPr>
            <p:ph type="title"/>
          </p:nvPr>
        </p:nvSpPr>
        <p:spPr>
          <a:xfrm>
            <a:off x="838200" y="0"/>
            <a:ext cx="10515600" cy="1325562"/>
          </a:xfrm>
        </p:spPr>
        <p:txBody>
          <a:bodyPr/>
          <a:lstStyle/>
          <a:p>
            <a:r>
              <a:rPr lang="fr-FR" sz="4400" dirty="0">
                <a:latin typeface="Comic Sans MS" panose="030F0702030302020204" pitchFamily="66" charset="0"/>
              </a:rPr>
              <a:t> </a:t>
            </a:r>
            <a:r>
              <a:rPr lang="fr-FR" sz="4400" b="1" dirty="0">
                <a:latin typeface="Comic Sans MS" panose="030F0702030302020204" pitchFamily="66" charset="0"/>
              </a:rPr>
              <a:t>Les points forts </a:t>
            </a:r>
          </a:p>
        </p:txBody>
      </p:sp>
      <p:sp>
        <p:nvSpPr>
          <p:cNvPr id="9" name="Espace réservé du contenu 2">
            <a:extLst>
              <a:ext uri="{FF2B5EF4-FFF2-40B4-BE49-F238E27FC236}">
                <a16:creationId xmlns:a16="http://schemas.microsoft.com/office/drawing/2014/main" id="{12B120B5-FD25-4B01-B4FC-3CE7FE8016AC}"/>
              </a:ext>
            </a:extLst>
          </p:cNvPr>
          <p:cNvSpPr txBox="1">
            <a:spLocks/>
          </p:cNvSpPr>
          <p:nvPr/>
        </p:nvSpPr>
        <p:spPr>
          <a:xfrm>
            <a:off x="838200" y="1542553"/>
            <a:ext cx="10515600" cy="4653459"/>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222A35"/>
              </a:buClr>
              <a:buSzPts val="3200"/>
              <a:buFont typeface="Arial"/>
              <a:buChar char="•"/>
              <a:defRPr sz="3200" b="0" i="0" u="none" strike="noStrike" cap="none">
                <a:solidFill>
                  <a:srgbClr val="222A35"/>
                </a:solidFill>
                <a:latin typeface="Verdana"/>
                <a:ea typeface="Verdana"/>
                <a:cs typeface="Verdana"/>
                <a:sym typeface="Verdana"/>
              </a:defRPr>
            </a:lvl1pPr>
            <a:lvl2pPr marL="914400" marR="0" lvl="1" indent="-406400" algn="l" rtl="0">
              <a:lnSpc>
                <a:spcPct val="90000"/>
              </a:lnSpc>
              <a:spcBef>
                <a:spcPts val="5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2pPr>
            <a:lvl3pPr marL="1371600" marR="0" lvl="2"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3pPr>
            <a:lvl4pPr marL="1828800" marR="0" lvl="3"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4pPr>
            <a:lvl5pPr marL="2286000" marR="0" lvl="4"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r>
              <a:rPr lang="fr-FR" sz="2000" b="1" dirty="0">
                <a:latin typeface="Comic Sans MS" panose="030F0702030302020204" pitchFamily="66" charset="0"/>
              </a:rPr>
              <a:t>Repérage: </a:t>
            </a:r>
            <a:r>
              <a:rPr lang="fr-FR" sz="2000" dirty="0">
                <a:latin typeface="Comic Sans MS" panose="030F0702030302020204" pitchFamily="66" charset="0"/>
              </a:rPr>
              <a:t>Permet aux partenaires du territoire de nous repérer, nous connaitre et mieux comprendre nos missions</a:t>
            </a:r>
          </a:p>
          <a:p>
            <a:endParaRPr lang="fr-FR" sz="2000" dirty="0">
              <a:latin typeface="Comic Sans MS" panose="030F0702030302020204" pitchFamily="66" charset="0"/>
            </a:endParaRPr>
          </a:p>
          <a:p>
            <a:r>
              <a:rPr lang="fr-FR" sz="2000" b="1" dirty="0">
                <a:latin typeface="Comic Sans MS" panose="030F0702030302020204" pitchFamily="66" charset="0"/>
              </a:rPr>
              <a:t>Compréhension:  </a:t>
            </a:r>
            <a:r>
              <a:rPr lang="fr-FR" sz="2000" dirty="0">
                <a:latin typeface="Comic Sans MS" panose="030F0702030302020204" pitchFamily="66" charset="0"/>
              </a:rPr>
              <a:t>Une meilleures connaissance des troubles et des adaptations nécessaires facilitent les interventions ultérieures.</a:t>
            </a:r>
          </a:p>
          <a:p>
            <a:endParaRPr lang="fr-FR" sz="2000" dirty="0">
              <a:latin typeface="Comic Sans MS" panose="030F0702030302020204" pitchFamily="66" charset="0"/>
            </a:endParaRPr>
          </a:p>
          <a:p>
            <a:r>
              <a:rPr lang="fr-FR" sz="2000" b="1" dirty="0">
                <a:latin typeface="Comic Sans MS" panose="030F0702030302020204" pitchFamily="66" charset="0"/>
              </a:rPr>
              <a:t>Expertise:  </a:t>
            </a:r>
            <a:r>
              <a:rPr lang="fr-FR" sz="2000" dirty="0">
                <a:latin typeface="Comic Sans MS" panose="030F0702030302020204" pitchFamily="66" charset="0"/>
              </a:rPr>
              <a:t>Les sensibilisations collectives donne une certaine « légitimité » aux interventions sur le terrain. Cela permet d’être reconnu comme « expert »</a:t>
            </a:r>
          </a:p>
          <a:p>
            <a:endParaRPr lang="fr-FR" sz="2000" dirty="0">
              <a:latin typeface="Comic Sans MS" panose="030F0702030302020204" pitchFamily="66" charset="0"/>
            </a:endParaRPr>
          </a:p>
          <a:p>
            <a:r>
              <a:rPr lang="fr-FR" sz="2000" b="1" dirty="0">
                <a:latin typeface="Comic Sans MS" panose="030F0702030302020204" pitchFamily="66" charset="0"/>
              </a:rPr>
              <a:t>Donner envie: </a:t>
            </a:r>
            <a:r>
              <a:rPr lang="fr-FR" sz="2000" dirty="0">
                <a:latin typeface="Comic Sans MS" panose="030F0702030302020204" pitchFamily="66" charset="0"/>
              </a:rPr>
              <a:t>Permet aux participants de se sentir moins seuls, d’oser et d’essayer certaines prises en charge. </a:t>
            </a:r>
          </a:p>
          <a:p>
            <a:endParaRPr lang="fr-FR" sz="2000" dirty="0">
              <a:latin typeface="Comic Sans MS" panose="030F0702030302020204" pitchFamily="66" charset="0"/>
            </a:endParaRPr>
          </a:p>
          <a:p>
            <a:r>
              <a:rPr lang="fr-FR" sz="2000" b="1" dirty="0">
                <a:latin typeface="Comic Sans MS" panose="030F0702030302020204" pitchFamily="66" charset="0"/>
              </a:rPr>
              <a:t>Rapidité/efficacité</a:t>
            </a:r>
            <a:r>
              <a:rPr lang="fr-FR" sz="2000" dirty="0">
                <a:latin typeface="Comic Sans MS" panose="030F0702030302020204" pitchFamily="66" charset="0"/>
              </a:rPr>
              <a:t>: ex 2h d’intervention permettent de sensibiliser de 15 personnes ( au lieu de prendre 2h pour 1 personne) </a:t>
            </a:r>
            <a:endParaRPr lang="fr-FR" dirty="0"/>
          </a:p>
        </p:txBody>
      </p:sp>
      <p:pic>
        <p:nvPicPr>
          <p:cNvPr id="3" name="Image 2">
            <a:extLst>
              <a:ext uri="{FF2B5EF4-FFF2-40B4-BE49-F238E27FC236}">
                <a16:creationId xmlns:a16="http://schemas.microsoft.com/office/drawing/2014/main" id="{B682F077-5B76-4B3E-A601-A8A404B24E45}"/>
              </a:ext>
            </a:extLst>
          </p:cNvPr>
          <p:cNvPicPr>
            <a:picLocks noChangeAspect="1"/>
          </p:cNvPicPr>
          <p:nvPr/>
        </p:nvPicPr>
        <p:blipFill>
          <a:blip r:embed="rId3"/>
          <a:stretch>
            <a:fillRect/>
          </a:stretch>
        </p:blipFill>
        <p:spPr>
          <a:xfrm>
            <a:off x="10595113" y="0"/>
            <a:ext cx="1362986" cy="1362986"/>
          </a:xfrm>
          <a:prstGeom prst="rect">
            <a:avLst/>
          </a:prstGeom>
        </p:spPr>
      </p:pic>
    </p:spTree>
    <p:extLst>
      <p:ext uri="{BB962C8B-B14F-4D97-AF65-F5344CB8AC3E}">
        <p14:creationId xmlns:p14="http://schemas.microsoft.com/office/powerpoint/2010/main" val="88273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18</a:t>
            </a:fld>
            <a:endParaRPr/>
          </a:p>
        </p:txBody>
      </p:sp>
      <p:sp>
        <p:nvSpPr>
          <p:cNvPr id="8" name="Titre 1">
            <a:extLst>
              <a:ext uri="{FF2B5EF4-FFF2-40B4-BE49-F238E27FC236}">
                <a16:creationId xmlns:a16="http://schemas.microsoft.com/office/drawing/2014/main" id="{00001F8B-25CD-43CE-801A-4758334770AE}"/>
              </a:ext>
            </a:extLst>
          </p:cNvPr>
          <p:cNvSpPr>
            <a:spLocks noGrp="1"/>
          </p:cNvSpPr>
          <p:nvPr>
            <p:ph type="title"/>
          </p:nvPr>
        </p:nvSpPr>
        <p:spPr>
          <a:xfrm>
            <a:off x="838200" y="-1"/>
            <a:ext cx="10515600" cy="1325562"/>
          </a:xfrm>
        </p:spPr>
        <p:txBody>
          <a:bodyPr/>
          <a:lstStyle/>
          <a:p>
            <a:r>
              <a:rPr lang="fr-FR" sz="4400" b="1" dirty="0">
                <a:latin typeface="Comic Sans MS" panose="030F0702030302020204" pitchFamily="66" charset="0"/>
              </a:rPr>
              <a:t>Les points à questionner</a:t>
            </a:r>
          </a:p>
        </p:txBody>
      </p:sp>
      <p:pic>
        <p:nvPicPr>
          <p:cNvPr id="3" name="Image 2">
            <a:extLst>
              <a:ext uri="{FF2B5EF4-FFF2-40B4-BE49-F238E27FC236}">
                <a16:creationId xmlns:a16="http://schemas.microsoft.com/office/drawing/2014/main" id="{9C2CB726-F589-425C-BF95-94AD212F519F}"/>
              </a:ext>
            </a:extLst>
          </p:cNvPr>
          <p:cNvPicPr>
            <a:picLocks noChangeAspect="1"/>
          </p:cNvPicPr>
          <p:nvPr/>
        </p:nvPicPr>
        <p:blipFill>
          <a:blip r:embed="rId3"/>
          <a:stretch>
            <a:fillRect/>
          </a:stretch>
        </p:blipFill>
        <p:spPr>
          <a:xfrm>
            <a:off x="10567283" y="-1"/>
            <a:ext cx="1624717" cy="1624717"/>
          </a:xfrm>
          <a:prstGeom prst="rect">
            <a:avLst/>
          </a:prstGeom>
        </p:spPr>
      </p:pic>
      <p:sp>
        <p:nvSpPr>
          <p:cNvPr id="11" name="Espace réservé du contenu 2">
            <a:extLst>
              <a:ext uri="{FF2B5EF4-FFF2-40B4-BE49-F238E27FC236}">
                <a16:creationId xmlns:a16="http://schemas.microsoft.com/office/drawing/2014/main" id="{BEAE482B-19CB-4F12-A3E1-5CC3B1145920}"/>
              </a:ext>
            </a:extLst>
          </p:cNvPr>
          <p:cNvSpPr txBox="1">
            <a:spLocks/>
          </p:cNvSpPr>
          <p:nvPr/>
        </p:nvSpPr>
        <p:spPr>
          <a:xfrm>
            <a:off x="941567" y="1690687"/>
            <a:ext cx="10515600" cy="43513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222A35"/>
              </a:buClr>
              <a:buSzPts val="3200"/>
              <a:buFont typeface="Arial"/>
              <a:buChar char="•"/>
              <a:defRPr sz="3200" b="0" i="0" u="none" strike="noStrike" cap="none">
                <a:solidFill>
                  <a:srgbClr val="222A35"/>
                </a:solidFill>
                <a:latin typeface="Verdana"/>
                <a:ea typeface="Verdana"/>
                <a:cs typeface="Verdana"/>
                <a:sym typeface="Verdana"/>
              </a:defRPr>
            </a:lvl1pPr>
            <a:lvl2pPr marL="914400" marR="0" lvl="1" indent="-406400" algn="l" rtl="0">
              <a:lnSpc>
                <a:spcPct val="90000"/>
              </a:lnSpc>
              <a:spcBef>
                <a:spcPts val="5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2pPr>
            <a:lvl3pPr marL="1371600" marR="0" lvl="2"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3pPr>
            <a:lvl4pPr marL="1828800" marR="0" lvl="3"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4pPr>
            <a:lvl5pPr marL="2286000" marR="0" lvl="4"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r>
              <a:rPr lang="fr-FR" sz="2000">
                <a:latin typeface="Comic Sans MS" panose="030F0702030302020204" pitchFamily="66" charset="0"/>
              </a:rPr>
              <a:t>Le temps consacré? 59H sur une année pour 1,7ETP ( mais qui reste tout de même un gain de temps pour nos interventions ultérieures)</a:t>
            </a:r>
          </a:p>
          <a:p>
            <a:pPr marL="50800" indent="0">
              <a:buFont typeface="Arial"/>
              <a:buNone/>
            </a:pPr>
            <a:endParaRPr lang="fr-FR" sz="2000">
              <a:latin typeface="Comic Sans MS" panose="030F0702030302020204" pitchFamily="66" charset="0"/>
            </a:endParaRPr>
          </a:p>
          <a:p>
            <a:r>
              <a:rPr lang="fr-FR" sz="2000">
                <a:latin typeface="Comic Sans MS" panose="030F0702030302020204" pitchFamily="66" charset="0"/>
              </a:rPr>
              <a:t> Etre constamment en lien avec l’existant sur le territoire en matière de ressource pour éviter les doublons ( CPC, EMAS, Unité ressource, associations…)</a:t>
            </a:r>
          </a:p>
          <a:p>
            <a:pPr marL="50800" indent="0">
              <a:buFont typeface="Arial"/>
              <a:buNone/>
            </a:pPr>
            <a:endParaRPr lang="fr-FR" sz="2000">
              <a:latin typeface="Comic Sans MS" panose="030F0702030302020204" pitchFamily="66" charset="0"/>
            </a:endParaRPr>
          </a:p>
          <a:p>
            <a:r>
              <a:rPr lang="fr-FR" sz="2000">
                <a:latin typeface="Comic Sans MS" panose="030F0702030302020204" pitchFamily="66" charset="0"/>
              </a:rPr>
              <a:t> Pouvoir renvoyer vers d’autres ressources quand le PCPE n’intervient pas auprès du territoire concerné ( zone blanche) </a:t>
            </a:r>
          </a:p>
          <a:p>
            <a:pPr marL="50800" indent="0">
              <a:buFont typeface="Arial"/>
              <a:buNone/>
            </a:pPr>
            <a:endParaRPr lang="fr-FR" sz="2000">
              <a:latin typeface="Comic Sans MS" panose="030F0702030302020204" pitchFamily="66" charset="0"/>
            </a:endParaRPr>
          </a:p>
          <a:p>
            <a:r>
              <a:rPr lang="fr-FR" sz="2000">
                <a:latin typeface="Comic Sans MS" panose="030F0702030302020204" pitchFamily="66" charset="0"/>
              </a:rPr>
              <a:t> </a:t>
            </a:r>
            <a:r>
              <a:rPr lang="fr-FR" sz="2000" b="1">
                <a:latin typeface="Comic Sans MS" panose="030F0702030302020204" pitchFamily="66" charset="0"/>
              </a:rPr>
              <a:t>L’engagement des personnes </a:t>
            </a:r>
            <a:r>
              <a:rPr lang="fr-FR" sz="2000">
                <a:latin typeface="Comic Sans MS" panose="030F0702030302020204" pitchFamily="66" charset="0"/>
              </a:rPr>
              <a:t>présentes aux sensibilisations qui souvent viennent sur leur temps libre</a:t>
            </a:r>
          </a:p>
          <a:p>
            <a:endParaRPr lang="fr-FR" dirty="0"/>
          </a:p>
        </p:txBody>
      </p:sp>
    </p:spTree>
    <p:extLst>
      <p:ext uri="{BB962C8B-B14F-4D97-AF65-F5344CB8AC3E}">
        <p14:creationId xmlns:p14="http://schemas.microsoft.com/office/powerpoint/2010/main" val="29780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19</a:t>
            </a:fld>
            <a:endParaRPr/>
          </a:p>
        </p:txBody>
      </p:sp>
      <p:sp>
        <p:nvSpPr>
          <p:cNvPr id="8" name="Titre 1">
            <a:extLst>
              <a:ext uri="{FF2B5EF4-FFF2-40B4-BE49-F238E27FC236}">
                <a16:creationId xmlns:a16="http://schemas.microsoft.com/office/drawing/2014/main" id="{57B11764-DD23-41F0-8486-7CE09217EB55}"/>
              </a:ext>
            </a:extLst>
          </p:cNvPr>
          <p:cNvSpPr>
            <a:spLocks noGrp="1"/>
          </p:cNvSpPr>
          <p:nvPr>
            <p:ph type="title"/>
          </p:nvPr>
        </p:nvSpPr>
        <p:spPr>
          <a:xfrm>
            <a:off x="758687" y="0"/>
            <a:ext cx="10515600" cy="1325562"/>
          </a:xfrm>
        </p:spPr>
        <p:txBody>
          <a:bodyPr/>
          <a:lstStyle/>
          <a:p>
            <a:r>
              <a:rPr lang="fr-FR" sz="4400" b="1" dirty="0">
                <a:latin typeface="Comic Sans MS" panose="030F0702030302020204" pitchFamily="66" charset="0"/>
              </a:rPr>
              <a:t>Conclusion:</a:t>
            </a:r>
            <a:br>
              <a:rPr lang="fr-FR" b="1" dirty="0">
                <a:latin typeface="Comic Sans MS" panose="030F0702030302020204" pitchFamily="66" charset="0"/>
              </a:rPr>
            </a:br>
            <a:r>
              <a:rPr lang="fr-FR" sz="2000" b="1" dirty="0">
                <a:latin typeface="Comic Sans MS" panose="030F0702030302020204" pitchFamily="66" charset="0"/>
              </a:rPr>
              <a:t>Comment faire vivre notre fonction ressource au PCPE? </a:t>
            </a:r>
          </a:p>
        </p:txBody>
      </p:sp>
      <p:sp>
        <p:nvSpPr>
          <p:cNvPr id="9" name="Espace réservé du contenu 2">
            <a:extLst>
              <a:ext uri="{FF2B5EF4-FFF2-40B4-BE49-F238E27FC236}">
                <a16:creationId xmlns:a16="http://schemas.microsoft.com/office/drawing/2014/main" id="{3C201BB0-8B55-4DC5-A94A-70E2A7BBDA4D}"/>
              </a:ext>
            </a:extLst>
          </p:cNvPr>
          <p:cNvSpPr txBox="1">
            <a:spLocks/>
          </p:cNvSpPr>
          <p:nvPr/>
        </p:nvSpPr>
        <p:spPr>
          <a:xfrm>
            <a:off x="838200" y="2370139"/>
            <a:ext cx="10515600" cy="36242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222A35"/>
              </a:buClr>
              <a:buSzPts val="3200"/>
              <a:buFont typeface="Arial"/>
              <a:buChar char="•"/>
              <a:defRPr sz="3200" b="0" i="0" u="none" strike="noStrike" cap="none">
                <a:solidFill>
                  <a:srgbClr val="222A35"/>
                </a:solidFill>
                <a:latin typeface="Verdana"/>
                <a:ea typeface="Verdana"/>
                <a:cs typeface="Verdana"/>
                <a:sym typeface="Verdana"/>
              </a:defRPr>
            </a:lvl1pPr>
            <a:lvl2pPr marL="914400" marR="0" lvl="1" indent="-406400" algn="l" rtl="0">
              <a:lnSpc>
                <a:spcPct val="90000"/>
              </a:lnSpc>
              <a:spcBef>
                <a:spcPts val="5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2pPr>
            <a:lvl3pPr marL="1371600" marR="0" lvl="2"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3pPr>
            <a:lvl4pPr marL="1828800" marR="0" lvl="3"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4pPr>
            <a:lvl5pPr marL="2286000" marR="0" lvl="4"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r>
              <a:rPr lang="fr-FR" sz="2000" dirty="0">
                <a:latin typeface="Comic Sans MS" panose="030F0702030302020204" pitchFamily="66" charset="0"/>
              </a:rPr>
              <a:t>La fonction ressource reste très en lien avec </a:t>
            </a:r>
            <a:r>
              <a:rPr lang="fr-FR" sz="2000" b="1" dirty="0">
                <a:latin typeface="Comic Sans MS" panose="030F0702030302020204" pitchFamily="66" charset="0"/>
              </a:rPr>
              <a:t>la connaissance du territoire</a:t>
            </a:r>
          </a:p>
          <a:p>
            <a:endParaRPr lang="fr-FR" sz="2000" dirty="0">
              <a:latin typeface="Comic Sans MS" panose="030F0702030302020204" pitchFamily="66" charset="0"/>
            </a:endParaRPr>
          </a:p>
          <a:p>
            <a:r>
              <a:rPr lang="fr-FR" sz="2000" dirty="0">
                <a:latin typeface="Comic Sans MS" panose="030F0702030302020204" pitchFamily="66" charset="0"/>
              </a:rPr>
              <a:t>La fonction ressource permet le transfert de compétence: faire monter en compétences toute personne le souhaitant</a:t>
            </a:r>
          </a:p>
          <a:p>
            <a:pPr marL="0" indent="0">
              <a:buFont typeface="Arial"/>
              <a:buNone/>
            </a:pPr>
            <a:endParaRPr lang="fr-FR" sz="2000" dirty="0">
              <a:latin typeface="Comic Sans MS" panose="030F0702030302020204" pitchFamily="66" charset="0"/>
            </a:endParaRPr>
          </a:p>
          <a:p>
            <a:r>
              <a:rPr lang="fr-FR" sz="2000" dirty="0">
                <a:latin typeface="Comic Sans MS" panose="030F0702030302020204" pitchFamily="66" charset="0"/>
              </a:rPr>
              <a:t> Une expérience très </a:t>
            </a:r>
            <a:r>
              <a:rPr lang="fr-FR" sz="2000" b="1" dirty="0">
                <a:latin typeface="Comic Sans MS" panose="030F0702030302020204" pitchFamily="66" charset="0"/>
              </a:rPr>
              <a:t>positive</a:t>
            </a:r>
            <a:r>
              <a:rPr lang="fr-FR" sz="2000" dirty="0">
                <a:latin typeface="Comic Sans MS" panose="030F0702030302020204" pitchFamily="66" charset="0"/>
              </a:rPr>
              <a:t> qui donne envie à l’équipe de poursuivre.</a:t>
            </a:r>
          </a:p>
        </p:txBody>
      </p:sp>
      <p:pic>
        <p:nvPicPr>
          <p:cNvPr id="3" name="Image 2">
            <a:extLst>
              <a:ext uri="{FF2B5EF4-FFF2-40B4-BE49-F238E27FC236}">
                <a16:creationId xmlns:a16="http://schemas.microsoft.com/office/drawing/2014/main" id="{58AB7FCE-457E-4D04-A5C0-6307DB28B4B6}"/>
              </a:ext>
            </a:extLst>
          </p:cNvPr>
          <p:cNvPicPr>
            <a:picLocks noChangeAspect="1"/>
          </p:cNvPicPr>
          <p:nvPr/>
        </p:nvPicPr>
        <p:blipFill>
          <a:blip r:embed="rId3"/>
          <a:stretch>
            <a:fillRect/>
          </a:stretch>
        </p:blipFill>
        <p:spPr>
          <a:xfrm>
            <a:off x="10774017" y="0"/>
            <a:ext cx="1417983" cy="1417983"/>
          </a:xfrm>
          <a:prstGeom prst="rect">
            <a:avLst/>
          </a:prstGeom>
        </p:spPr>
      </p:pic>
    </p:spTree>
    <p:extLst>
      <p:ext uri="{BB962C8B-B14F-4D97-AF65-F5344CB8AC3E}">
        <p14:creationId xmlns:p14="http://schemas.microsoft.com/office/powerpoint/2010/main" val="80453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ctrTitle"/>
          </p:nvPr>
        </p:nvSpPr>
        <p:spPr>
          <a:xfrm>
            <a:off x="1524000" y="1778000"/>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22A35"/>
              </a:buClr>
              <a:buSzPts val="6000"/>
              <a:buFont typeface="Verdana"/>
              <a:buNone/>
            </a:pPr>
            <a:br>
              <a:rPr lang="en-US" sz="6000" b="0" i="0" u="none" dirty="0">
                <a:solidFill>
                  <a:srgbClr val="222A35"/>
                </a:solidFill>
                <a:latin typeface="Verdana"/>
                <a:ea typeface="Verdana"/>
                <a:cs typeface="Verdana"/>
                <a:sym typeface="Verdana"/>
              </a:rPr>
            </a:br>
            <a:br>
              <a:rPr lang="en-US" sz="6000" b="0" i="0" u="none" dirty="0">
                <a:solidFill>
                  <a:srgbClr val="222A35"/>
                </a:solidFill>
                <a:latin typeface="Verdana"/>
                <a:ea typeface="Verdana"/>
                <a:cs typeface="Verdana"/>
                <a:sym typeface="Verdana"/>
              </a:rPr>
            </a:br>
            <a:br>
              <a:rPr lang="en-US" sz="6000" b="0" i="0" u="none" dirty="0">
                <a:solidFill>
                  <a:srgbClr val="222A35"/>
                </a:solidFill>
                <a:latin typeface="Verdana"/>
                <a:ea typeface="Verdana"/>
                <a:cs typeface="Verdana"/>
                <a:sym typeface="Verdana"/>
              </a:rPr>
            </a:br>
            <a:r>
              <a:rPr lang="en-US" sz="6000" b="1" i="0" u="none" dirty="0">
                <a:solidFill>
                  <a:srgbClr val="FF0000"/>
                </a:solidFill>
                <a:latin typeface="Verdana"/>
                <a:ea typeface="Verdana"/>
                <a:cs typeface="Verdana"/>
                <a:sym typeface="Verdana"/>
              </a:rPr>
              <a:t>Atelier n°7</a:t>
            </a:r>
            <a:br>
              <a:rPr lang="en-US" sz="6000" b="0" i="0" u="none" dirty="0">
                <a:solidFill>
                  <a:srgbClr val="222A35"/>
                </a:solidFill>
                <a:latin typeface="Verdana"/>
                <a:ea typeface="Verdana"/>
                <a:cs typeface="Verdana"/>
                <a:sym typeface="Verdana"/>
              </a:rPr>
            </a:br>
            <a:r>
              <a:rPr lang="en-US" sz="4000" b="1" i="0" u="none" dirty="0">
                <a:solidFill>
                  <a:srgbClr val="222A35"/>
                </a:solidFill>
                <a:latin typeface="Verdana"/>
                <a:ea typeface="Verdana"/>
                <a:cs typeface="Verdana"/>
                <a:sym typeface="Verdana"/>
              </a:rPr>
              <a:t>« La </a:t>
            </a:r>
            <a:r>
              <a:rPr lang="en-US" sz="4000" b="1" i="0" u="none" dirty="0" err="1">
                <a:solidFill>
                  <a:srgbClr val="222A35"/>
                </a:solidFill>
                <a:latin typeface="Verdana"/>
                <a:ea typeface="Verdana"/>
                <a:cs typeface="Verdana"/>
                <a:sym typeface="Verdana"/>
              </a:rPr>
              <a:t>fonction</a:t>
            </a:r>
            <a:r>
              <a:rPr lang="en-US" sz="4000" b="1" i="0" u="none" dirty="0">
                <a:solidFill>
                  <a:srgbClr val="222A35"/>
                </a:solidFill>
                <a:latin typeface="Verdana"/>
                <a:ea typeface="Verdana"/>
                <a:cs typeface="Verdana"/>
                <a:sym typeface="Verdana"/>
              </a:rPr>
              <a:t> </a:t>
            </a:r>
            <a:r>
              <a:rPr lang="en-US" sz="4000" b="1" i="0" u="none" dirty="0" err="1">
                <a:solidFill>
                  <a:srgbClr val="222A35"/>
                </a:solidFill>
                <a:latin typeface="Verdana"/>
                <a:ea typeface="Verdana"/>
                <a:cs typeface="Verdana"/>
                <a:sym typeface="Verdana"/>
              </a:rPr>
              <a:t>ressource</a:t>
            </a:r>
            <a:r>
              <a:rPr lang="en-US" sz="4000" b="1" i="0" u="none" dirty="0">
                <a:solidFill>
                  <a:srgbClr val="222A35"/>
                </a:solidFill>
                <a:latin typeface="Verdana"/>
                <a:ea typeface="Verdana"/>
                <a:cs typeface="Verdana"/>
                <a:sym typeface="Verdana"/>
              </a:rPr>
              <a:t> - Qui ? Quoi ? </a:t>
            </a:r>
            <a:r>
              <a:rPr lang="en-US" sz="4000" b="1" i="0" u="none" dirty="0" err="1">
                <a:solidFill>
                  <a:srgbClr val="222A35"/>
                </a:solidFill>
                <a:latin typeface="Verdana"/>
                <a:ea typeface="Verdana"/>
                <a:cs typeface="Verdana"/>
                <a:sym typeface="Verdana"/>
              </a:rPr>
              <a:t>Quand</a:t>
            </a:r>
            <a:r>
              <a:rPr lang="en-US" sz="4000" b="1" i="0" u="none" dirty="0">
                <a:solidFill>
                  <a:srgbClr val="222A35"/>
                </a:solidFill>
                <a:latin typeface="Verdana"/>
                <a:ea typeface="Verdana"/>
                <a:cs typeface="Verdana"/>
                <a:sym typeface="Verdana"/>
              </a:rPr>
              <a:t> ? Comment ? »</a:t>
            </a:r>
            <a:br>
              <a:rPr lang="en-US" sz="6000" b="0" i="0" u="none" dirty="0">
                <a:solidFill>
                  <a:srgbClr val="222A35"/>
                </a:solidFill>
                <a:latin typeface="Verdana"/>
                <a:ea typeface="Verdana"/>
                <a:cs typeface="Verdana"/>
                <a:sym typeface="Verdana"/>
              </a:rPr>
            </a:br>
            <a:endParaRPr dirty="0"/>
          </a:p>
        </p:txBody>
      </p:sp>
      <p:sp>
        <p:nvSpPr>
          <p:cNvPr id="140" name="Google Shape;140;p2"/>
          <p:cNvSpPr txBox="1">
            <a:spLocks noGrp="1"/>
          </p:cNvSpPr>
          <p:nvPr>
            <p:ph type="subTitle" idx="1"/>
          </p:nvPr>
        </p:nvSpPr>
        <p:spPr>
          <a:xfrm>
            <a:off x="450850" y="3687762"/>
            <a:ext cx="11364912" cy="16557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Noto Sans Symbols"/>
              <a:buChar char="⮚"/>
            </a:pPr>
            <a:r>
              <a:rPr lang="en-US" sz="2000" b="0" i="1" u="none">
                <a:solidFill>
                  <a:schemeClr val="dk1"/>
                </a:solidFill>
                <a:latin typeface="Verdana"/>
                <a:ea typeface="Verdana"/>
                <a:cs typeface="Verdana"/>
                <a:sym typeface="Verdana"/>
              </a:rPr>
              <a:t>Rachel Blaisot, Educatrice Spécialisée au </a:t>
            </a:r>
            <a:r>
              <a:rPr lang="en-US" sz="2000" b="0" i="0" u="none">
                <a:solidFill>
                  <a:schemeClr val="dk1"/>
                </a:solidFill>
                <a:latin typeface="Verdana"/>
                <a:ea typeface="Verdana"/>
                <a:cs typeface="Verdana"/>
                <a:sym typeface="Verdana"/>
              </a:rPr>
              <a:t>PCPE Sirius, Acolea-Amph</a:t>
            </a:r>
            <a:endParaRPr/>
          </a:p>
          <a:p>
            <a:pPr marL="342900" lvl="0" indent="-342900" algn="l" rtl="0">
              <a:lnSpc>
                <a:spcPct val="90000"/>
              </a:lnSpc>
              <a:spcBef>
                <a:spcPts val="1000"/>
              </a:spcBef>
              <a:spcAft>
                <a:spcPts val="0"/>
              </a:spcAft>
              <a:buClr>
                <a:schemeClr val="dk1"/>
              </a:buClr>
              <a:buSzPts val="2000"/>
              <a:buFont typeface="Noto Sans Symbols"/>
              <a:buChar char="⮚"/>
            </a:pPr>
            <a:r>
              <a:rPr lang="en-US" sz="2000" b="0" i="1" u="none">
                <a:solidFill>
                  <a:schemeClr val="dk1"/>
                </a:solidFill>
                <a:latin typeface="Verdana"/>
                <a:ea typeface="Verdana"/>
                <a:cs typeface="Verdana"/>
                <a:sym typeface="Verdana"/>
              </a:rPr>
              <a:t>Vincent Rabbe , Directeur de l’association les 2 collines, et membre de l’AIRE</a:t>
            </a:r>
            <a:endParaRPr/>
          </a:p>
          <a:p>
            <a:pPr marL="342900" lvl="0" indent="-342900" algn="l" rtl="0">
              <a:lnSpc>
                <a:spcPct val="90000"/>
              </a:lnSpc>
              <a:spcBef>
                <a:spcPts val="1000"/>
              </a:spcBef>
              <a:spcAft>
                <a:spcPts val="0"/>
              </a:spcAft>
              <a:buClr>
                <a:schemeClr val="dk1"/>
              </a:buClr>
              <a:buSzPts val="2000"/>
              <a:buFont typeface="Noto Sans Symbols"/>
              <a:buChar char="⮚"/>
            </a:pPr>
            <a:r>
              <a:rPr lang="en-US" sz="2000" b="0" i="1" u="none">
                <a:solidFill>
                  <a:schemeClr val="dk1"/>
                </a:solidFill>
                <a:latin typeface="Verdana"/>
                <a:ea typeface="Verdana"/>
                <a:cs typeface="Verdana"/>
                <a:sym typeface="Verdana"/>
              </a:rPr>
              <a:t>Pierre-Henry Chysclain, Directeur du dispositif de surdité et de troubles du langage, Fondation OVE</a:t>
            </a:r>
            <a:endParaRPr/>
          </a:p>
          <a:p>
            <a:pPr marL="0" lvl="0" indent="0" algn="ctr" rtl="0">
              <a:lnSpc>
                <a:spcPct val="90000"/>
              </a:lnSpc>
              <a:spcBef>
                <a:spcPts val="1000"/>
              </a:spcBef>
              <a:spcAft>
                <a:spcPts val="0"/>
              </a:spcAft>
              <a:buClr>
                <a:srgbClr val="222A35"/>
              </a:buClr>
              <a:buSzPts val="2000"/>
              <a:buNone/>
            </a:pPr>
            <a:endParaRPr sz="2000" b="0" i="1" u="none">
              <a:solidFill>
                <a:schemeClr val="dk1"/>
              </a:solidFill>
              <a:latin typeface="Verdana"/>
              <a:ea typeface="Verdana"/>
              <a:cs typeface="Verdana"/>
              <a:sym typeface="Verdana"/>
            </a:endParaRPr>
          </a:p>
        </p:txBody>
      </p:sp>
      <p:pic>
        <p:nvPicPr>
          <p:cNvPr id="143" name="Google Shape;143;p2"/>
          <p:cNvPicPr preferRelativeResize="0"/>
          <p:nvPr/>
        </p:nvPicPr>
        <p:blipFill rotWithShape="1">
          <a:blip r:embed="rId3">
            <a:alphaModFix/>
          </a:blip>
          <a:srcRect/>
          <a:stretch/>
        </p:blipFill>
        <p:spPr>
          <a:xfrm>
            <a:off x="838200" y="5554662"/>
            <a:ext cx="10515600" cy="6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
          <p:cNvSpPr txBox="1">
            <a:spLocks noGrp="1"/>
          </p:cNvSpPr>
          <p:nvPr>
            <p:ph type="ctrTitle"/>
          </p:nvPr>
        </p:nvSpPr>
        <p:spPr>
          <a:xfrm>
            <a:off x="1524000" y="1136650"/>
            <a:ext cx="9144000" cy="12636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22A35"/>
              </a:buClr>
              <a:buSzPts val="6000"/>
              <a:buFont typeface="Verdana"/>
              <a:buNone/>
            </a:pPr>
            <a:r>
              <a:rPr lang="en-US" sz="4400" dirty="0">
                <a:solidFill>
                  <a:srgbClr val="FF0000"/>
                </a:solidFill>
              </a:rPr>
              <a:t>Les missions “</a:t>
            </a:r>
            <a:r>
              <a:rPr lang="en-US" sz="4400" dirty="0" err="1">
                <a:solidFill>
                  <a:srgbClr val="FF0000"/>
                </a:solidFill>
              </a:rPr>
              <a:t>Ressource</a:t>
            </a:r>
            <a:r>
              <a:rPr lang="en-US" sz="4400" dirty="0">
                <a:solidFill>
                  <a:srgbClr val="FF0000"/>
                </a:solidFill>
              </a:rPr>
              <a:t>” au sein d’un SSEFS</a:t>
            </a:r>
            <a:endParaRPr sz="4400" dirty="0">
              <a:solidFill>
                <a:srgbClr val="FF0000"/>
              </a:solidFill>
            </a:endParaRPr>
          </a:p>
        </p:txBody>
      </p:sp>
      <p:sp>
        <p:nvSpPr>
          <p:cNvPr id="191" name="Google Shape;191;p6"/>
          <p:cNvSpPr txBox="1">
            <a:spLocks noGrp="1"/>
          </p:cNvSpPr>
          <p:nvPr>
            <p:ph type="subTitle" idx="1"/>
          </p:nvPr>
        </p:nvSpPr>
        <p:spPr>
          <a:xfrm>
            <a:off x="450850" y="3827462"/>
            <a:ext cx="11364912"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95959"/>
              </a:buClr>
              <a:buSzPts val="2400"/>
              <a:buNone/>
            </a:pPr>
            <a:r>
              <a:rPr lang="en-US" sz="2700" i="1" dirty="0" err="1">
                <a:solidFill>
                  <a:srgbClr val="595959"/>
                </a:solidFill>
              </a:rPr>
              <a:t>où</a:t>
            </a:r>
            <a:r>
              <a:rPr lang="en-US" sz="2700" i="1" dirty="0">
                <a:solidFill>
                  <a:srgbClr val="595959"/>
                </a:solidFill>
              </a:rPr>
              <a:t> comment </a:t>
            </a:r>
            <a:r>
              <a:rPr lang="en-US" sz="2700" i="1" dirty="0" err="1">
                <a:solidFill>
                  <a:srgbClr val="595959"/>
                </a:solidFill>
              </a:rPr>
              <a:t>étayer</a:t>
            </a:r>
            <a:r>
              <a:rPr lang="en-US" sz="2700" i="1" dirty="0">
                <a:solidFill>
                  <a:srgbClr val="595959"/>
                </a:solidFill>
              </a:rPr>
              <a:t> la </a:t>
            </a:r>
            <a:r>
              <a:rPr lang="en-US" sz="2700" i="1" dirty="0" err="1">
                <a:solidFill>
                  <a:srgbClr val="595959"/>
                </a:solidFill>
              </a:rPr>
              <a:t>scolarisation</a:t>
            </a:r>
            <a:r>
              <a:rPr lang="en-US" sz="2700" i="1" dirty="0">
                <a:solidFill>
                  <a:srgbClr val="595959"/>
                </a:solidFill>
              </a:rPr>
              <a:t> </a:t>
            </a:r>
            <a:r>
              <a:rPr lang="en-US" sz="2700" i="1" dirty="0" err="1">
                <a:solidFill>
                  <a:srgbClr val="595959"/>
                </a:solidFill>
              </a:rPr>
              <a:t>en</a:t>
            </a:r>
            <a:r>
              <a:rPr lang="en-US" sz="2700" i="1" dirty="0">
                <a:solidFill>
                  <a:srgbClr val="595959"/>
                </a:solidFill>
              </a:rPr>
              <a:t> milieu ordinaire</a:t>
            </a:r>
            <a:endParaRPr sz="2700" i="1" dirty="0">
              <a:solidFill>
                <a:srgbClr val="595959"/>
              </a:solidFill>
            </a:endParaRPr>
          </a:p>
          <a:p>
            <a:pPr marL="0" lvl="0" indent="0" algn="ctr" rtl="0">
              <a:lnSpc>
                <a:spcPct val="90000"/>
              </a:lnSpc>
              <a:spcBef>
                <a:spcPts val="0"/>
              </a:spcBef>
              <a:spcAft>
                <a:spcPts val="0"/>
              </a:spcAft>
              <a:buClr>
                <a:srgbClr val="595959"/>
              </a:buClr>
              <a:buSzPts val="2400"/>
              <a:buNone/>
            </a:pPr>
            <a:r>
              <a:rPr lang="en-US" sz="2700" i="1" dirty="0">
                <a:solidFill>
                  <a:srgbClr val="595959"/>
                </a:solidFill>
              </a:rPr>
              <a:t>sans </a:t>
            </a:r>
            <a:r>
              <a:rPr lang="en-US" sz="2700" i="1" dirty="0" err="1">
                <a:solidFill>
                  <a:srgbClr val="595959"/>
                </a:solidFill>
              </a:rPr>
              <a:t>intervenir</a:t>
            </a:r>
            <a:r>
              <a:rPr lang="en-US" sz="2700" i="1" dirty="0">
                <a:solidFill>
                  <a:srgbClr val="595959"/>
                </a:solidFill>
              </a:rPr>
              <a:t> </a:t>
            </a:r>
            <a:r>
              <a:rPr lang="en-US" sz="2700" i="1" dirty="0" err="1">
                <a:solidFill>
                  <a:srgbClr val="595959"/>
                </a:solidFill>
              </a:rPr>
              <a:t>directement</a:t>
            </a:r>
            <a:r>
              <a:rPr lang="en-US" sz="2700" i="1" dirty="0">
                <a:solidFill>
                  <a:srgbClr val="595959"/>
                </a:solidFill>
              </a:rPr>
              <a:t> </a:t>
            </a:r>
            <a:r>
              <a:rPr lang="en-US" sz="2700" i="1" dirty="0" err="1">
                <a:solidFill>
                  <a:srgbClr val="595959"/>
                </a:solidFill>
              </a:rPr>
              <a:t>auprès</a:t>
            </a:r>
            <a:r>
              <a:rPr lang="en-US" sz="2700" i="1" dirty="0">
                <a:solidFill>
                  <a:srgbClr val="595959"/>
                </a:solidFill>
              </a:rPr>
              <a:t> de </a:t>
            </a:r>
            <a:r>
              <a:rPr lang="en-US" sz="2700" i="1" dirty="0" err="1">
                <a:solidFill>
                  <a:srgbClr val="595959"/>
                </a:solidFill>
              </a:rPr>
              <a:t>l’enfant</a:t>
            </a:r>
            <a:endParaRPr sz="2700" dirty="0"/>
          </a:p>
        </p:txBody>
      </p:sp>
      <p:pic>
        <p:nvPicPr>
          <p:cNvPr id="194" name="Google Shape;194;p6"/>
          <p:cNvPicPr preferRelativeResize="0"/>
          <p:nvPr/>
        </p:nvPicPr>
        <p:blipFill rotWithShape="1">
          <a:blip r:embed="rId3">
            <a:alphaModFix/>
          </a:blip>
          <a:srcRect/>
          <a:stretch/>
        </p:blipFill>
        <p:spPr>
          <a:xfrm>
            <a:off x="838200" y="5554662"/>
            <a:ext cx="10515600" cy="63500"/>
          </a:xfrm>
          <a:prstGeom prst="rect">
            <a:avLst/>
          </a:prstGeom>
          <a:noFill/>
          <a:ln>
            <a:noFill/>
          </a:ln>
        </p:spPr>
      </p:pic>
      <p:sp>
        <p:nvSpPr>
          <p:cNvPr id="197" name="Google Shape;197;p6"/>
          <p:cNvSpPr txBox="1"/>
          <p:nvPr/>
        </p:nvSpPr>
        <p:spPr>
          <a:xfrm>
            <a:off x="1524000" y="2400300"/>
            <a:ext cx="9144000" cy="13938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22A35"/>
              </a:buClr>
              <a:buSzPts val="3200"/>
              <a:buFont typeface="Verdana"/>
              <a:buNone/>
            </a:pPr>
            <a:r>
              <a:rPr lang="en-US" sz="3200" b="0" i="0" u="none" dirty="0" err="1">
                <a:solidFill>
                  <a:srgbClr val="222A35"/>
                </a:solidFill>
                <a:latin typeface="Verdana"/>
                <a:ea typeface="Verdana"/>
                <a:cs typeface="Verdana"/>
                <a:sym typeface="Verdana"/>
              </a:rPr>
              <a:t>Présenté</a:t>
            </a:r>
            <a:r>
              <a:rPr lang="en-US" sz="3200" b="0" i="0" u="none" dirty="0">
                <a:solidFill>
                  <a:srgbClr val="222A35"/>
                </a:solidFill>
                <a:latin typeface="Verdana"/>
                <a:ea typeface="Verdana"/>
                <a:cs typeface="Verdana"/>
                <a:sym typeface="Verdana"/>
              </a:rPr>
              <a:t> par Pierre-Henr</a:t>
            </a:r>
            <a:r>
              <a:rPr lang="en-US" sz="3200" dirty="0">
                <a:solidFill>
                  <a:srgbClr val="222A35"/>
                </a:solidFill>
                <a:latin typeface="Verdana"/>
                <a:ea typeface="Verdana"/>
                <a:cs typeface="Verdana"/>
                <a:sym typeface="Verdana"/>
              </a:rPr>
              <a:t>y</a:t>
            </a:r>
            <a:r>
              <a:rPr lang="en-US" sz="3200" b="0" i="0" u="none" dirty="0">
                <a:solidFill>
                  <a:srgbClr val="222A35"/>
                </a:solidFill>
                <a:latin typeface="Verdana"/>
                <a:ea typeface="Verdana"/>
                <a:cs typeface="Verdana"/>
                <a:sym typeface="Verdana"/>
              </a:rPr>
              <a:t> </a:t>
            </a:r>
            <a:r>
              <a:rPr lang="en-US" sz="3200" b="0" i="0" u="none" dirty="0" err="1">
                <a:solidFill>
                  <a:srgbClr val="222A35"/>
                </a:solidFill>
                <a:latin typeface="Verdana"/>
                <a:ea typeface="Verdana"/>
                <a:cs typeface="Verdana"/>
                <a:sym typeface="Verdana"/>
              </a:rPr>
              <a:t>Chysclain</a:t>
            </a:r>
            <a:r>
              <a:rPr lang="en-US" sz="3200" b="0" i="0" u="none" dirty="0">
                <a:solidFill>
                  <a:srgbClr val="222A35"/>
                </a:solidFill>
                <a:latin typeface="Verdana"/>
                <a:ea typeface="Verdana"/>
                <a:cs typeface="Verdana"/>
                <a:sym typeface="Verdana"/>
              </a:rPr>
              <a:t> </a:t>
            </a:r>
            <a:endParaRPr dirty="0"/>
          </a:p>
          <a:p>
            <a:pPr marL="0" marR="0" lvl="0" indent="0" algn="l" rtl="0">
              <a:lnSpc>
                <a:spcPct val="100000"/>
              </a:lnSpc>
              <a:spcBef>
                <a:spcPts val="0"/>
              </a:spcBef>
              <a:spcAft>
                <a:spcPts val="0"/>
              </a:spcAft>
              <a:buNone/>
            </a:pPr>
            <a:endParaRPr sz="3200" b="0" i="0" u="none" dirty="0">
              <a:solidFill>
                <a:srgbClr val="222A35"/>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9666d54996_1_0"/>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04" name="Google Shape;204;g29666d54996_1_0"/>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21</a:t>
            </a:fld>
            <a:endParaRPr/>
          </a:p>
        </p:txBody>
      </p:sp>
      <p:pic>
        <p:nvPicPr>
          <p:cNvPr id="208" name="Google Shape;208;g29666d54996_1_0"/>
          <p:cNvPicPr preferRelativeResize="0"/>
          <p:nvPr/>
        </p:nvPicPr>
        <p:blipFill rotWithShape="1">
          <a:blip r:embed="rId3">
            <a:alphaModFix/>
          </a:blip>
          <a:srcRect l="4977" t="18645" r="6299" b="11257"/>
          <a:stretch/>
        </p:blipFill>
        <p:spPr>
          <a:xfrm>
            <a:off x="194375" y="548075"/>
            <a:ext cx="11803250" cy="5565825"/>
          </a:xfrm>
          <a:prstGeom prst="rect">
            <a:avLst/>
          </a:prstGeom>
          <a:noFill/>
          <a:ln>
            <a:noFill/>
          </a:ln>
        </p:spPr>
      </p:pic>
      <p:sp>
        <p:nvSpPr>
          <p:cNvPr id="209" name="Google Shape;209;g29666d54996_1_0"/>
          <p:cNvSpPr txBox="1"/>
          <p:nvPr/>
        </p:nvSpPr>
        <p:spPr>
          <a:xfrm>
            <a:off x="1177005" y="82550"/>
            <a:ext cx="9837990" cy="5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dirty="0">
                <a:solidFill>
                  <a:schemeClr val="accent5"/>
                </a:solidFill>
                <a:latin typeface="Verdana"/>
                <a:ea typeface="Verdana"/>
                <a:cs typeface="Verdana"/>
                <a:sym typeface="Verdana"/>
              </a:rPr>
              <a:t>Le </a:t>
            </a:r>
            <a:r>
              <a:rPr lang="en-US" sz="2400" b="1" u="sng" dirty="0" err="1">
                <a:solidFill>
                  <a:schemeClr val="accent5"/>
                </a:solidFill>
                <a:latin typeface="Verdana"/>
                <a:ea typeface="Verdana"/>
                <a:cs typeface="Verdana"/>
                <a:sym typeface="Verdana"/>
              </a:rPr>
              <a:t>Dispositif</a:t>
            </a:r>
            <a:r>
              <a:rPr lang="en-US" sz="2400" b="1" u="sng" dirty="0">
                <a:solidFill>
                  <a:schemeClr val="accent5"/>
                </a:solidFill>
                <a:latin typeface="Verdana"/>
                <a:ea typeface="Verdana"/>
                <a:cs typeface="Verdana"/>
                <a:sym typeface="Verdana"/>
              </a:rPr>
              <a:t> </a:t>
            </a:r>
            <a:r>
              <a:rPr lang="en-US" sz="2400" b="1" u="sng" dirty="0" err="1">
                <a:solidFill>
                  <a:schemeClr val="accent5"/>
                </a:solidFill>
                <a:latin typeface="Verdana"/>
                <a:ea typeface="Verdana"/>
                <a:cs typeface="Verdana"/>
                <a:sym typeface="Verdana"/>
              </a:rPr>
              <a:t>Surdité</a:t>
            </a:r>
            <a:r>
              <a:rPr lang="en-US" sz="2400" b="1" u="sng" dirty="0">
                <a:solidFill>
                  <a:schemeClr val="accent5"/>
                </a:solidFill>
                <a:latin typeface="Verdana"/>
                <a:ea typeface="Verdana"/>
                <a:cs typeface="Verdana"/>
                <a:sym typeface="Verdana"/>
              </a:rPr>
              <a:t> &amp; Troubles du </a:t>
            </a:r>
            <a:r>
              <a:rPr lang="en-US" sz="2400" b="1" u="sng" dirty="0" err="1">
                <a:solidFill>
                  <a:schemeClr val="accent5"/>
                </a:solidFill>
                <a:latin typeface="Verdana"/>
                <a:ea typeface="Verdana"/>
                <a:cs typeface="Verdana"/>
                <a:sym typeface="Verdana"/>
              </a:rPr>
              <a:t>langage</a:t>
            </a:r>
            <a:r>
              <a:rPr lang="en-US" sz="2400" b="1" u="sng" dirty="0">
                <a:solidFill>
                  <a:schemeClr val="accent5"/>
                </a:solidFill>
                <a:latin typeface="Verdana"/>
                <a:ea typeface="Verdana"/>
                <a:cs typeface="Verdana"/>
                <a:sym typeface="Verdana"/>
              </a:rPr>
              <a:t> : </a:t>
            </a:r>
            <a:r>
              <a:rPr lang="en-US" sz="2400" b="1" u="sng" dirty="0" err="1">
                <a:solidFill>
                  <a:schemeClr val="accent5"/>
                </a:solidFill>
                <a:latin typeface="Verdana"/>
                <a:ea typeface="Verdana"/>
                <a:cs typeface="Verdana"/>
                <a:sym typeface="Verdana"/>
              </a:rPr>
              <a:t>schéma</a:t>
            </a:r>
            <a:endParaRPr sz="2400" b="1" u="sng" dirty="0">
              <a:solidFill>
                <a:schemeClr val="accent5"/>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9666d54996_1_10"/>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16" name="Google Shape;216;g29666d54996_1_10"/>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22</a:t>
            </a:fld>
            <a:endParaRPr/>
          </a:p>
        </p:txBody>
      </p:sp>
      <p:pic>
        <p:nvPicPr>
          <p:cNvPr id="220" name="Google Shape;220;g29666d54996_1_10"/>
          <p:cNvPicPr preferRelativeResize="0"/>
          <p:nvPr/>
        </p:nvPicPr>
        <p:blipFill rotWithShape="1">
          <a:blip r:embed="rId3">
            <a:alphaModFix/>
          </a:blip>
          <a:srcRect t="3233" b="5940"/>
          <a:stretch/>
        </p:blipFill>
        <p:spPr>
          <a:xfrm>
            <a:off x="95000" y="1327688"/>
            <a:ext cx="12002000" cy="4750612"/>
          </a:xfrm>
          <a:prstGeom prst="rect">
            <a:avLst/>
          </a:prstGeom>
          <a:noFill/>
          <a:ln>
            <a:noFill/>
          </a:ln>
        </p:spPr>
      </p:pic>
      <p:sp>
        <p:nvSpPr>
          <p:cNvPr id="221" name="Google Shape;221;g29666d54996_1_10"/>
          <p:cNvSpPr txBox="1"/>
          <p:nvPr/>
        </p:nvSpPr>
        <p:spPr>
          <a:xfrm>
            <a:off x="1439186" y="242888"/>
            <a:ext cx="8606303" cy="5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dirty="0">
                <a:solidFill>
                  <a:schemeClr val="accent5"/>
                </a:solidFill>
                <a:latin typeface="Verdana"/>
                <a:ea typeface="Verdana"/>
                <a:cs typeface="Verdana"/>
                <a:sym typeface="Verdana"/>
              </a:rPr>
              <a:t>Les </a:t>
            </a:r>
            <a:r>
              <a:rPr lang="en-US" sz="2400" b="1" u="sng" dirty="0" err="1">
                <a:solidFill>
                  <a:schemeClr val="accent5"/>
                </a:solidFill>
                <a:latin typeface="Verdana"/>
                <a:ea typeface="Verdana"/>
                <a:cs typeface="Verdana"/>
                <a:sym typeface="Verdana"/>
              </a:rPr>
              <a:t>modalités</a:t>
            </a:r>
            <a:r>
              <a:rPr lang="en-US" sz="2400" b="1" u="sng" dirty="0">
                <a:solidFill>
                  <a:schemeClr val="accent5"/>
                </a:solidFill>
                <a:latin typeface="Verdana"/>
                <a:ea typeface="Verdana"/>
                <a:cs typeface="Verdana"/>
                <a:sym typeface="Verdana"/>
              </a:rPr>
              <a:t> de </a:t>
            </a:r>
            <a:r>
              <a:rPr lang="en-US" sz="2400" b="1" u="sng" dirty="0" err="1">
                <a:solidFill>
                  <a:schemeClr val="accent5"/>
                </a:solidFill>
                <a:latin typeface="Verdana"/>
                <a:ea typeface="Verdana"/>
                <a:cs typeface="Verdana"/>
                <a:sym typeface="Verdana"/>
              </a:rPr>
              <a:t>scolarisation</a:t>
            </a:r>
            <a:r>
              <a:rPr lang="en-US" sz="2400" b="1" u="sng" dirty="0">
                <a:solidFill>
                  <a:schemeClr val="accent5"/>
                </a:solidFill>
                <a:latin typeface="Verdana"/>
                <a:ea typeface="Verdana"/>
                <a:cs typeface="Verdana"/>
                <a:sym typeface="Verdana"/>
              </a:rPr>
              <a:t> au sein du DSTL</a:t>
            </a:r>
            <a:endParaRPr sz="2400" b="1" u="sng" dirty="0">
              <a:solidFill>
                <a:schemeClr val="accent5"/>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9666d54996_1_20"/>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28" name="Google Shape;228;g29666d54996_1_20"/>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23</a:t>
            </a:fld>
            <a:endParaRPr/>
          </a:p>
        </p:txBody>
      </p:sp>
      <p:sp>
        <p:nvSpPr>
          <p:cNvPr id="232" name="Google Shape;232;g29666d54996_1_20"/>
          <p:cNvSpPr txBox="1"/>
          <p:nvPr/>
        </p:nvSpPr>
        <p:spPr>
          <a:xfrm>
            <a:off x="1815601" y="174165"/>
            <a:ext cx="7767900" cy="5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dirty="0" err="1">
                <a:solidFill>
                  <a:schemeClr val="accent5"/>
                </a:solidFill>
                <a:latin typeface="Verdana"/>
                <a:ea typeface="Verdana"/>
                <a:cs typeface="Verdana"/>
                <a:sym typeface="Verdana"/>
              </a:rPr>
              <a:t>Déroulé</a:t>
            </a:r>
            <a:r>
              <a:rPr lang="en-US" sz="2400" b="1" u="sng" dirty="0">
                <a:solidFill>
                  <a:schemeClr val="accent5"/>
                </a:solidFill>
                <a:latin typeface="Verdana"/>
                <a:ea typeface="Verdana"/>
                <a:cs typeface="Verdana"/>
                <a:sym typeface="Verdana"/>
              </a:rPr>
              <a:t> </a:t>
            </a:r>
            <a:r>
              <a:rPr lang="en-US" sz="2400" b="1" u="sng" dirty="0" err="1">
                <a:solidFill>
                  <a:schemeClr val="accent5"/>
                </a:solidFill>
                <a:latin typeface="Verdana"/>
                <a:ea typeface="Verdana"/>
                <a:cs typeface="Verdana"/>
                <a:sym typeface="Verdana"/>
              </a:rPr>
              <a:t>d’une</a:t>
            </a:r>
            <a:r>
              <a:rPr lang="en-US" sz="2400" b="1" u="sng" dirty="0">
                <a:solidFill>
                  <a:schemeClr val="accent5"/>
                </a:solidFill>
                <a:latin typeface="Verdana"/>
                <a:ea typeface="Verdana"/>
                <a:cs typeface="Verdana"/>
                <a:sym typeface="Verdana"/>
              </a:rPr>
              <a:t> mission </a:t>
            </a:r>
            <a:r>
              <a:rPr lang="en-US" sz="2400" b="1" u="sng" dirty="0" err="1">
                <a:solidFill>
                  <a:schemeClr val="accent5"/>
                </a:solidFill>
                <a:latin typeface="Verdana"/>
                <a:ea typeface="Verdana"/>
                <a:cs typeface="Verdana"/>
                <a:sym typeface="Verdana"/>
              </a:rPr>
              <a:t>Ressource</a:t>
            </a:r>
            <a:endParaRPr sz="2400" b="1" u="sng" dirty="0">
              <a:solidFill>
                <a:schemeClr val="accent5"/>
              </a:solidFill>
              <a:latin typeface="Verdana"/>
              <a:ea typeface="Verdana"/>
              <a:cs typeface="Verdana"/>
              <a:sym typeface="Verdana"/>
            </a:endParaRPr>
          </a:p>
        </p:txBody>
      </p:sp>
      <p:sp>
        <p:nvSpPr>
          <p:cNvPr id="233" name="Google Shape;233;g29666d54996_1_20"/>
          <p:cNvSpPr/>
          <p:nvPr/>
        </p:nvSpPr>
        <p:spPr>
          <a:xfrm rot="-791123">
            <a:off x="9619855" y="3426850"/>
            <a:ext cx="2498878" cy="118147"/>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34" name="Google Shape;234;g29666d54996_1_20"/>
          <p:cNvSpPr/>
          <p:nvPr/>
        </p:nvSpPr>
        <p:spPr>
          <a:xfrm rot="791123" flipH="1">
            <a:off x="7255801" y="3426850"/>
            <a:ext cx="2498878" cy="118147"/>
          </a:xfrm>
          <a:prstGeom prst="roundRect">
            <a:avLst>
              <a:gd name="adj" fmla="val 5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grpSp>
        <p:nvGrpSpPr>
          <p:cNvPr id="235" name="Google Shape;235;g29666d54996_1_20"/>
          <p:cNvGrpSpPr/>
          <p:nvPr/>
        </p:nvGrpSpPr>
        <p:grpSpPr>
          <a:xfrm>
            <a:off x="8007488" y="3541785"/>
            <a:ext cx="3152053" cy="2528996"/>
            <a:chOff x="5796625" y="2541798"/>
            <a:chExt cx="1712700" cy="1230715"/>
          </a:xfrm>
        </p:grpSpPr>
        <p:sp>
          <p:nvSpPr>
            <p:cNvPr id="236" name="Google Shape;236;g29666d54996_1_20"/>
            <p:cNvSpPr/>
            <p:nvPr/>
          </p:nvSpPr>
          <p:spPr>
            <a:xfrm rot="-1789476">
              <a:off x="6572742" y="2571072"/>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37" name="Google Shape;237;g29666d54996_1_20"/>
            <p:cNvSpPr/>
            <p:nvPr/>
          </p:nvSpPr>
          <p:spPr>
            <a:xfrm>
              <a:off x="5796625" y="3069013"/>
              <a:ext cx="1712700" cy="703500"/>
            </a:xfrm>
            <a:prstGeom prst="roundRect">
              <a:avLst>
                <a:gd name="adj" fmla="val 4485"/>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sp>
          <p:nvSpPr>
            <p:cNvPr id="238" name="Google Shape;238;g29666d54996_1_20"/>
            <p:cNvSpPr txBox="1"/>
            <p:nvPr/>
          </p:nvSpPr>
          <p:spPr>
            <a:xfrm>
              <a:off x="5840875" y="3106213"/>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1700">
                  <a:solidFill>
                    <a:srgbClr val="5E5E5E"/>
                  </a:solidFill>
                  <a:latin typeface="Roboto"/>
                  <a:ea typeface="Roboto"/>
                  <a:cs typeface="Roboto"/>
                  <a:sym typeface="Roboto"/>
                </a:rPr>
                <a:t>Restitution à l’équipe pédagogique </a:t>
              </a:r>
              <a:endParaRPr sz="1700">
                <a:solidFill>
                  <a:srgbClr val="5E5E5E"/>
                </a:solidFill>
                <a:latin typeface="Roboto"/>
                <a:ea typeface="Roboto"/>
                <a:cs typeface="Roboto"/>
                <a:sym typeface="Roboto"/>
              </a:endParaRPr>
            </a:p>
            <a:p>
              <a:pPr marL="0" lvl="0" indent="0" algn="ctr" rtl="0">
                <a:lnSpc>
                  <a:spcPct val="115000"/>
                </a:lnSpc>
                <a:spcBef>
                  <a:spcPts val="2100"/>
                </a:spcBef>
                <a:spcAft>
                  <a:spcPts val="2100"/>
                </a:spcAft>
                <a:buNone/>
              </a:pPr>
              <a:r>
                <a:rPr lang="en-US" sz="1700">
                  <a:solidFill>
                    <a:srgbClr val="5E5E5E"/>
                  </a:solidFill>
                  <a:latin typeface="Roboto"/>
                  <a:ea typeface="Roboto"/>
                  <a:cs typeface="Roboto"/>
                  <a:sym typeface="Roboto"/>
                </a:rPr>
                <a:t>Recommandations</a:t>
              </a:r>
              <a:endParaRPr sz="1700">
                <a:solidFill>
                  <a:srgbClr val="5E5E5E"/>
                </a:solidFill>
                <a:latin typeface="Roboto"/>
                <a:ea typeface="Roboto"/>
                <a:cs typeface="Roboto"/>
                <a:sym typeface="Roboto"/>
              </a:endParaRPr>
            </a:p>
          </p:txBody>
        </p:sp>
        <p:sp>
          <p:nvSpPr>
            <p:cNvPr id="239" name="Google Shape;239;g29666d54996_1_20"/>
            <p:cNvSpPr/>
            <p:nvPr/>
          </p:nvSpPr>
          <p:spPr>
            <a:xfrm>
              <a:off x="6607975" y="3004364"/>
              <a:ext cx="90000" cy="67500"/>
            </a:xfrm>
            <a:prstGeom prst="triangle">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grpSp>
      <p:sp>
        <p:nvSpPr>
          <p:cNvPr id="240" name="Google Shape;240;g29666d54996_1_20"/>
          <p:cNvSpPr/>
          <p:nvPr/>
        </p:nvSpPr>
        <p:spPr>
          <a:xfrm rot="-791123">
            <a:off x="4897688" y="3426850"/>
            <a:ext cx="2498878" cy="118147"/>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grpSp>
        <p:nvGrpSpPr>
          <p:cNvPr id="241" name="Google Shape;241;g29666d54996_1_20"/>
          <p:cNvGrpSpPr/>
          <p:nvPr/>
        </p:nvGrpSpPr>
        <p:grpSpPr>
          <a:xfrm>
            <a:off x="5701331" y="868005"/>
            <a:ext cx="3152053" cy="2561954"/>
            <a:chOff x="4409300" y="1219942"/>
            <a:chExt cx="1712700" cy="1246754"/>
          </a:xfrm>
        </p:grpSpPr>
        <p:sp>
          <p:nvSpPr>
            <p:cNvPr id="242" name="Google Shape;242;g29666d54996_1_20"/>
            <p:cNvSpPr/>
            <p:nvPr/>
          </p:nvSpPr>
          <p:spPr>
            <a:xfrm rot="-1789476">
              <a:off x="5185416" y="2276970"/>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43" name="Google Shape;243;g29666d54996_1_20"/>
            <p:cNvSpPr/>
            <p:nvPr/>
          </p:nvSpPr>
          <p:spPr>
            <a:xfrm>
              <a:off x="4409300" y="1219942"/>
              <a:ext cx="1712700" cy="703500"/>
            </a:xfrm>
            <a:prstGeom prst="roundRect">
              <a:avLst>
                <a:gd name="adj" fmla="val 4485"/>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sp>
          <p:nvSpPr>
            <p:cNvPr id="244" name="Google Shape;244;g29666d54996_1_20"/>
            <p:cNvSpPr/>
            <p:nvPr/>
          </p:nvSpPr>
          <p:spPr>
            <a:xfrm rot="10800000">
              <a:off x="5220625" y="1919036"/>
              <a:ext cx="90000" cy="67500"/>
            </a:xfrm>
            <a:prstGeom prst="triangle">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45" name="Google Shape;245;g29666d54996_1_20"/>
            <p:cNvSpPr txBox="1"/>
            <p:nvPr/>
          </p:nvSpPr>
          <p:spPr>
            <a:xfrm>
              <a:off x="4453550" y="1257142"/>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1700">
                  <a:solidFill>
                    <a:srgbClr val="5E5E5E"/>
                  </a:solidFill>
                  <a:latin typeface="Roboto"/>
                  <a:ea typeface="Roboto"/>
                  <a:cs typeface="Roboto"/>
                  <a:sym typeface="Roboto"/>
                </a:rPr>
                <a:t>Evaluation sur site</a:t>
              </a:r>
              <a:endParaRPr sz="1700">
                <a:solidFill>
                  <a:srgbClr val="5E5E5E"/>
                </a:solidFill>
                <a:latin typeface="Roboto"/>
                <a:ea typeface="Roboto"/>
                <a:cs typeface="Roboto"/>
                <a:sym typeface="Roboto"/>
              </a:endParaRPr>
            </a:p>
            <a:p>
              <a:pPr marL="0" lvl="0" indent="0" algn="ctr" rtl="0">
                <a:lnSpc>
                  <a:spcPct val="115000"/>
                </a:lnSpc>
                <a:spcBef>
                  <a:spcPts val="2100"/>
                </a:spcBef>
                <a:spcAft>
                  <a:spcPts val="2100"/>
                </a:spcAft>
                <a:buNone/>
              </a:pPr>
              <a:r>
                <a:rPr lang="en-US" sz="1700">
                  <a:solidFill>
                    <a:srgbClr val="5E5E5E"/>
                  </a:solidFill>
                  <a:latin typeface="Roboto"/>
                  <a:ea typeface="Roboto"/>
                  <a:cs typeface="Roboto"/>
                  <a:sym typeface="Roboto"/>
                </a:rPr>
                <a:t>Immersion et observation, lien avec les pros de terrain</a:t>
              </a:r>
              <a:endParaRPr sz="1700">
                <a:solidFill>
                  <a:srgbClr val="5E5E5E"/>
                </a:solidFill>
                <a:latin typeface="Roboto"/>
                <a:ea typeface="Roboto"/>
                <a:cs typeface="Roboto"/>
                <a:sym typeface="Roboto"/>
              </a:endParaRPr>
            </a:p>
          </p:txBody>
        </p:sp>
      </p:grpSp>
      <p:sp>
        <p:nvSpPr>
          <p:cNvPr id="246" name="Google Shape;246;g29666d54996_1_20"/>
          <p:cNvSpPr/>
          <p:nvPr/>
        </p:nvSpPr>
        <p:spPr>
          <a:xfrm rot="791123" flipH="1">
            <a:off x="2520860" y="3426850"/>
            <a:ext cx="2498878" cy="118147"/>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47" name="Google Shape;247;g29666d54996_1_20"/>
          <p:cNvSpPr/>
          <p:nvPr/>
        </p:nvSpPr>
        <p:spPr>
          <a:xfrm rot="-791123">
            <a:off x="175536" y="3426850"/>
            <a:ext cx="2498878" cy="118147"/>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grpSp>
        <p:nvGrpSpPr>
          <p:cNvPr id="248" name="Google Shape;248;g29666d54996_1_20"/>
          <p:cNvGrpSpPr/>
          <p:nvPr/>
        </p:nvGrpSpPr>
        <p:grpSpPr>
          <a:xfrm>
            <a:off x="1096231" y="868005"/>
            <a:ext cx="3152053" cy="2561954"/>
            <a:chOff x="4409300" y="1219942"/>
            <a:chExt cx="1712700" cy="1246754"/>
          </a:xfrm>
        </p:grpSpPr>
        <p:sp>
          <p:nvSpPr>
            <p:cNvPr id="249" name="Google Shape;249;g29666d54996_1_20"/>
            <p:cNvSpPr/>
            <p:nvPr/>
          </p:nvSpPr>
          <p:spPr>
            <a:xfrm rot="-1789476">
              <a:off x="5185416" y="2276970"/>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50" name="Google Shape;250;g29666d54996_1_20"/>
            <p:cNvSpPr/>
            <p:nvPr/>
          </p:nvSpPr>
          <p:spPr>
            <a:xfrm>
              <a:off x="4409300" y="1219942"/>
              <a:ext cx="1712700" cy="703500"/>
            </a:xfrm>
            <a:prstGeom prst="roundRect">
              <a:avLst>
                <a:gd name="adj" fmla="val 4485"/>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sp>
          <p:nvSpPr>
            <p:cNvPr id="251" name="Google Shape;251;g29666d54996_1_20"/>
            <p:cNvSpPr/>
            <p:nvPr/>
          </p:nvSpPr>
          <p:spPr>
            <a:xfrm rot="10800000">
              <a:off x="5220625" y="1919036"/>
              <a:ext cx="90000" cy="67500"/>
            </a:xfrm>
            <a:prstGeom prst="triangle">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52" name="Google Shape;252;g29666d54996_1_20"/>
            <p:cNvSpPr txBox="1"/>
            <p:nvPr/>
          </p:nvSpPr>
          <p:spPr>
            <a:xfrm>
              <a:off x="4453550" y="1257142"/>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700">
                  <a:solidFill>
                    <a:srgbClr val="5E5E5E"/>
                  </a:solidFill>
                  <a:latin typeface="Roboto"/>
                  <a:ea typeface="Roboto"/>
                  <a:cs typeface="Roboto"/>
                  <a:sym typeface="Roboto"/>
                </a:rPr>
                <a:t>Sollicitation d’un établissement scolaire au bénéfice d’un enfant notifié MDPH ou non</a:t>
              </a:r>
              <a:endParaRPr sz="1700">
                <a:solidFill>
                  <a:srgbClr val="5E5E5E"/>
                </a:solidFill>
                <a:latin typeface="Roboto"/>
                <a:ea typeface="Roboto"/>
                <a:cs typeface="Roboto"/>
                <a:sym typeface="Roboto"/>
              </a:endParaRPr>
            </a:p>
          </p:txBody>
        </p:sp>
      </p:grpSp>
      <p:grpSp>
        <p:nvGrpSpPr>
          <p:cNvPr id="253" name="Google Shape;253;g29666d54996_1_20"/>
          <p:cNvGrpSpPr/>
          <p:nvPr/>
        </p:nvGrpSpPr>
        <p:grpSpPr>
          <a:xfrm>
            <a:off x="3389088" y="3541773"/>
            <a:ext cx="3152053" cy="2528996"/>
            <a:chOff x="5796625" y="2541798"/>
            <a:chExt cx="1712700" cy="1230715"/>
          </a:xfrm>
        </p:grpSpPr>
        <p:sp>
          <p:nvSpPr>
            <p:cNvPr id="254" name="Google Shape;254;g29666d54996_1_20"/>
            <p:cNvSpPr/>
            <p:nvPr/>
          </p:nvSpPr>
          <p:spPr>
            <a:xfrm rot="-1789476">
              <a:off x="6572742" y="2571072"/>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255" name="Google Shape;255;g29666d54996_1_20"/>
            <p:cNvSpPr/>
            <p:nvPr/>
          </p:nvSpPr>
          <p:spPr>
            <a:xfrm>
              <a:off x="5796625" y="3069013"/>
              <a:ext cx="1712700" cy="703500"/>
            </a:xfrm>
            <a:prstGeom prst="roundRect">
              <a:avLst>
                <a:gd name="adj" fmla="val 4485"/>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sp>
          <p:nvSpPr>
            <p:cNvPr id="256" name="Google Shape;256;g29666d54996_1_20"/>
            <p:cNvSpPr txBox="1"/>
            <p:nvPr/>
          </p:nvSpPr>
          <p:spPr>
            <a:xfrm>
              <a:off x="5840875" y="3106213"/>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1700">
                  <a:solidFill>
                    <a:srgbClr val="5E5E5E"/>
                  </a:solidFill>
                  <a:latin typeface="Roboto"/>
                  <a:ea typeface="Roboto"/>
                  <a:cs typeface="Roboto"/>
                  <a:sym typeface="Roboto"/>
                </a:rPr>
                <a:t>Prise de contact avec l’établissement scolaire</a:t>
              </a:r>
              <a:endParaRPr sz="1700">
                <a:solidFill>
                  <a:srgbClr val="5E5E5E"/>
                </a:solidFill>
                <a:latin typeface="Roboto"/>
                <a:ea typeface="Roboto"/>
                <a:cs typeface="Roboto"/>
                <a:sym typeface="Roboto"/>
              </a:endParaRPr>
            </a:p>
            <a:p>
              <a:pPr marL="0" lvl="0" indent="0" algn="ctr" rtl="0">
                <a:lnSpc>
                  <a:spcPct val="115000"/>
                </a:lnSpc>
                <a:spcBef>
                  <a:spcPts val="2100"/>
                </a:spcBef>
                <a:spcAft>
                  <a:spcPts val="2100"/>
                </a:spcAft>
                <a:buNone/>
              </a:pPr>
              <a:r>
                <a:rPr lang="en-US" sz="1700">
                  <a:solidFill>
                    <a:srgbClr val="5E5E5E"/>
                  </a:solidFill>
                  <a:latin typeface="Roboto"/>
                  <a:ea typeface="Roboto"/>
                  <a:cs typeface="Roboto"/>
                  <a:sym typeface="Roboto"/>
                </a:rPr>
                <a:t>Identification des besoins</a:t>
              </a:r>
              <a:endParaRPr sz="1700">
                <a:solidFill>
                  <a:srgbClr val="5E5E5E"/>
                </a:solidFill>
                <a:latin typeface="Roboto"/>
                <a:ea typeface="Roboto"/>
                <a:cs typeface="Roboto"/>
                <a:sym typeface="Roboto"/>
              </a:endParaRPr>
            </a:p>
          </p:txBody>
        </p:sp>
        <p:sp>
          <p:nvSpPr>
            <p:cNvPr id="257" name="Google Shape;257;g29666d54996_1_20"/>
            <p:cNvSpPr/>
            <p:nvPr/>
          </p:nvSpPr>
          <p:spPr>
            <a:xfrm>
              <a:off x="6607975" y="3004364"/>
              <a:ext cx="90000" cy="67500"/>
            </a:xfrm>
            <a:prstGeom prst="triangle">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24</a:t>
            </a:fld>
            <a:endParaRPr/>
          </a:p>
        </p:txBody>
      </p:sp>
      <p:sp>
        <p:nvSpPr>
          <p:cNvPr id="268" name="Google Shape;268;g29666d54996_2_23"/>
          <p:cNvSpPr txBox="1"/>
          <p:nvPr/>
        </p:nvSpPr>
        <p:spPr>
          <a:xfrm>
            <a:off x="439717" y="176011"/>
            <a:ext cx="8678400" cy="51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400" b="1" u="sng" dirty="0" err="1">
                <a:solidFill>
                  <a:schemeClr val="accent5"/>
                </a:solidFill>
                <a:latin typeface="Verdana"/>
                <a:ea typeface="Verdana"/>
                <a:cs typeface="Verdana"/>
                <a:sym typeface="Verdana"/>
              </a:rPr>
              <a:t>Enjeux</a:t>
            </a:r>
            <a:r>
              <a:rPr lang="en-US" sz="2400" b="1" u="sng" dirty="0">
                <a:solidFill>
                  <a:schemeClr val="accent5"/>
                </a:solidFill>
                <a:latin typeface="Verdana"/>
                <a:ea typeface="Verdana"/>
                <a:cs typeface="Verdana"/>
                <a:sym typeface="Verdana"/>
              </a:rPr>
              <a:t> </a:t>
            </a:r>
            <a:r>
              <a:rPr lang="en-US" sz="2400" b="1" u="sng" dirty="0" err="1">
                <a:solidFill>
                  <a:schemeClr val="accent5"/>
                </a:solidFill>
                <a:latin typeface="Verdana"/>
                <a:ea typeface="Verdana"/>
                <a:cs typeface="Verdana"/>
                <a:sym typeface="Verdana"/>
              </a:rPr>
              <a:t>autour</a:t>
            </a:r>
            <a:r>
              <a:rPr lang="en-US" sz="2400" b="1" u="sng" dirty="0">
                <a:solidFill>
                  <a:schemeClr val="accent5"/>
                </a:solidFill>
                <a:latin typeface="Verdana"/>
                <a:ea typeface="Verdana"/>
                <a:cs typeface="Verdana"/>
                <a:sym typeface="Verdana"/>
              </a:rPr>
              <a:t> de la mission </a:t>
            </a:r>
            <a:r>
              <a:rPr lang="en-US" sz="2400" b="1" u="sng" dirty="0" err="1">
                <a:solidFill>
                  <a:schemeClr val="accent5"/>
                </a:solidFill>
                <a:latin typeface="Verdana"/>
                <a:ea typeface="Verdana"/>
                <a:cs typeface="Verdana"/>
                <a:sym typeface="Verdana"/>
              </a:rPr>
              <a:t>Ressource</a:t>
            </a:r>
            <a:endParaRPr sz="2400" b="1" u="sng" dirty="0">
              <a:solidFill>
                <a:schemeClr val="accent5"/>
              </a:solidFill>
              <a:latin typeface="Verdana"/>
              <a:ea typeface="Verdana"/>
              <a:cs typeface="Verdana"/>
              <a:sym typeface="Verdana"/>
            </a:endParaRPr>
          </a:p>
        </p:txBody>
      </p:sp>
      <p:grpSp>
        <p:nvGrpSpPr>
          <p:cNvPr id="269" name="Google Shape;269;g29666d54996_2_23"/>
          <p:cNvGrpSpPr/>
          <p:nvPr/>
        </p:nvGrpSpPr>
        <p:grpSpPr>
          <a:xfrm>
            <a:off x="531480" y="4244465"/>
            <a:ext cx="11186131" cy="1617248"/>
            <a:chOff x="2283025" y="2322566"/>
            <a:chExt cx="5268028" cy="643502"/>
          </a:xfrm>
        </p:grpSpPr>
        <p:sp>
          <p:nvSpPr>
            <p:cNvPr id="270" name="Google Shape;270;g29666d54996_2_2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71" name="Google Shape;271;g29666d54996_2_23"/>
            <p:cNvSpPr/>
            <p:nvPr/>
          </p:nvSpPr>
          <p:spPr>
            <a:xfrm flipH="1">
              <a:off x="2283025" y="2322575"/>
              <a:ext cx="1844400" cy="642600"/>
            </a:xfrm>
            <a:prstGeom prst="rect">
              <a:avLst/>
            </a:prstGeom>
            <a:solidFill>
              <a:srgbClr val="A72A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72" name="Google Shape;272;g29666d54996_2_23"/>
            <p:cNvSpPr/>
            <p:nvPr/>
          </p:nvSpPr>
          <p:spPr>
            <a:xfrm rot="-5400000">
              <a:off x="3501574" y="1934671"/>
              <a:ext cx="643356" cy="1419149"/>
            </a:xfrm>
            <a:prstGeom prst="flowChartOffpageConnector">
              <a:avLst/>
            </a:prstGeom>
            <a:solidFill>
              <a:srgbClr val="A72A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73" name="Google Shape;273;g29666d54996_2_2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200">
                  <a:solidFill>
                    <a:schemeClr val="lt1"/>
                  </a:solidFill>
                  <a:latin typeface="Roboto Medium"/>
                  <a:ea typeface="Roboto Medium"/>
                  <a:cs typeface="Roboto Medium"/>
                  <a:sym typeface="Roboto Medium"/>
                </a:rPr>
                <a:t>Modalité de cotation de l’activité</a:t>
              </a:r>
              <a:endParaRPr sz="2200">
                <a:solidFill>
                  <a:srgbClr val="FFFFFF"/>
                </a:solidFill>
                <a:latin typeface="Roboto"/>
                <a:ea typeface="Roboto"/>
                <a:cs typeface="Roboto"/>
                <a:sym typeface="Roboto"/>
              </a:endParaRPr>
            </a:p>
          </p:txBody>
        </p:sp>
        <p:sp>
          <p:nvSpPr>
            <p:cNvPr id="274" name="Google Shape;274;g29666d54996_2_23"/>
            <p:cNvSpPr/>
            <p:nvPr/>
          </p:nvSpPr>
          <p:spPr>
            <a:xfrm>
              <a:off x="4579853" y="2322566"/>
              <a:ext cx="2971200" cy="642300"/>
            </a:xfrm>
            <a:prstGeom prst="rect">
              <a:avLst/>
            </a:prstGeom>
            <a:noFill/>
            <a:ln>
              <a:noFill/>
            </a:ln>
          </p:spPr>
          <p:txBody>
            <a:bodyPr spcFirstLastPara="1" wrap="square" lIns="121900" tIns="121900" rIns="121900" bIns="121900" anchor="ctr" anchorCtr="0">
              <a:noAutofit/>
            </a:bodyPr>
            <a:lstStyle/>
            <a:p>
              <a:pPr marL="609600" lvl="0" indent="-431800" algn="l" rtl="0">
                <a:lnSpc>
                  <a:spcPct val="115000"/>
                </a:lnSpc>
                <a:spcBef>
                  <a:spcPts val="0"/>
                </a:spcBef>
                <a:spcAft>
                  <a:spcPts val="0"/>
                </a:spcAft>
                <a:buClr>
                  <a:srgbClr val="A72A1E"/>
                </a:buClr>
                <a:buSzPts val="2000"/>
                <a:buFont typeface="Roboto"/>
                <a:buChar char="●"/>
              </a:pPr>
              <a:r>
                <a:rPr lang="en-US" sz="2000">
                  <a:solidFill>
                    <a:srgbClr val="A72A1E"/>
                  </a:solidFill>
                  <a:latin typeface="Roboto"/>
                  <a:ea typeface="Roboto"/>
                  <a:cs typeface="Roboto"/>
                  <a:sym typeface="Roboto"/>
                </a:rPr>
                <a:t>Mission non officiellement reconnues dans les remontées d’activité </a:t>
              </a:r>
              <a:endParaRPr sz="2000">
                <a:solidFill>
                  <a:srgbClr val="A72A1E"/>
                </a:solidFill>
                <a:latin typeface="Roboto"/>
                <a:ea typeface="Roboto"/>
                <a:cs typeface="Roboto"/>
                <a:sym typeface="Roboto"/>
              </a:endParaRPr>
            </a:p>
            <a:p>
              <a:pPr marL="609600" lvl="0" indent="-431800" algn="l" rtl="0">
                <a:lnSpc>
                  <a:spcPct val="115000"/>
                </a:lnSpc>
                <a:spcBef>
                  <a:spcPts val="0"/>
                </a:spcBef>
                <a:spcAft>
                  <a:spcPts val="0"/>
                </a:spcAft>
                <a:buClr>
                  <a:srgbClr val="A72A1E"/>
                </a:buClr>
                <a:buSzPts val="2000"/>
                <a:buFont typeface="Roboto"/>
                <a:buChar char="●"/>
              </a:pPr>
              <a:r>
                <a:rPr lang="en-US" sz="2000">
                  <a:solidFill>
                    <a:srgbClr val="A72A1E"/>
                  </a:solidFill>
                  <a:latin typeface="Roboto"/>
                  <a:ea typeface="Roboto"/>
                  <a:cs typeface="Roboto"/>
                  <a:sym typeface="Roboto"/>
                </a:rPr>
                <a:t>Quid des enfants non notifiés MDPH</a:t>
              </a:r>
              <a:endParaRPr sz="2000">
                <a:solidFill>
                  <a:srgbClr val="A72A1E"/>
                </a:solidFill>
                <a:latin typeface="Roboto"/>
                <a:ea typeface="Roboto"/>
                <a:cs typeface="Roboto"/>
                <a:sym typeface="Roboto"/>
              </a:endParaRPr>
            </a:p>
          </p:txBody>
        </p:sp>
      </p:grpSp>
      <p:grpSp>
        <p:nvGrpSpPr>
          <p:cNvPr id="275" name="Google Shape;275;g29666d54996_2_23"/>
          <p:cNvGrpSpPr/>
          <p:nvPr/>
        </p:nvGrpSpPr>
        <p:grpSpPr>
          <a:xfrm>
            <a:off x="531480" y="2598014"/>
            <a:ext cx="11590972" cy="1617244"/>
            <a:chOff x="2283025" y="2322568"/>
            <a:chExt cx="5458685" cy="643500"/>
          </a:xfrm>
        </p:grpSpPr>
        <p:sp>
          <p:nvSpPr>
            <p:cNvPr id="276" name="Google Shape;276;g29666d54996_2_2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77" name="Google Shape;277;g29666d54996_2_23"/>
            <p:cNvSpPr/>
            <p:nvPr/>
          </p:nvSpPr>
          <p:spPr>
            <a:xfrm flipH="1">
              <a:off x="2283025" y="2322575"/>
              <a:ext cx="1844400" cy="642600"/>
            </a:xfrm>
            <a:prstGeom prst="rect">
              <a:avLst/>
            </a:prstGeom>
            <a:solidFill>
              <a:srgbClr val="A72A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78" name="Google Shape;278;g29666d54996_2_23"/>
            <p:cNvSpPr/>
            <p:nvPr/>
          </p:nvSpPr>
          <p:spPr>
            <a:xfrm rot="-5400000">
              <a:off x="3501574" y="1934671"/>
              <a:ext cx="643356" cy="1419149"/>
            </a:xfrm>
            <a:prstGeom prst="flowChartOffpageConnector">
              <a:avLst/>
            </a:prstGeom>
            <a:solidFill>
              <a:srgbClr val="A72A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79" name="Google Shape;279;g29666d54996_2_2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200">
                  <a:solidFill>
                    <a:srgbClr val="FFFFFF"/>
                  </a:solidFill>
                  <a:latin typeface="Roboto Medium"/>
                  <a:ea typeface="Roboto Medium"/>
                  <a:cs typeface="Roboto Medium"/>
                  <a:sym typeface="Roboto Medium"/>
                </a:rPr>
                <a:t>Rôle du médico-social </a:t>
              </a:r>
              <a:endParaRPr sz="2200">
                <a:solidFill>
                  <a:srgbClr val="FFFFFF"/>
                </a:solidFill>
                <a:latin typeface="Roboto"/>
                <a:ea typeface="Roboto"/>
                <a:cs typeface="Roboto"/>
                <a:sym typeface="Roboto"/>
              </a:endParaRPr>
            </a:p>
          </p:txBody>
        </p:sp>
        <p:sp>
          <p:nvSpPr>
            <p:cNvPr id="280" name="Google Shape;280;g29666d54996_2_23"/>
            <p:cNvSpPr/>
            <p:nvPr/>
          </p:nvSpPr>
          <p:spPr>
            <a:xfrm>
              <a:off x="4578510" y="2323166"/>
              <a:ext cx="3163200" cy="642300"/>
            </a:xfrm>
            <a:prstGeom prst="rect">
              <a:avLst/>
            </a:prstGeom>
            <a:noFill/>
            <a:ln>
              <a:noFill/>
            </a:ln>
          </p:spPr>
          <p:txBody>
            <a:bodyPr spcFirstLastPara="1" wrap="square" lIns="121900" tIns="121900" rIns="121900" bIns="121900" anchor="ctr" anchorCtr="0">
              <a:noAutofit/>
            </a:bodyPr>
            <a:lstStyle/>
            <a:p>
              <a:pPr marL="609600" lvl="0" indent="-431800" algn="l" rtl="0">
                <a:lnSpc>
                  <a:spcPct val="115000"/>
                </a:lnSpc>
                <a:spcBef>
                  <a:spcPts val="0"/>
                </a:spcBef>
                <a:spcAft>
                  <a:spcPts val="0"/>
                </a:spcAft>
                <a:buClr>
                  <a:srgbClr val="A72A1E"/>
                </a:buClr>
                <a:buSzPts val="2000"/>
                <a:buFont typeface="Roboto"/>
                <a:buChar char="●"/>
              </a:pPr>
              <a:r>
                <a:rPr lang="en-US" sz="2000">
                  <a:solidFill>
                    <a:srgbClr val="A72A1E"/>
                  </a:solidFill>
                  <a:latin typeface="Roboto"/>
                  <a:ea typeface="Roboto"/>
                  <a:cs typeface="Roboto"/>
                  <a:sym typeface="Roboto"/>
                </a:rPr>
                <a:t>Fonctionnement proche d’une EMAS, d’un PCPE</a:t>
              </a:r>
              <a:endParaRPr sz="2000">
                <a:solidFill>
                  <a:srgbClr val="A72A1E"/>
                </a:solidFill>
                <a:latin typeface="Roboto"/>
                <a:ea typeface="Roboto"/>
                <a:cs typeface="Roboto"/>
                <a:sym typeface="Roboto"/>
              </a:endParaRPr>
            </a:p>
            <a:p>
              <a:pPr marL="609600" lvl="0" indent="-431800" algn="l" rtl="0">
                <a:lnSpc>
                  <a:spcPct val="115000"/>
                </a:lnSpc>
                <a:spcBef>
                  <a:spcPts val="0"/>
                </a:spcBef>
                <a:spcAft>
                  <a:spcPts val="0"/>
                </a:spcAft>
                <a:buClr>
                  <a:srgbClr val="A72A1E"/>
                </a:buClr>
                <a:buSzPts val="2000"/>
                <a:buFont typeface="Roboto"/>
                <a:buChar char="●"/>
              </a:pPr>
              <a:r>
                <a:rPr lang="en-US" sz="2000">
                  <a:solidFill>
                    <a:srgbClr val="A72A1E"/>
                  </a:solidFill>
                  <a:latin typeface="Roboto"/>
                  <a:ea typeface="Roboto"/>
                  <a:cs typeface="Roboto"/>
                  <a:sym typeface="Roboto"/>
                </a:rPr>
                <a:t>Intervention en dehors de la sphère scolaire  </a:t>
              </a:r>
              <a:endParaRPr sz="2000">
                <a:solidFill>
                  <a:srgbClr val="A72A1E"/>
                </a:solidFill>
                <a:latin typeface="Roboto"/>
                <a:ea typeface="Roboto"/>
                <a:cs typeface="Roboto"/>
                <a:sym typeface="Roboto"/>
              </a:endParaRPr>
            </a:p>
            <a:p>
              <a:pPr marL="609600" lvl="0" indent="-431800" algn="l" rtl="0">
                <a:lnSpc>
                  <a:spcPct val="115000"/>
                </a:lnSpc>
                <a:spcBef>
                  <a:spcPts val="0"/>
                </a:spcBef>
                <a:spcAft>
                  <a:spcPts val="0"/>
                </a:spcAft>
                <a:buClr>
                  <a:srgbClr val="A72A1E"/>
                </a:buClr>
                <a:buSzPts val="2000"/>
                <a:buFont typeface="Roboto"/>
                <a:buChar char="●"/>
              </a:pPr>
              <a:r>
                <a:rPr lang="en-US" sz="2000">
                  <a:solidFill>
                    <a:srgbClr val="A72A1E"/>
                  </a:solidFill>
                  <a:latin typeface="Roboto"/>
                  <a:ea typeface="Roboto"/>
                  <a:cs typeface="Roboto"/>
                  <a:sym typeface="Roboto"/>
                </a:rPr>
                <a:t>Equilibre entre les expertises de niv. 2 et 3</a:t>
              </a:r>
              <a:endParaRPr sz="2000">
                <a:solidFill>
                  <a:srgbClr val="A72A1E"/>
                </a:solidFill>
                <a:latin typeface="Roboto"/>
                <a:ea typeface="Roboto"/>
                <a:cs typeface="Roboto"/>
                <a:sym typeface="Roboto"/>
              </a:endParaRPr>
            </a:p>
          </p:txBody>
        </p:sp>
      </p:grpSp>
      <p:grpSp>
        <p:nvGrpSpPr>
          <p:cNvPr id="281" name="Google Shape;281;g29666d54996_2_23"/>
          <p:cNvGrpSpPr/>
          <p:nvPr/>
        </p:nvGrpSpPr>
        <p:grpSpPr>
          <a:xfrm>
            <a:off x="531480" y="951536"/>
            <a:ext cx="11186131" cy="1617274"/>
            <a:chOff x="2283025" y="2322568"/>
            <a:chExt cx="5268028" cy="643512"/>
          </a:xfrm>
        </p:grpSpPr>
        <p:sp>
          <p:nvSpPr>
            <p:cNvPr id="282" name="Google Shape;282;g29666d54996_2_2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83" name="Google Shape;283;g29666d54996_2_23"/>
            <p:cNvSpPr/>
            <p:nvPr/>
          </p:nvSpPr>
          <p:spPr>
            <a:xfrm flipH="1">
              <a:off x="2283025" y="2322575"/>
              <a:ext cx="1844400" cy="642600"/>
            </a:xfrm>
            <a:prstGeom prst="rect">
              <a:avLst/>
            </a:prstGeom>
            <a:solidFill>
              <a:srgbClr val="A72A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84" name="Google Shape;284;g29666d54996_2_23"/>
            <p:cNvSpPr/>
            <p:nvPr/>
          </p:nvSpPr>
          <p:spPr>
            <a:xfrm rot="-5400000">
              <a:off x="3501574" y="1934671"/>
              <a:ext cx="643356" cy="1419149"/>
            </a:xfrm>
            <a:prstGeom prst="flowChartOffpageConnector">
              <a:avLst/>
            </a:prstGeom>
            <a:solidFill>
              <a:srgbClr val="A72A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p>
          </p:txBody>
        </p:sp>
        <p:sp>
          <p:nvSpPr>
            <p:cNvPr id="285" name="Google Shape;285;g29666d54996_2_2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200">
                  <a:solidFill>
                    <a:srgbClr val="FFFFFF"/>
                  </a:solidFill>
                  <a:latin typeface="Roboto Medium"/>
                  <a:ea typeface="Roboto Medium"/>
                  <a:cs typeface="Roboto Medium"/>
                  <a:sym typeface="Roboto Medium"/>
                </a:rPr>
                <a:t>Augmentation des demandes</a:t>
              </a:r>
              <a:endParaRPr sz="220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n-US" sz="2200">
                  <a:solidFill>
                    <a:srgbClr val="FFFFFF"/>
                  </a:solidFill>
                  <a:latin typeface="Roboto Medium"/>
                  <a:ea typeface="Roboto Medium"/>
                  <a:cs typeface="Roboto Medium"/>
                  <a:sym typeface="Roboto Medium"/>
                </a:rPr>
                <a:t>de missions Ressource</a:t>
              </a:r>
              <a:endParaRPr sz="2200">
                <a:solidFill>
                  <a:srgbClr val="FFFFFF"/>
                </a:solidFill>
                <a:latin typeface="Roboto Medium"/>
                <a:ea typeface="Roboto Medium"/>
                <a:cs typeface="Roboto Medium"/>
                <a:sym typeface="Roboto Medium"/>
              </a:endParaRPr>
            </a:p>
          </p:txBody>
        </p:sp>
        <p:sp>
          <p:nvSpPr>
            <p:cNvPr id="286" name="Google Shape;286;g29666d54996_2_23"/>
            <p:cNvSpPr/>
            <p:nvPr/>
          </p:nvSpPr>
          <p:spPr>
            <a:xfrm>
              <a:off x="4579853" y="2323780"/>
              <a:ext cx="2971200" cy="642300"/>
            </a:xfrm>
            <a:prstGeom prst="rect">
              <a:avLst/>
            </a:prstGeom>
            <a:noFill/>
            <a:ln>
              <a:noFill/>
            </a:ln>
          </p:spPr>
          <p:txBody>
            <a:bodyPr spcFirstLastPara="1" wrap="square" lIns="121900" tIns="121900" rIns="121900" bIns="121900" anchor="ctr" anchorCtr="0">
              <a:noAutofit/>
            </a:bodyPr>
            <a:lstStyle/>
            <a:p>
              <a:pPr marL="609600" lvl="0" indent="-431800" algn="l" rtl="0">
                <a:lnSpc>
                  <a:spcPct val="115000"/>
                </a:lnSpc>
                <a:spcBef>
                  <a:spcPts val="0"/>
                </a:spcBef>
                <a:spcAft>
                  <a:spcPts val="0"/>
                </a:spcAft>
                <a:buClr>
                  <a:srgbClr val="A72A1E"/>
                </a:buClr>
                <a:buSzPts val="2000"/>
                <a:buFont typeface="Roboto"/>
                <a:buChar char="●"/>
              </a:pPr>
              <a:r>
                <a:rPr lang="en-US" sz="2000" dirty="0" err="1">
                  <a:solidFill>
                    <a:srgbClr val="A72A1E"/>
                  </a:solidFill>
                  <a:latin typeface="Roboto"/>
                  <a:ea typeface="Roboto"/>
                  <a:cs typeface="Roboto"/>
                  <a:sym typeface="Roboto"/>
                </a:rPr>
                <a:t>Fonctionnement</a:t>
              </a:r>
              <a:r>
                <a:rPr lang="en-US" sz="2000" dirty="0">
                  <a:solidFill>
                    <a:srgbClr val="A72A1E"/>
                  </a:solidFill>
                  <a:latin typeface="Roboto"/>
                  <a:ea typeface="Roboto"/>
                  <a:cs typeface="Roboto"/>
                  <a:sym typeface="Roboto"/>
                </a:rPr>
                <a:t> à </a:t>
              </a:r>
              <a:r>
                <a:rPr lang="en-US" sz="2000" dirty="0" err="1">
                  <a:solidFill>
                    <a:srgbClr val="A72A1E"/>
                  </a:solidFill>
                  <a:latin typeface="Roboto"/>
                  <a:ea typeface="Roboto"/>
                  <a:cs typeface="Roboto"/>
                  <a:sym typeface="Roboto"/>
                </a:rPr>
                <a:t>effectif</a:t>
              </a:r>
              <a:r>
                <a:rPr lang="en-US" sz="2000" dirty="0">
                  <a:solidFill>
                    <a:srgbClr val="A72A1E"/>
                  </a:solidFill>
                  <a:latin typeface="Roboto"/>
                  <a:ea typeface="Roboto"/>
                  <a:cs typeface="Roboto"/>
                  <a:sym typeface="Roboto"/>
                </a:rPr>
                <a:t> constant </a:t>
              </a:r>
              <a:endParaRPr sz="2000" dirty="0">
                <a:solidFill>
                  <a:srgbClr val="A72A1E"/>
                </a:solidFill>
                <a:latin typeface="Roboto"/>
                <a:ea typeface="Roboto"/>
                <a:cs typeface="Roboto"/>
                <a:sym typeface="Roboto"/>
              </a:endParaRPr>
            </a:p>
            <a:p>
              <a:pPr marL="609600" lvl="0" indent="-431800" algn="l" rtl="0">
                <a:lnSpc>
                  <a:spcPct val="115000"/>
                </a:lnSpc>
                <a:spcBef>
                  <a:spcPts val="0"/>
                </a:spcBef>
                <a:spcAft>
                  <a:spcPts val="0"/>
                </a:spcAft>
                <a:buClr>
                  <a:srgbClr val="A72A1E"/>
                </a:buClr>
                <a:buSzPts val="2000"/>
                <a:buFont typeface="Roboto"/>
                <a:buChar char="●"/>
              </a:pPr>
              <a:r>
                <a:rPr lang="en-US" sz="2000" dirty="0">
                  <a:solidFill>
                    <a:srgbClr val="A72A1E"/>
                  </a:solidFill>
                  <a:latin typeface="Roboto"/>
                  <a:ea typeface="Roboto"/>
                  <a:cs typeface="Roboto"/>
                  <a:sym typeface="Roboto"/>
                </a:rPr>
                <a:t>Exigence de </a:t>
              </a:r>
              <a:r>
                <a:rPr lang="en-US" sz="2000" dirty="0" err="1">
                  <a:solidFill>
                    <a:srgbClr val="A72A1E"/>
                  </a:solidFill>
                  <a:latin typeface="Roboto"/>
                  <a:ea typeface="Roboto"/>
                  <a:cs typeface="Roboto"/>
                  <a:sym typeface="Roboto"/>
                </a:rPr>
                <a:t>compétences</a:t>
              </a:r>
              <a:r>
                <a:rPr lang="en-US" sz="2000" dirty="0">
                  <a:solidFill>
                    <a:srgbClr val="A72A1E"/>
                  </a:solidFill>
                  <a:latin typeface="Roboto"/>
                  <a:ea typeface="Roboto"/>
                  <a:cs typeface="Roboto"/>
                  <a:sym typeface="Roboto"/>
                </a:rPr>
                <a:t> </a:t>
              </a:r>
              <a:r>
                <a:rPr lang="en-US" sz="2000" dirty="0" err="1">
                  <a:solidFill>
                    <a:srgbClr val="A72A1E"/>
                  </a:solidFill>
                  <a:latin typeface="Roboto"/>
                  <a:ea typeface="Roboto"/>
                  <a:cs typeface="Roboto"/>
                  <a:sym typeface="Roboto"/>
                </a:rPr>
                <a:t>supérieures</a:t>
              </a:r>
              <a:r>
                <a:rPr lang="en-US" sz="2000" dirty="0">
                  <a:solidFill>
                    <a:srgbClr val="A72A1E"/>
                  </a:solidFill>
                  <a:latin typeface="Roboto"/>
                  <a:ea typeface="Roboto"/>
                  <a:cs typeface="Roboto"/>
                  <a:sym typeface="Roboto"/>
                </a:rPr>
                <a:t> à la simple </a:t>
              </a:r>
              <a:r>
                <a:rPr lang="en-US" sz="2000" dirty="0" err="1">
                  <a:solidFill>
                    <a:srgbClr val="A72A1E"/>
                  </a:solidFill>
                  <a:latin typeface="Roboto"/>
                  <a:ea typeface="Roboto"/>
                  <a:cs typeface="Roboto"/>
                  <a:sym typeface="Roboto"/>
                </a:rPr>
                <a:t>activité</a:t>
              </a:r>
              <a:r>
                <a:rPr lang="en-US" sz="2000" dirty="0">
                  <a:solidFill>
                    <a:srgbClr val="A72A1E"/>
                  </a:solidFill>
                  <a:latin typeface="Roboto"/>
                  <a:ea typeface="Roboto"/>
                  <a:cs typeface="Roboto"/>
                  <a:sym typeface="Roboto"/>
                </a:rPr>
                <a:t> de </a:t>
              </a:r>
              <a:r>
                <a:rPr lang="en-US" sz="2000" dirty="0" err="1">
                  <a:solidFill>
                    <a:srgbClr val="A72A1E"/>
                  </a:solidFill>
                  <a:latin typeface="Roboto"/>
                  <a:ea typeface="Roboto"/>
                  <a:cs typeface="Roboto"/>
                  <a:sym typeface="Roboto"/>
                </a:rPr>
                <a:t>Sessad</a:t>
              </a:r>
              <a:endParaRPr sz="2000" dirty="0">
                <a:solidFill>
                  <a:srgbClr val="A72A1E"/>
                </a:solidFill>
                <a:latin typeface="Roboto"/>
                <a:ea typeface="Roboto"/>
                <a:cs typeface="Roboto"/>
                <a:sym typeface="Robo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txBox="1">
            <a:spLocks noGrp="1"/>
          </p:cNvSpPr>
          <p:nvPr>
            <p:ph type="ctrTitle"/>
          </p:nvPr>
        </p:nvSpPr>
        <p:spPr>
          <a:xfrm>
            <a:off x="1524000" y="1589874"/>
            <a:ext cx="9144000" cy="12636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22A35"/>
              </a:buClr>
              <a:buSzPts val="4000"/>
              <a:buFont typeface="Verdana"/>
              <a:buNone/>
            </a:pPr>
            <a:r>
              <a:rPr lang="en-US" sz="4400" b="0" i="0" u="none" dirty="0" err="1">
                <a:solidFill>
                  <a:srgbClr val="FF0000"/>
                </a:solidFill>
                <a:latin typeface="Verdana"/>
                <a:ea typeface="Verdana"/>
                <a:cs typeface="Verdana"/>
                <a:sym typeface="Verdana"/>
              </a:rPr>
              <a:t>Fonction</a:t>
            </a:r>
            <a:r>
              <a:rPr lang="en-US" sz="4400" b="0" i="0" u="none" dirty="0">
                <a:solidFill>
                  <a:srgbClr val="FF0000"/>
                </a:solidFill>
                <a:latin typeface="Verdana"/>
                <a:ea typeface="Verdana"/>
                <a:cs typeface="Verdana"/>
                <a:sym typeface="Verdana"/>
              </a:rPr>
              <a:t> </a:t>
            </a:r>
            <a:r>
              <a:rPr lang="en-US" sz="4400" b="0" i="0" u="none" dirty="0" err="1">
                <a:solidFill>
                  <a:srgbClr val="FF0000"/>
                </a:solidFill>
                <a:latin typeface="Verdana"/>
                <a:ea typeface="Verdana"/>
                <a:cs typeface="Verdana"/>
                <a:sym typeface="Verdana"/>
              </a:rPr>
              <a:t>ressource</a:t>
            </a:r>
            <a:r>
              <a:rPr lang="en-US" sz="4400" b="0" i="0" u="none" dirty="0">
                <a:solidFill>
                  <a:srgbClr val="FF0000"/>
                </a:solidFill>
                <a:latin typeface="Verdana"/>
                <a:ea typeface="Verdana"/>
                <a:cs typeface="Verdana"/>
                <a:sym typeface="Verdana"/>
              </a:rPr>
              <a:t> </a:t>
            </a:r>
            <a:r>
              <a:rPr lang="en-US" sz="4400" b="0" i="0" u="none" dirty="0" err="1">
                <a:solidFill>
                  <a:srgbClr val="FF0000"/>
                </a:solidFill>
                <a:latin typeface="Verdana"/>
                <a:ea typeface="Verdana"/>
                <a:cs typeface="Verdana"/>
                <a:sym typeface="Verdana"/>
              </a:rPr>
              <a:t>en</a:t>
            </a:r>
            <a:r>
              <a:rPr lang="en-US" sz="4400" b="0" i="0" u="none" dirty="0">
                <a:solidFill>
                  <a:srgbClr val="FF0000"/>
                </a:solidFill>
                <a:latin typeface="Verdana"/>
                <a:ea typeface="Verdana"/>
                <a:cs typeface="Verdana"/>
                <a:sym typeface="Verdana"/>
              </a:rPr>
              <a:t> </a:t>
            </a:r>
            <a:r>
              <a:rPr lang="en-US" sz="4400" b="0" i="0" u="none" dirty="0" err="1">
                <a:solidFill>
                  <a:srgbClr val="FF0000"/>
                </a:solidFill>
                <a:latin typeface="Verdana"/>
                <a:ea typeface="Verdana"/>
                <a:cs typeface="Verdana"/>
                <a:sym typeface="Verdana"/>
              </a:rPr>
              <a:t>écoles</a:t>
            </a:r>
            <a:r>
              <a:rPr lang="en-US" sz="4400" b="0" i="0" u="none" dirty="0">
                <a:solidFill>
                  <a:srgbClr val="FF0000"/>
                </a:solidFill>
                <a:latin typeface="Verdana"/>
                <a:ea typeface="Verdana"/>
                <a:cs typeface="Verdana"/>
                <a:sym typeface="Verdana"/>
              </a:rPr>
              <a:t> </a:t>
            </a:r>
            <a:r>
              <a:rPr lang="en-US" sz="4400" b="0" i="0" u="none" dirty="0" err="1">
                <a:solidFill>
                  <a:srgbClr val="FF0000"/>
                </a:solidFill>
                <a:latin typeface="Verdana"/>
                <a:ea typeface="Verdana"/>
                <a:cs typeface="Verdana"/>
                <a:sym typeface="Verdana"/>
              </a:rPr>
              <a:t>maternelles</a:t>
            </a:r>
            <a:r>
              <a:rPr lang="en-US" sz="4400" b="0" i="0" u="none" dirty="0">
                <a:solidFill>
                  <a:srgbClr val="FF0000"/>
                </a:solidFill>
                <a:latin typeface="Verdana"/>
                <a:ea typeface="Verdana"/>
                <a:cs typeface="Verdana"/>
                <a:sym typeface="Verdana"/>
              </a:rPr>
              <a:t> et </a:t>
            </a:r>
            <a:r>
              <a:rPr lang="en-US" sz="4400" b="0" i="0" u="none" dirty="0" err="1">
                <a:solidFill>
                  <a:srgbClr val="FF0000"/>
                </a:solidFill>
                <a:sym typeface="Verdana"/>
              </a:rPr>
              <a:t>primaires</a:t>
            </a:r>
            <a:endParaRPr sz="4400" dirty="0">
              <a:solidFill>
                <a:srgbClr val="FF0000"/>
              </a:solidFill>
            </a:endParaRPr>
          </a:p>
        </p:txBody>
      </p:sp>
      <p:pic>
        <p:nvPicPr>
          <p:cNvPr id="295" name="Google Shape;295;p7"/>
          <p:cNvPicPr preferRelativeResize="0"/>
          <p:nvPr/>
        </p:nvPicPr>
        <p:blipFill rotWithShape="1">
          <a:blip r:embed="rId3">
            <a:alphaModFix/>
          </a:blip>
          <a:srcRect/>
          <a:stretch/>
        </p:blipFill>
        <p:spPr>
          <a:xfrm>
            <a:off x="838200" y="5554662"/>
            <a:ext cx="10515600" cy="63500"/>
          </a:xfrm>
          <a:prstGeom prst="rect">
            <a:avLst/>
          </a:prstGeom>
          <a:noFill/>
          <a:ln>
            <a:noFill/>
          </a:ln>
        </p:spPr>
      </p:pic>
      <p:sp>
        <p:nvSpPr>
          <p:cNvPr id="298" name="Google Shape;298;p7"/>
          <p:cNvSpPr txBox="1"/>
          <p:nvPr/>
        </p:nvSpPr>
        <p:spPr>
          <a:xfrm>
            <a:off x="1524000" y="2853524"/>
            <a:ext cx="9144000" cy="97631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22A35"/>
              </a:buClr>
              <a:buSzPts val="3200"/>
              <a:buFont typeface="Verdana"/>
              <a:buNone/>
            </a:pPr>
            <a:r>
              <a:rPr lang="en-US" sz="3200" b="0" i="0" u="none" dirty="0" err="1">
                <a:solidFill>
                  <a:srgbClr val="222A35"/>
                </a:solidFill>
                <a:latin typeface="Verdana"/>
                <a:ea typeface="Verdana"/>
                <a:cs typeface="Verdana"/>
                <a:sym typeface="Verdana"/>
              </a:rPr>
              <a:t>Présenté</a:t>
            </a:r>
            <a:r>
              <a:rPr lang="en-US" sz="3200" b="0" i="0" u="none" dirty="0">
                <a:solidFill>
                  <a:srgbClr val="222A35"/>
                </a:solidFill>
                <a:latin typeface="Verdana"/>
                <a:ea typeface="Verdana"/>
                <a:cs typeface="Verdana"/>
                <a:sym typeface="Verdana"/>
              </a:rPr>
              <a:t> par Vincent </a:t>
            </a:r>
            <a:r>
              <a:rPr lang="en-US" sz="3200" b="0" i="0" u="none" dirty="0" err="1">
                <a:solidFill>
                  <a:srgbClr val="222A35"/>
                </a:solidFill>
                <a:latin typeface="Verdana"/>
                <a:ea typeface="Verdana"/>
                <a:cs typeface="Verdana"/>
                <a:sym typeface="Verdana"/>
              </a:rPr>
              <a:t>Rabbe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30" name="Google Shape;304;p8">
            <a:extLst>
              <a:ext uri="{FF2B5EF4-FFF2-40B4-BE49-F238E27FC236}">
                <a16:creationId xmlns:a16="http://schemas.microsoft.com/office/drawing/2014/main" id="{DDE1888D-3405-4197-9CA5-CFF203A38213}"/>
              </a:ext>
            </a:extLst>
          </p:cNvPr>
          <p:cNvSpPr/>
          <p:nvPr/>
        </p:nvSpPr>
        <p:spPr>
          <a:xfrm>
            <a:off x="8342280" y="3370320"/>
            <a:ext cx="2257560" cy="2257560"/>
          </a:xfrm>
          <a:prstGeom prst="ellipse">
            <a:avLst/>
          </a:prstGeom>
          <a:solidFill>
            <a:srgbClr val="ECC368"/>
          </a:solidFill>
          <a:ln>
            <a:noFill/>
          </a:ln>
          <a:effectLst>
            <a:reflection stA="52000" endA="300" endPos="35000" sy="-100000" algn="bl" rotWithShape="0"/>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0000"/>
              </a:solidFill>
              <a:latin typeface="Century Gothic"/>
              <a:ea typeface="Century Gothic"/>
              <a:cs typeface="Century Gothic"/>
              <a:sym typeface="Century Gothic"/>
            </a:endParaRPr>
          </a:p>
        </p:txBody>
      </p:sp>
      <p:sp>
        <p:nvSpPr>
          <p:cNvPr id="29" name="Google Shape;307;p8">
            <a:extLst>
              <a:ext uri="{FF2B5EF4-FFF2-40B4-BE49-F238E27FC236}">
                <a16:creationId xmlns:a16="http://schemas.microsoft.com/office/drawing/2014/main" id="{08496CA4-7043-413D-B11D-D35DAA1C8630}"/>
              </a:ext>
            </a:extLst>
          </p:cNvPr>
          <p:cNvSpPr/>
          <p:nvPr/>
        </p:nvSpPr>
        <p:spPr>
          <a:xfrm>
            <a:off x="2984760" y="4780800"/>
            <a:ext cx="1065960" cy="1065960"/>
          </a:xfrm>
          <a:prstGeom prst="ellipse">
            <a:avLst/>
          </a:prstGeom>
          <a:solidFill>
            <a:srgbClr val="5A755B"/>
          </a:solidFill>
          <a:ln>
            <a:noFill/>
          </a:ln>
          <a:effectLst>
            <a:reflection stA="52000" endA="300" endPos="35000" sy="-100000" algn="bl" rotWithShape="0"/>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0000"/>
              </a:solidFill>
              <a:latin typeface="Libre Franklin"/>
              <a:ea typeface="Libre Franklin"/>
              <a:cs typeface="Libre Franklin"/>
              <a:sym typeface="Libre Franklin"/>
            </a:endParaRPr>
          </a:p>
        </p:txBody>
      </p:sp>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26</a:t>
            </a:fld>
            <a:endParaRPr/>
          </a:p>
        </p:txBody>
      </p:sp>
      <p:pic>
        <p:nvPicPr>
          <p:cNvPr id="27" name="Google Shape;308;p8">
            <a:extLst>
              <a:ext uri="{FF2B5EF4-FFF2-40B4-BE49-F238E27FC236}">
                <a16:creationId xmlns:a16="http://schemas.microsoft.com/office/drawing/2014/main" id="{234B741B-2BE6-4263-9044-AD10B6ABE64D}"/>
              </a:ext>
            </a:extLst>
          </p:cNvPr>
          <p:cNvPicPr preferRelativeResize="0"/>
          <p:nvPr/>
        </p:nvPicPr>
        <p:blipFill rotWithShape="1">
          <a:blip r:embed="rId3">
            <a:alphaModFix/>
          </a:blip>
          <a:srcRect/>
          <a:stretch/>
        </p:blipFill>
        <p:spPr>
          <a:xfrm>
            <a:off x="1358900" y="-120650"/>
            <a:ext cx="8245475" cy="5829300"/>
          </a:xfrm>
          <a:prstGeom prst="rect">
            <a:avLst/>
          </a:prstGeom>
          <a:noFill/>
          <a:ln>
            <a:noFill/>
          </a:ln>
        </p:spPr>
      </p:pic>
      <p:sp>
        <p:nvSpPr>
          <p:cNvPr id="28" name="Google Shape;305;p8">
            <a:extLst>
              <a:ext uri="{FF2B5EF4-FFF2-40B4-BE49-F238E27FC236}">
                <a16:creationId xmlns:a16="http://schemas.microsoft.com/office/drawing/2014/main" id="{7DC15E15-BDB3-4AF4-B1EB-982AEF53310F}"/>
              </a:ext>
            </a:extLst>
          </p:cNvPr>
          <p:cNvSpPr/>
          <p:nvPr/>
        </p:nvSpPr>
        <p:spPr>
          <a:xfrm>
            <a:off x="474840" y="3132000"/>
            <a:ext cx="1648080" cy="1648080"/>
          </a:xfrm>
          <a:prstGeom prst="ellipse">
            <a:avLst/>
          </a:prstGeom>
          <a:solidFill>
            <a:srgbClr val="84A585"/>
          </a:solidFill>
          <a:ln>
            <a:noFill/>
          </a:ln>
          <a:effectLst>
            <a:reflection stA="52000" endA="300" endPos="35000" sy="-100000" algn="bl" rotWithShape="0"/>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0000"/>
              </a:solidFill>
              <a:latin typeface="Libre Franklin"/>
              <a:ea typeface="Libre Franklin"/>
              <a:cs typeface="Libre Franklin"/>
              <a:sym typeface="Libre Franklin"/>
            </a:endParaRPr>
          </a:p>
        </p:txBody>
      </p:sp>
      <p:sp>
        <p:nvSpPr>
          <p:cNvPr id="31" name="Google Shape;306;p8">
            <a:extLst>
              <a:ext uri="{FF2B5EF4-FFF2-40B4-BE49-F238E27FC236}">
                <a16:creationId xmlns:a16="http://schemas.microsoft.com/office/drawing/2014/main" id="{5D4C3AB1-3052-4E25-BB93-B20F094FCE8C}"/>
              </a:ext>
            </a:extLst>
          </p:cNvPr>
          <p:cNvSpPr/>
          <p:nvPr/>
        </p:nvSpPr>
        <p:spPr>
          <a:xfrm>
            <a:off x="9511560" y="894600"/>
            <a:ext cx="1412280" cy="1398600"/>
          </a:xfrm>
          <a:prstGeom prst="ellipse">
            <a:avLst/>
          </a:prstGeom>
          <a:solidFill>
            <a:srgbClr val="DB7285"/>
          </a:solidFill>
          <a:ln>
            <a:noFill/>
          </a:ln>
          <a:effectLst>
            <a:reflection stA="52000" endA="300" endPos="35000" sy="-100000" algn="bl" rotWithShape="0"/>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904550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27</a:t>
            </a:fld>
            <a:endParaRPr/>
          </a:p>
        </p:txBody>
      </p:sp>
      <p:sp>
        <p:nvSpPr>
          <p:cNvPr id="8" name="Google Shape;313;p9">
            <a:extLst>
              <a:ext uri="{FF2B5EF4-FFF2-40B4-BE49-F238E27FC236}">
                <a16:creationId xmlns:a16="http://schemas.microsoft.com/office/drawing/2014/main" id="{F2AE422D-7B8C-47BB-B8BE-1465472EE1D9}"/>
              </a:ext>
            </a:extLst>
          </p:cNvPr>
          <p:cNvSpPr txBox="1">
            <a:spLocks/>
          </p:cNvSpPr>
          <p:nvPr/>
        </p:nvSpPr>
        <p:spPr>
          <a:xfrm>
            <a:off x="1371600" y="112712"/>
            <a:ext cx="9601200" cy="687387"/>
          </a:xfrm>
          <a:prstGeom prst="rect">
            <a:avLst/>
          </a:prstGeom>
          <a:noFill/>
          <a:ln>
            <a:noFill/>
          </a:ln>
        </p:spPr>
        <p:txBody>
          <a:bodyPr spcFirstLastPara="1" wrap="square" lIns="90000" tIns="45000" rIns="90000" bIns="450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nSpc>
                <a:spcPct val="89000"/>
              </a:lnSpc>
              <a:buSzPts val="2500"/>
              <a:buFont typeface="Comic Sans MS"/>
              <a:buNone/>
            </a:pPr>
            <a:r>
              <a:rPr lang="en-US" b="1" dirty="0" err="1">
                <a:solidFill>
                  <a:srgbClr val="000000"/>
                </a:solidFill>
                <a:latin typeface="Comic Sans MS"/>
                <a:ea typeface="Comic Sans MS"/>
                <a:cs typeface="Comic Sans MS"/>
                <a:sym typeface="Comic Sans MS"/>
              </a:rPr>
              <a:t>Préambule</a:t>
            </a:r>
            <a:endParaRPr lang="en-US" b="1" dirty="0"/>
          </a:p>
        </p:txBody>
      </p:sp>
      <p:sp>
        <p:nvSpPr>
          <p:cNvPr id="9" name="Google Shape;314;p9">
            <a:extLst>
              <a:ext uri="{FF2B5EF4-FFF2-40B4-BE49-F238E27FC236}">
                <a16:creationId xmlns:a16="http://schemas.microsoft.com/office/drawing/2014/main" id="{0BEA2D92-EB4E-40EF-8F3C-02B5460B4B2B}"/>
              </a:ext>
            </a:extLst>
          </p:cNvPr>
          <p:cNvSpPr txBox="1">
            <a:spLocks/>
          </p:cNvSpPr>
          <p:nvPr/>
        </p:nvSpPr>
        <p:spPr>
          <a:xfrm>
            <a:off x="1219200" y="1045368"/>
            <a:ext cx="9601200" cy="5065712"/>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382587" indent="-382587">
              <a:lnSpc>
                <a:spcPct val="94000"/>
              </a:lnSpc>
              <a:spcBef>
                <a:spcPts val="0"/>
              </a:spcBef>
              <a:buClr>
                <a:srgbClr val="FF0000"/>
              </a:buClr>
              <a:buSzPts val="2000"/>
              <a:buFont typeface="Libre Franklin"/>
              <a:buChar char="■"/>
            </a:pPr>
            <a:endParaRPr lang="fr-FR" sz="2000" dirty="0">
              <a:solidFill>
                <a:srgbClr val="000000"/>
              </a:solidFill>
              <a:latin typeface="Comic Sans MS"/>
              <a:ea typeface="Comic Sans MS"/>
              <a:cs typeface="Comic Sans MS"/>
              <a:sym typeface="Comic Sans MS"/>
            </a:endParaRPr>
          </a:p>
          <a:p>
            <a:pPr marL="382587" indent="-382587">
              <a:lnSpc>
                <a:spcPct val="94000"/>
              </a:lnSpc>
              <a:spcBef>
                <a:spcPts val="0"/>
              </a:spcBef>
              <a:buClr>
                <a:srgbClr val="FF0000"/>
              </a:buClr>
              <a:buSzPts val="2000"/>
              <a:buFont typeface="Libre Franklin"/>
              <a:buChar char="■"/>
            </a:pPr>
            <a:r>
              <a:rPr lang="fr-FR" sz="2000" dirty="0">
                <a:solidFill>
                  <a:srgbClr val="000000"/>
                </a:solidFill>
                <a:latin typeface="Comic Sans MS"/>
                <a:ea typeface="Comic Sans MS"/>
                <a:cs typeface="Comic Sans MS"/>
                <a:sym typeface="Comic Sans MS"/>
              </a:rPr>
              <a:t>Suite à la signature en juillet 2018 de la convention départementale (42) pour un fonctionnement en dispositif intégré des ITEP, les DITEP participent à une organisation coordonnée avec l’</a:t>
            </a:r>
            <a:r>
              <a:rPr lang="fr-FR" sz="2000" b="1" dirty="0">
                <a:solidFill>
                  <a:srgbClr val="000000"/>
                </a:solidFill>
                <a:latin typeface="Comic Sans MS"/>
                <a:ea typeface="Comic Sans MS"/>
                <a:cs typeface="Comic Sans MS"/>
                <a:sym typeface="Comic Sans MS"/>
              </a:rPr>
              <a:t>E</a:t>
            </a:r>
            <a:r>
              <a:rPr lang="fr-FR" sz="2000" dirty="0">
                <a:solidFill>
                  <a:srgbClr val="000000"/>
                </a:solidFill>
                <a:latin typeface="Comic Sans MS"/>
                <a:ea typeface="Comic Sans MS"/>
                <a:cs typeface="Comic Sans MS"/>
                <a:sym typeface="Comic Sans MS"/>
              </a:rPr>
              <a:t>ducation </a:t>
            </a:r>
            <a:r>
              <a:rPr lang="fr-FR" sz="2000" b="1" dirty="0">
                <a:solidFill>
                  <a:srgbClr val="000000"/>
                </a:solidFill>
                <a:latin typeface="Comic Sans MS"/>
                <a:ea typeface="Comic Sans MS"/>
                <a:cs typeface="Comic Sans MS"/>
                <a:sym typeface="Comic Sans MS"/>
              </a:rPr>
              <a:t>N</a:t>
            </a:r>
            <a:r>
              <a:rPr lang="fr-FR" sz="2000" dirty="0">
                <a:solidFill>
                  <a:srgbClr val="000000"/>
                </a:solidFill>
                <a:latin typeface="Comic Sans MS"/>
                <a:ea typeface="Comic Sans MS"/>
                <a:cs typeface="Comic Sans MS"/>
                <a:sym typeface="Comic Sans MS"/>
              </a:rPr>
              <a:t>ationale visant à répondre aux sollicitations des établissements scolaires sur des situations individuelles d’enfant pouvant présenter potentiellement des troubles du comportement. </a:t>
            </a:r>
          </a:p>
          <a:p>
            <a:pPr marL="382587" indent="-255586">
              <a:lnSpc>
                <a:spcPct val="94000"/>
              </a:lnSpc>
              <a:spcBef>
                <a:spcPts val="1200"/>
              </a:spcBef>
              <a:buClr>
                <a:srgbClr val="FF0000"/>
              </a:buClr>
              <a:buSzPts val="2000"/>
              <a:buFont typeface="Libre Franklin"/>
              <a:buNone/>
            </a:pP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FF0000"/>
              </a:buClr>
              <a:buSzPts val="2000"/>
              <a:buFont typeface="Libre Franklin"/>
              <a:buChar char="■"/>
            </a:pPr>
            <a:r>
              <a:rPr lang="fr-FR" sz="2000" dirty="0">
                <a:solidFill>
                  <a:srgbClr val="000000"/>
                </a:solidFill>
                <a:latin typeface="Comic Sans MS"/>
                <a:ea typeface="Comic Sans MS"/>
                <a:cs typeface="Comic Sans MS"/>
                <a:sym typeface="Comic Sans MS"/>
              </a:rPr>
              <a:t>L’objectif est de repérer précocement les enfants présentant des difficultés de comportement et potentiellement des troubles du comportement et de prévenir la rupture scolaire.</a:t>
            </a:r>
            <a:endParaRPr lang="fr-FR" dirty="0"/>
          </a:p>
          <a:p>
            <a:pPr marL="382587" indent="-255586">
              <a:lnSpc>
                <a:spcPct val="94000"/>
              </a:lnSpc>
              <a:spcBef>
                <a:spcPts val="1200"/>
              </a:spcBef>
              <a:buClr>
                <a:srgbClr val="FF0000"/>
              </a:buClr>
              <a:buSzPts val="2000"/>
              <a:buFont typeface="Libre Franklin"/>
              <a:buNone/>
            </a:pP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FF0000"/>
              </a:buClr>
              <a:buSzPts val="2000"/>
              <a:buFont typeface="Libre Franklin"/>
              <a:buChar char="■"/>
            </a:pPr>
            <a:r>
              <a:rPr lang="fr-FR" sz="2000" dirty="0">
                <a:solidFill>
                  <a:srgbClr val="000000"/>
                </a:solidFill>
                <a:latin typeface="Comic Sans MS"/>
                <a:ea typeface="Comic Sans MS"/>
                <a:cs typeface="Comic Sans MS"/>
                <a:sym typeface="Comic Sans MS"/>
              </a:rPr>
              <a:t>Les DITEP s’engagent également à participer aux actions communes de formation menée sur ce dispositif conjointement avec l’Education Nationale.</a:t>
            </a:r>
            <a:endParaRPr lang="fr-FR" dirty="0"/>
          </a:p>
        </p:txBody>
      </p:sp>
    </p:spTree>
    <p:extLst>
      <p:ext uri="{BB962C8B-B14F-4D97-AF65-F5344CB8AC3E}">
        <p14:creationId xmlns:p14="http://schemas.microsoft.com/office/powerpoint/2010/main" val="4195674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28</a:t>
            </a:fld>
            <a:endParaRPr/>
          </a:p>
        </p:txBody>
      </p:sp>
      <p:sp>
        <p:nvSpPr>
          <p:cNvPr id="8" name="Google Shape;319;p10">
            <a:extLst>
              <a:ext uri="{FF2B5EF4-FFF2-40B4-BE49-F238E27FC236}">
                <a16:creationId xmlns:a16="http://schemas.microsoft.com/office/drawing/2014/main" id="{ACAD7D60-5863-4313-9E59-980619F09272}"/>
              </a:ext>
            </a:extLst>
          </p:cNvPr>
          <p:cNvSpPr txBox="1">
            <a:spLocks/>
          </p:cNvSpPr>
          <p:nvPr/>
        </p:nvSpPr>
        <p:spPr>
          <a:xfrm>
            <a:off x="1375576" y="103119"/>
            <a:ext cx="10487770" cy="581025"/>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nSpc>
                <a:spcPct val="89000"/>
              </a:lnSpc>
              <a:buClr>
                <a:srgbClr val="191B0E"/>
              </a:buClr>
              <a:buSzPts val="2500"/>
              <a:buFont typeface="Comic Sans MS"/>
              <a:buNone/>
            </a:pPr>
            <a:r>
              <a:rPr lang="fr-FR" sz="4000" b="1" dirty="0">
                <a:solidFill>
                  <a:srgbClr val="191B0E"/>
                </a:solidFill>
                <a:latin typeface="Comic Sans MS"/>
                <a:ea typeface="Comic Sans MS"/>
                <a:cs typeface="Comic Sans MS"/>
                <a:sym typeface="Comic Sans MS"/>
              </a:rPr>
              <a:t>Genèse du projet </a:t>
            </a:r>
            <a:r>
              <a:rPr lang="fr-FR" sz="4000" b="1" dirty="0" err="1">
                <a:solidFill>
                  <a:srgbClr val="191B0E"/>
                </a:solidFill>
                <a:latin typeface="Comic Sans MS"/>
                <a:ea typeface="Comic Sans MS"/>
                <a:cs typeface="Comic Sans MS"/>
                <a:sym typeface="Comic Sans MS"/>
              </a:rPr>
              <a:t>Rocheclaine</a:t>
            </a:r>
            <a:r>
              <a:rPr lang="fr-FR" sz="4000" b="1" dirty="0">
                <a:solidFill>
                  <a:srgbClr val="191B0E"/>
                </a:solidFill>
                <a:latin typeface="Comic Sans MS"/>
                <a:ea typeface="Comic Sans MS"/>
                <a:cs typeface="Comic Sans MS"/>
                <a:sym typeface="Comic Sans MS"/>
              </a:rPr>
              <a:t>/Rosa Parks</a:t>
            </a:r>
            <a:endParaRPr lang="fr-FR" sz="4000" dirty="0"/>
          </a:p>
        </p:txBody>
      </p:sp>
      <p:sp>
        <p:nvSpPr>
          <p:cNvPr id="9" name="Google Shape;320;p10">
            <a:extLst>
              <a:ext uri="{FF2B5EF4-FFF2-40B4-BE49-F238E27FC236}">
                <a16:creationId xmlns:a16="http://schemas.microsoft.com/office/drawing/2014/main" id="{2FB35EDA-81B9-4708-9545-0B4744B4DF62}"/>
              </a:ext>
            </a:extLst>
          </p:cNvPr>
          <p:cNvSpPr txBox="1">
            <a:spLocks/>
          </p:cNvSpPr>
          <p:nvPr/>
        </p:nvSpPr>
        <p:spPr>
          <a:xfrm>
            <a:off x="1266411" y="1077913"/>
            <a:ext cx="10706100" cy="4875847"/>
          </a:xfrm>
          <a:prstGeom prst="rect">
            <a:avLst/>
          </a:prstGeom>
          <a:noFill/>
          <a:ln>
            <a:noFill/>
          </a:ln>
        </p:spPr>
        <p:txBody>
          <a:bodyPr spcFirstLastPara="1" wrap="square" lIns="90000" tIns="45000" rIns="90000" bIns="450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382587" indent="-382587">
              <a:lnSpc>
                <a:spcPct val="94000"/>
              </a:lnSpc>
              <a:spcBef>
                <a:spcPts val="0"/>
              </a:spcBef>
              <a:buClr>
                <a:srgbClr val="FF0000"/>
              </a:buClr>
              <a:buSzPts val="2000"/>
              <a:buFont typeface="Noto Sans Symbols"/>
              <a:buChar char="⮚"/>
            </a:pPr>
            <a:r>
              <a:rPr lang="fr-FR" sz="2000" dirty="0">
                <a:solidFill>
                  <a:srgbClr val="000000"/>
                </a:solidFill>
                <a:latin typeface="Comic Sans MS"/>
                <a:ea typeface="Comic Sans MS"/>
                <a:cs typeface="Comic Sans MS"/>
                <a:sym typeface="Comic Sans MS"/>
              </a:rPr>
              <a:t>Une volonté de coopération entre l’Education Nationale et le Médico-Social renforcée autour de </a:t>
            </a:r>
            <a:r>
              <a:rPr lang="fr-FR" sz="2000" b="1" u="sng" dirty="0">
                <a:solidFill>
                  <a:srgbClr val="000000"/>
                </a:solidFill>
                <a:latin typeface="Comic Sans MS"/>
                <a:ea typeface="Comic Sans MS"/>
                <a:cs typeface="Comic Sans MS"/>
                <a:sym typeface="Comic Sans MS"/>
              </a:rPr>
              <a:t>la prévention </a:t>
            </a:r>
            <a:r>
              <a:rPr lang="fr-FR" sz="2000" dirty="0">
                <a:solidFill>
                  <a:srgbClr val="000000"/>
                </a:solidFill>
                <a:latin typeface="Comic Sans MS"/>
                <a:ea typeface="Comic Sans MS"/>
                <a:cs typeface="Comic Sans MS"/>
                <a:sym typeface="Comic Sans MS"/>
              </a:rPr>
              <a:t>via les PCPE.</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FF0000"/>
              </a:buClr>
              <a:buSzPts val="2000"/>
              <a:buFont typeface="Noto Sans Symbols"/>
              <a:buChar char="⮚"/>
            </a:pPr>
            <a:r>
              <a:rPr lang="fr-FR" sz="2000" dirty="0">
                <a:solidFill>
                  <a:srgbClr val="000000"/>
                </a:solidFill>
                <a:latin typeface="Comic Sans MS"/>
                <a:ea typeface="Comic Sans MS"/>
                <a:cs typeface="Comic Sans MS"/>
                <a:sym typeface="Comic Sans MS"/>
              </a:rPr>
              <a:t>Le DITEP </a:t>
            </a:r>
            <a:r>
              <a:rPr lang="fr-FR" sz="2000" dirty="0" err="1">
                <a:solidFill>
                  <a:srgbClr val="000000"/>
                </a:solidFill>
                <a:latin typeface="Comic Sans MS"/>
                <a:ea typeface="Comic Sans MS"/>
                <a:cs typeface="Comic Sans MS"/>
                <a:sym typeface="Comic Sans MS"/>
              </a:rPr>
              <a:t>Rocheclaine</a:t>
            </a:r>
            <a:r>
              <a:rPr lang="fr-FR" sz="2000" dirty="0">
                <a:solidFill>
                  <a:srgbClr val="000000"/>
                </a:solidFill>
                <a:latin typeface="Comic Sans MS"/>
                <a:ea typeface="Comic Sans MS"/>
                <a:cs typeface="Comic Sans MS"/>
                <a:sym typeface="Comic Sans MS"/>
              </a:rPr>
              <a:t> a souhaité mobiliser son PCPE au sein de son territoire, au profit de l’école Rosa Parks, repérée alors en zone d’éducation prioritaire, pour </a:t>
            </a:r>
            <a:r>
              <a:rPr lang="fr-FR" sz="2000" b="1" u="sng" dirty="0">
                <a:solidFill>
                  <a:srgbClr val="000000"/>
                </a:solidFill>
                <a:latin typeface="Comic Sans MS"/>
                <a:ea typeface="Comic Sans MS"/>
                <a:cs typeface="Comic Sans MS"/>
                <a:sym typeface="Comic Sans MS"/>
              </a:rPr>
              <a:t>proposer une meilleure fluidité des parcours de scolarisation</a:t>
            </a:r>
            <a:r>
              <a:rPr lang="fr-FR" sz="2000" u="sng" dirty="0">
                <a:solidFill>
                  <a:srgbClr val="000000"/>
                </a:solidFill>
                <a:latin typeface="Comic Sans MS"/>
                <a:ea typeface="Comic Sans MS"/>
                <a:cs typeface="Comic Sans MS"/>
                <a:sym typeface="Comic Sans MS"/>
              </a:rPr>
              <a:t> </a:t>
            </a:r>
            <a:r>
              <a:rPr lang="fr-FR" sz="2000" dirty="0">
                <a:solidFill>
                  <a:srgbClr val="000000"/>
                </a:solidFill>
                <a:latin typeface="Comic Sans MS"/>
                <a:ea typeface="Comic Sans MS"/>
                <a:cs typeface="Comic Sans MS"/>
                <a:sym typeface="Comic Sans MS"/>
              </a:rPr>
              <a:t>en milieu ordinaire et éviter des orientations trop systématiques en établissement spécialisé.</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FF0000"/>
              </a:buClr>
              <a:buSzPts val="2000"/>
              <a:buFont typeface="Noto Sans Symbols"/>
              <a:buChar char="⮚"/>
            </a:pPr>
            <a:r>
              <a:rPr lang="fr-FR" sz="2000" dirty="0">
                <a:solidFill>
                  <a:srgbClr val="000000"/>
                </a:solidFill>
                <a:latin typeface="Comic Sans MS"/>
                <a:ea typeface="Comic Sans MS"/>
                <a:cs typeface="Comic Sans MS"/>
                <a:sym typeface="Comic Sans MS"/>
              </a:rPr>
              <a:t>Une volonté de </a:t>
            </a:r>
            <a:r>
              <a:rPr lang="fr-FR" sz="2000" b="1" u="sng" dirty="0">
                <a:solidFill>
                  <a:srgbClr val="000000"/>
                </a:solidFill>
                <a:latin typeface="Comic Sans MS"/>
                <a:ea typeface="Comic Sans MS"/>
                <a:cs typeface="Comic Sans MS"/>
                <a:sym typeface="Comic Sans MS"/>
              </a:rPr>
              <a:t>sortir du cloisonnement école/établissement spécialisé </a:t>
            </a:r>
            <a:r>
              <a:rPr lang="fr-FR" sz="2000" dirty="0">
                <a:solidFill>
                  <a:srgbClr val="000000"/>
                </a:solidFill>
                <a:latin typeface="Comic Sans MS"/>
                <a:ea typeface="Comic Sans MS"/>
                <a:cs typeface="Comic Sans MS"/>
                <a:sym typeface="Comic Sans MS"/>
              </a:rPr>
              <a:t>scandé par une notification MDPH.</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FF0000"/>
              </a:buClr>
              <a:buSzPts val="2000"/>
              <a:buFont typeface="Noto Sans Symbols"/>
              <a:buChar char="⮚"/>
            </a:pPr>
            <a:r>
              <a:rPr lang="fr-FR" sz="2000" b="1" u="sng" dirty="0">
                <a:solidFill>
                  <a:srgbClr val="000000"/>
                </a:solidFill>
                <a:latin typeface="Comic Sans MS"/>
                <a:ea typeface="Comic Sans MS"/>
                <a:cs typeface="Comic Sans MS"/>
                <a:sym typeface="Comic Sans MS"/>
              </a:rPr>
              <a:t>Présence d’éducateurs sur l’école </a:t>
            </a:r>
            <a:r>
              <a:rPr lang="fr-FR" sz="2000" dirty="0">
                <a:solidFill>
                  <a:srgbClr val="000000"/>
                </a:solidFill>
                <a:latin typeface="Comic Sans MS"/>
                <a:ea typeface="Comic Sans MS"/>
                <a:cs typeface="Comic Sans MS"/>
                <a:sym typeface="Comic Sans MS"/>
              </a:rPr>
              <a:t>avec la volonté de se rencontrer, se reconnaître avec les enseignants, tout en repérant les compétences des uns et des autres dans nos interventions. Travailler sur l’inter-métier, pour faire ensemble. S’inscrire dans une logique de travail inter partenarial.</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FF0000"/>
              </a:buClr>
              <a:buSzPts val="2000"/>
              <a:buFont typeface="Noto Sans Symbols"/>
              <a:buChar char="⮚"/>
            </a:pPr>
            <a:r>
              <a:rPr lang="fr-FR" sz="2000" b="1" u="sng" dirty="0">
                <a:solidFill>
                  <a:srgbClr val="000000"/>
                </a:solidFill>
                <a:latin typeface="Comic Sans MS"/>
                <a:ea typeface="Comic Sans MS"/>
                <a:cs typeface="Comic Sans MS"/>
                <a:sym typeface="Comic Sans MS"/>
              </a:rPr>
              <a:t>Soutenir l’école dans la « gestion des crises »</a:t>
            </a:r>
            <a:r>
              <a:rPr lang="fr-FR" sz="2000" dirty="0">
                <a:solidFill>
                  <a:srgbClr val="000000"/>
                </a:solidFill>
                <a:latin typeface="Comic Sans MS"/>
                <a:ea typeface="Comic Sans MS"/>
                <a:cs typeface="Comic Sans MS"/>
                <a:sym typeface="Comic Sans MS"/>
              </a:rPr>
              <a:t> : aider les équipes pédagogiques pour mieux appréhender ces situations difficiles à contenir. Et par là travailler sur la contenance de l’équipe enseignante. </a:t>
            </a:r>
            <a:endParaRPr lang="fr-FR" dirty="0"/>
          </a:p>
        </p:txBody>
      </p:sp>
    </p:spTree>
    <p:extLst>
      <p:ext uri="{BB962C8B-B14F-4D97-AF65-F5344CB8AC3E}">
        <p14:creationId xmlns:p14="http://schemas.microsoft.com/office/powerpoint/2010/main" val="192110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29</a:t>
            </a:fld>
            <a:endParaRPr/>
          </a:p>
        </p:txBody>
      </p:sp>
      <p:sp>
        <p:nvSpPr>
          <p:cNvPr id="8" name="Google Shape;325;p11">
            <a:extLst>
              <a:ext uri="{FF2B5EF4-FFF2-40B4-BE49-F238E27FC236}">
                <a16:creationId xmlns:a16="http://schemas.microsoft.com/office/drawing/2014/main" id="{4639ABE9-70CC-4DCB-B8AA-2AC1DF80BA0E}"/>
              </a:ext>
            </a:extLst>
          </p:cNvPr>
          <p:cNvSpPr txBox="1">
            <a:spLocks/>
          </p:cNvSpPr>
          <p:nvPr/>
        </p:nvSpPr>
        <p:spPr>
          <a:xfrm>
            <a:off x="0" y="142875"/>
            <a:ext cx="12192000" cy="581025"/>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gn="ctr">
              <a:lnSpc>
                <a:spcPct val="89000"/>
              </a:lnSpc>
              <a:buClr>
                <a:srgbClr val="191B0E"/>
              </a:buClr>
              <a:buSzPts val="2300"/>
              <a:buFont typeface="Comic Sans MS"/>
              <a:buNone/>
            </a:pPr>
            <a:r>
              <a:rPr lang="fr-FR" sz="3600" b="1" dirty="0">
                <a:solidFill>
                  <a:srgbClr val="191B0E"/>
                </a:solidFill>
                <a:latin typeface="Comic Sans MS"/>
                <a:ea typeface="Comic Sans MS"/>
                <a:cs typeface="Comic Sans MS"/>
                <a:sym typeface="Comic Sans MS"/>
              </a:rPr>
              <a:t>Fonctionnement</a:t>
            </a:r>
            <a:r>
              <a:rPr lang="fr-FR" sz="4000" b="1" dirty="0">
                <a:solidFill>
                  <a:srgbClr val="191B0E"/>
                </a:solidFill>
                <a:latin typeface="Comic Sans MS"/>
                <a:ea typeface="Comic Sans MS"/>
                <a:cs typeface="Comic Sans MS"/>
                <a:sym typeface="Comic Sans MS"/>
              </a:rPr>
              <a:t> du projet </a:t>
            </a:r>
            <a:r>
              <a:rPr lang="fr-FR" sz="4000" b="1" dirty="0" err="1">
                <a:solidFill>
                  <a:srgbClr val="191B0E"/>
                </a:solidFill>
                <a:latin typeface="Comic Sans MS"/>
                <a:ea typeface="Comic Sans MS"/>
                <a:cs typeface="Comic Sans MS"/>
                <a:sym typeface="Comic Sans MS"/>
              </a:rPr>
              <a:t>Rocheclaine</a:t>
            </a:r>
            <a:r>
              <a:rPr lang="fr-FR" sz="4000" b="1" dirty="0">
                <a:solidFill>
                  <a:srgbClr val="191B0E"/>
                </a:solidFill>
                <a:latin typeface="Comic Sans MS"/>
                <a:ea typeface="Comic Sans MS"/>
                <a:cs typeface="Comic Sans MS"/>
                <a:sym typeface="Comic Sans MS"/>
              </a:rPr>
              <a:t>/Rosa Parks</a:t>
            </a:r>
            <a:endParaRPr lang="fr-FR" sz="4000" dirty="0"/>
          </a:p>
        </p:txBody>
      </p:sp>
      <p:sp>
        <p:nvSpPr>
          <p:cNvPr id="9" name="Google Shape;326;p11">
            <a:extLst>
              <a:ext uri="{FF2B5EF4-FFF2-40B4-BE49-F238E27FC236}">
                <a16:creationId xmlns:a16="http://schemas.microsoft.com/office/drawing/2014/main" id="{8ADB4BEA-449E-4EAB-A002-D1CF54D35885}"/>
              </a:ext>
            </a:extLst>
          </p:cNvPr>
          <p:cNvSpPr txBox="1">
            <a:spLocks/>
          </p:cNvSpPr>
          <p:nvPr/>
        </p:nvSpPr>
        <p:spPr>
          <a:xfrm>
            <a:off x="845912" y="1382642"/>
            <a:ext cx="10704512" cy="4761007"/>
          </a:xfrm>
          <a:prstGeom prst="rect">
            <a:avLst/>
          </a:prstGeom>
          <a:noFill/>
          <a:ln>
            <a:noFill/>
          </a:ln>
        </p:spPr>
        <p:txBody>
          <a:bodyPr spcFirstLastPara="1" wrap="square" lIns="90000" tIns="45000" rIns="90000" bIns="450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228600" indent="0">
              <a:spcBef>
                <a:spcPts val="0"/>
              </a:spcBef>
              <a:buSzPts val="2000"/>
              <a:buFont typeface="Arial"/>
              <a:buNone/>
            </a:pPr>
            <a:endParaRPr lang="fr-FR" sz="2000" b="1" dirty="0">
              <a:solidFill>
                <a:srgbClr val="000000"/>
              </a:solidFill>
              <a:latin typeface="Comic Sans MS"/>
              <a:ea typeface="Comic Sans MS"/>
              <a:cs typeface="Comic Sans MS"/>
              <a:sym typeface="Comic Sans MS"/>
            </a:endParaRPr>
          </a:p>
          <a:p>
            <a:pPr marL="571500" indent="-342900">
              <a:buClr>
                <a:srgbClr val="FF0000"/>
              </a:buClr>
              <a:buSzPts val="2000"/>
              <a:buFont typeface="Wingdings" panose="05000000000000000000" pitchFamily="2" charset="2"/>
              <a:buChar char="§"/>
            </a:pPr>
            <a:r>
              <a:rPr lang="fr-FR" sz="2000" b="1" dirty="0">
                <a:solidFill>
                  <a:srgbClr val="000000"/>
                </a:solidFill>
                <a:latin typeface="Comic Sans MS"/>
                <a:ea typeface="Comic Sans MS"/>
                <a:cs typeface="Comic Sans MS"/>
                <a:sym typeface="Comic Sans MS"/>
              </a:rPr>
              <a:t>Temporalité</a:t>
            </a:r>
            <a:r>
              <a:rPr lang="fr-FR" sz="2000" dirty="0">
                <a:solidFill>
                  <a:srgbClr val="000000"/>
                </a:solidFill>
                <a:latin typeface="Comic Sans MS"/>
                <a:ea typeface="Comic Sans MS"/>
                <a:cs typeface="Comic Sans MS"/>
                <a:sym typeface="Comic Sans MS"/>
              </a:rPr>
              <a:t> : des éducateurs interviennent plusieurs demi-journées par semaine au sein du groupe scolaire Rosa Parks, aussi bien en élémentaire qu’en maternelle. </a:t>
            </a:r>
            <a:endParaRPr lang="fr-FR" dirty="0"/>
          </a:p>
          <a:p>
            <a:pPr marL="228600" indent="0">
              <a:buSzPts val="2000"/>
              <a:buFont typeface="Arial"/>
              <a:buNone/>
            </a:pPr>
            <a:endParaRPr lang="fr-FR" sz="2000" dirty="0">
              <a:solidFill>
                <a:srgbClr val="000000"/>
              </a:solidFill>
              <a:latin typeface="Comic Sans MS"/>
              <a:ea typeface="Comic Sans MS"/>
              <a:cs typeface="Comic Sans MS"/>
              <a:sym typeface="Comic Sans MS"/>
            </a:endParaRPr>
          </a:p>
          <a:p>
            <a:pPr marL="571500" indent="-342900">
              <a:buClr>
                <a:srgbClr val="FF0000"/>
              </a:buClr>
              <a:buSzPts val="2000"/>
              <a:buFont typeface="Wingdings" panose="05000000000000000000" pitchFamily="2" charset="2"/>
              <a:buChar char="§"/>
            </a:pPr>
            <a:r>
              <a:rPr lang="fr-FR" sz="2000" b="1" dirty="0">
                <a:solidFill>
                  <a:srgbClr val="000000"/>
                </a:solidFill>
                <a:latin typeface="Comic Sans MS"/>
                <a:ea typeface="Comic Sans MS"/>
                <a:cs typeface="Comic Sans MS"/>
                <a:sym typeface="Comic Sans MS"/>
              </a:rPr>
              <a:t>Public visé</a:t>
            </a:r>
            <a:r>
              <a:rPr lang="fr-FR" sz="2000" dirty="0">
                <a:solidFill>
                  <a:srgbClr val="000000"/>
                </a:solidFill>
                <a:latin typeface="Comic Sans MS"/>
                <a:ea typeface="Comic Sans MS"/>
                <a:cs typeface="Comic Sans MS"/>
                <a:sym typeface="Comic Sans MS"/>
              </a:rPr>
              <a:t> : ils interviennent auprès des élèves qui ont des difficultés dans la gestion de la frustration, le rapport aux autres et la grande inhibition.  </a:t>
            </a:r>
            <a:endParaRPr lang="fr-FR" dirty="0"/>
          </a:p>
          <a:p>
            <a:pPr marL="228600" indent="0">
              <a:buSzPts val="2000"/>
              <a:buFont typeface="Arial"/>
              <a:buNone/>
            </a:pPr>
            <a:endParaRPr lang="fr-FR" sz="2000" dirty="0">
              <a:solidFill>
                <a:srgbClr val="000000"/>
              </a:solidFill>
              <a:latin typeface="Comic Sans MS"/>
              <a:ea typeface="Comic Sans MS"/>
              <a:cs typeface="Comic Sans MS"/>
              <a:sym typeface="Comic Sans MS"/>
            </a:endParaRPr>
          </a:p>
          <a:p>
            <a:pPr marL="571500" indent="-342900">
              <a:buClr>
                <a:srgbClr val="FF0000"/>
              </a:buClr>
              <a:buSzPts val="2000"/>
              <a:buFont typeface="Wingdings" panose="05000000000000000000" pitchFamily="2" charset="2"/>
              <a:buChar char="§"/>
            </a:pPr>
            <a:r>
              <a:rPr lang="fr-FR" sz="2000" b="1" dirty="0">
                <a:solidFill>
                  <a:srgbClr val="000000"/>
                </a:solidFill>
                <a:latin typeface="Comic Sans MS"/>
                <a:ea typeface="Comic Sans MS"/>
                <a:cs typeface="Comic Sans MS"/>
                <a:sym typeface="Comic Sans MS"/>
              </a:rPr>
              <a:t>Organisation </a:t>
            </a:r>
            <a:r>
              <a:rPr lang="fr-FR" sz="2000" dirty="0">
                <a:solidFill>
                  <a:srgbClr val="000000"/>
                </a:solidFill>
                <a:latin typeface="Comic Sans MS"/>
                <a:ea typeface="Comic Sans MS"/>
                <a:cs typeface="Comic Sans MS"/>
                <a:sym typeface="Comic Sans MS"/>
              </a:rPr>
              <a:t>: l’accompagnement des enfants peut-être individuel ou auprès de petits groupes d’élèves. Les éducateurs sont aussi présents lors de temps de récréation. </a:t>
            </a:r>
            <a:endParaRPr lang="fr-FR" dirty="0"/>
          </a:p>
          <a:p>
            <a:pPr marL="228600" indent="0">
              <a:buSzPts val="2000"/>
              <a:buFont typeface="Arial"/>
              <a:buNone/>
            </a:pPr>
            <a:endParaRPr lang="fr-FR" sz="2000" dirty="0">
              <a:solidFill>
                <a:srgbClr val="000000"/>
              </a:solidFill>
              <a:latin typeface="Comic Sans MS"/>
              <a:ea typeface="Comic Sans MS"/>
              <a:cs typeface="Comic Sans MS"/>
              <a:sym typeface="Comic Sans MS"/>
            </a:endParaRPr>
          </a:p>
          <a:p>
            <a:pPr marL="571500" indent="-342900">
              <a:buClr>
                <a:srgbClr val="FF0000"/>
              </a:buClr>
              <a:buSzPts val="2000"/>
              <a:buFont typeface="Wingdings" panose="05000000000000000000" pitchFamily="2" charset="2"/>
              <a:buChar char="§"/>
            </a:pPr>
            <a:r>
              <a:rPr lang="fr-FR" sz="2000" b="1" dirty="0">
                <a:solidFill>
                  <a:srgbClr val="000000"/>
                </a:solidFill>
                <a:latin typeface="Comic Sans MS"/>
                <a:ea typeface="Comic Sans MS"/>
                <a:cs typeface="Comic Sans MS"/>
                <a:sym typeface="Comic Sans MS"/>
              </a:rPr>
              <a:t>Modalités d’accompagnement</a:t>
            </a:r>
            <a:r>
              <a:rPr lang="fr-FR" sz="2000" dirty="0">
                <a:solidFill>
                  <a:srgbClr val="000000"/>
                </a:solidFill>
                <a:latin typeface="Comic Sans MS"/>
                <a:ea typeface="Comic Sans MS"/>
                <a:cs typeface="Comic Sans MS"/>
                <a:sym typeface="Comic Sans MS"/>
              </a:rPr>
              <a:t> : Les éducateurs interviennent toujours en dehors de la classe. Les élèves ont besoin d’établir un rapport de confiance avec les adultes et les autres membres du groupe et cela n’est pas possible au sein de la classe. </a:t>
            </a:r>
          </a:p>
        </p:txBody>
      </p:sp>
    </p:spTree>
    <p:extLst>
      <p:ext uri="{BB962C8B-B14F-4D97-AF65-F5344CB8AC3E}">
        <p14:creationId xmlns:p14="http://schemas.microsoft.com/office/powerpoint/2010/main" val="176574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839787" y="1152938"/>
            <a:ext cx="3932237" cy="52346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22A35"/>
              </a:buClr>
              <a:buSzPts val="3200"/>
              <a:buFont typeface="Verdana"/>
              <a:buNone/>
            </a:pPr>
            <a:r>
              <a:rPr lang="en-US" sz="3200" b="1" i="0" u="none" dirty="0" err="1">
                <a:solidFill>
                  <a:srgbClr val="FF0000"/>
                </a:solidFill>
                <a:sym typeface="Verdana"/>
              </a:rPr>
              <a:t>Sommaire</a:t>
            </a:r>
            <a:endParaRPr b="1" dirty="0">
              <a:solidFill>
                <a:srgbClr val="FF0000"/>
              </a:solidFill>
            </a:endParaRPr>
          </a:p>
        </p:txBody>
      </p:sp>
      <p:pic>
        <p:nvPicPr>
          <p:cNvPr id="151" name="Google Shape;151;p3"/>
          <p:cNvPicPr preferRelativeResize="0">
            <a:picLocks noGrp="1"/>
          </p:cNvPicPr>
          <p:nvPr>
            <p:ph type="body" idx="4294967295"/>
          </p:nvPr>
        </p:nvPicPr>
        <p:blipFill rotWithShape="1">
          <a:blip r:embed="rId3">
            <a:alphaModFix/>
          </a:blip>
          <a:srcRect/>
          <a:stretch/>
        </p:blipFill>
        <p:spPr>
          <a:xfrm>
            <a:off x="5183188" y="1054112"/>
            <a:ext cx="6172200" cy="474025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52" name="Google Shape;152;p3"/>
          <p:cNvSpPr txBox="1">
            <a:spLocks noGrp="1"/>
          </p:cNvSpPr>
          <p:nvPr>
            <p:ph type="body" idx="1"/>
          </p:nvPr>
        </p:nvSpPr>
        <p:spPr>
          <a:xfrm>
            <a:off x="839787" y="2057400"/>
            <a:ext cx="3932237" cy="3811587"/>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222A35"/>
              </a:buClr>
              <a:buSzPts val="1800"/>
              <a:buFont typeface="Arial"/>
              <a:buChar char="•"/>
            </a:pPr>
            <a:r>
              <a:rPr lang="en-US" sz="1800" b="0" i="0" u="none">
                <a:solidFill>
                  <a:srgbClr val="222A35"/>
                </a:solidFill>
                <a:latin typeface="Verdana"/>
                <a:ea typeface="Verdana"/>
                <a:cs typeface="Verdana"/>
                <a:sym typeface="Verdana"/>
              </a:rPr>
              <a:t>Définir la fonction ressource</a:t>
            </a:r>
            <a:endParaRPr/>
          </a:p>
          <a:p>
            <a:pPr marL="285750" lvl="0" indent="-285750" algn="l" rtl="0">
              <a:lnSpc>
                <a:spcPct val="90000"/>
              </a:lnSpc>
              <a:spcBef>
                <a:spcPts val="1000"/>
              </a:spcBef>
              <a:spcAft>
                <a:spcPts val="0"/>
              </a:spcAft>
              <a:buClr>
                <a:srgbClr val="222A35"/>
              </a:buClr>
              <a:buSzPts val="1800"/>
              <a:buFont typeface="Arial"/>
              <a:buChar char="•"/>
            </a:pPr>
            <a:r>
              <a:rPr lang="en-US" sz="1800" b="0" i="0" u="none">
                <a:solidFill>
                  <a:srgbClr val="222A35"/>
                </a:solidFill>
                <a:latin typeface="Verdana"/>
                <a:ea typeface="Verdana"/>
                <a:cs typeface="Verdana"/>
                <a:sym typeface="Verdana"/>
              </a:rPr>
              <a:t>Intervention de Madame Rachel Blaisot</a:t>
            </a:r>
            <a:endParaRPr/>
          </a:p>
          <a:p>
            <a:pPr marL="285750" lvl="0" indent="-285750" algn="l" rtl="0">
              <a:lnSpc>
                <a:spcPct val="90000"/>
              </a:lnSpc>
              <a:spcBef>
                <a:spcPts val="1000"/>
              </a:spcBef>
              <a:spcAft>
                <a:spcPts val="0"/>
              </a:spcAft>
              <a:buClr>
                <a:srgbClr val="222A35"/>
              </a:buClr>
              <a:buSzPts val="1800"/>
              <a:buFont typeface="Arial"/>
              <a:buChar char="•"/>
            </a:pPr>
            <a:r>
              <a:rPr lang="en-US" sz="1800" b="0" i="0" u="none">
                <a:solidFill>
                  <a:srgbClr val="222A35"/>
                </a:solidFill>
                <a:latin typeface="Verdana"/>
                <a:ea typeface="Verdana"/>
                <a:cs typeface="Verdana"/>
                <a:sym typeface="Verdana"/>
              </a:rPr>
              <a:t>Intervention de Monsieur Pierre-Henr</a:t>
            </a:r>
            <a:r>
              <a:rPr lang="en-US" sz="1800"/>
              <a:t>y</a:t>
            </a:r>
            <a:r>
              <a:rPr lang="en-US" sz="1800" b="0" i="0" u="none">
                <a:solidFill>
                  <a:srgbClr val="222A35"/>
                </a:solidFill>
                <a:latin typeface="Verdana"/>
                <a:ea typeface="Verdana"/>
                <a:cs typeface="Verdana"/>
                <a:sym typeface="Verdana"/>
              </a:rPr>
              <a:t> Chysclain </a:t>
            </a:r>
            <a:endParaRPr/>
          </a:p>
          <a:p>
            <a:pPr marL="285750" lvl="0" indent="-285750" algn="l" rtl="0">
              <a:lnSpc>
                <a:spcPct val="90000"/>
              </a:lnSpc>
              <a:spcBef>
                <a:spcPts val="1000"/>
              </a:spcBef>
              <a:spcAft>
                <a:spcPts val="0"/>
              </a:spcAft>
              <a:buClr>
                <a:srgbClr val="222A35"/>
              </a:buClr>
              <a:buSzPts val="1800"/>
              <a:buFont typeface="Arial"/>
              <a:buChar char="•"/>
            </a:pPr>
            <a:r>
              <a:rPr lang="en-US" sz="1800" b="0" i="0" u="none">
                <a:solidFill>
                  <a:srgbClr val="222A35"/>
                </a:solidFill>
                <a:latin typeface="Verdana"/>
                <a:ea typeface="Verdana"/>
                <a:cs typeface="Verdana"/>
                <a:sym typeface="Verdana"/>
              </a:rPr>
              <a:t>Intervention de Monsieur Vincent Rabbe</a:t>
            </a:r>
            <a:endParaRPr/>
          </a:p>
          <a:p>
            <a:pPr marL="285750" lvl="0" indent="-285750" algn="l" rtl="0">
              <a:lnSpc>
                <a:spcPct val="90000"/>
              </a:lnSpc>
              <a:spcBef>
                <a:spcPts val="1000"/>
              </a:spcBef>
              <a:spcAft>
                <a:spcPts val="0"/>
              </a:spcAft>
              <a:buClr>
                <a:srgbClr val="222A35"/>
              </a:buClr>
              <a:buSzPts val="1800"/>
              <a:buFont typeface="Arial"/>
              <a:buChar char="•"/>
            </a:pPr>
            <a:r>
              <a:rPr lang="en-US" sz="1800" b="0" i="0" u="none">
                <a:solidFill>
                  <a:srgbClr val="222A35"/>
                </a:solidFill>
                <a:latin typeface="Verdana"/>
                <a:ea typeface="Verdana"/>
                <a:cs typeface="Verdana"/>
                <a:sym typeface="Verdana"/>
              </a:rPr>
              <a:t>Echanges avec les participants</a:t>
            </a:r>
            <a:endParaRPr/>
          </a:p>
          <a:p>
            <a:pPr marL="285750" lvl="0" indent="-285750" algn="l" rtl="0">
              <a:lnSpc>
                <a:spcPct val="90000"/>
              </a:lnSpc>
              <a:spcBef>
                <a:spcPts val="1000"/>
              </a:spcBef>
              <a:spcAft>
                <a:spcPts val="0"/>
              </a:spcAft>
              <a:buClr>
                <a:srgbClr val="222A35"/>
              </a:buClr>
              <a:buSzPts val="1800"/>
              <a:buFont typeface="Arial"/>
              <a:buChar char="•"/>
            </a:pPr>
            <a:r>
              <a:rPr lang="en-US" sz="1800" b="0" i="0" u="none">
                <a:solidFill>
                  <a:srgbClr val="222A35"/>
                </a:solidFill>
                <a:latin typeface="Verdana"/>
                <a:ea typeface="Verdana"/>
                <a:cs typeface="Verdana"/>
                <a:sym typeface="Verdana"/>
              </a:rPr>
              <a:t>Clôture de l’atelier par Monsieur Vincent Rabbe pour l’AIRE</a:t>
            </a:r>
            <a:endParaRPr/>
          </a:p>
          <a:p>
            <a:pPr marL="228600" lvl="0" indent="-114300" algn="l" rtl="0">
              <a:lnSpc>
                <a:spcPct val="90000"/>
              </a:lnSpc>
              <a:spcBef>
                <a:spcPts val="1000"/>
              </a:spcBef>
              <a:spcAft>
                <a:spcPts val="0"/>
              </a:spcAft>
              <a:buClr>
                <a:srgbClr val="222A35"/>
              </a:buClr>
              <a:buSzPts val="1800"/>
              <a:buNone/>
            </a:pPr>
            <a:endParaRPr sz="1800" b="0" i="0" u="none">
              <a:solidFill>
                <a:srgbClr val="222A35"/>
              </a:solidFill>
              <a:latin typeface="Verdana"/>
              <a:ea typeface="Verdana"/>
              <a:cs typeface="Verdana"/>
              <a:sym typeface="Verdana"/>
            </a:endParaRPr>
          </a:p>
        </p:txBody>
      </p:sp>
      <p:sp>
        <p:nvSpPr>
          <p:cNvPr id="153" name="Google Shape;153;p3"/>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154" name="Google Shape;154;p3"/>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a:t>
            </a:fld>
            <a:endParaRPr/>
          </a:p>
        </p:txBody>
      </p:sp>
      <p:pic>
        <p:nvPicPr>
          <p:cNvPr id="159" name="Google Shape;159;p3"/>
          <p:cNvPicPr preferRelativeResize="0"/>
          <p:nvPr/>
        </p:nvPicPr>
        <p:blipFill rotWithShape="1">
          <a:blip r:embed="rId4">
            <a:alphaModFix/>
          </a:blip>
          <a:srcRect/>
          <a:stretch/>
        </p:blipFill>
        <p:spPr>
          <a:xfrm>
            <a:off x="150812" y="6246812"/>
            <a:ext cx="1069975" cy="5064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30</a:t>
            </a:fld>
            <a:endParaRPr/>
          </a:p>
        </p:txBody>
      </p:sp>
      <p:sp>
        <p:nvSpPr>
          <p:cNvPr id="8" name="Google Shape;325;p11">
            <a:extLst>
              <a:ext uri="{FF2B5EF4-FFF2-40B4-BE49-F238E27FC236}">
                <a16:creationId xmlns:a16="http://schemas.microsoft.com/office/drawing/2014/main" id="{20A6EB5D-B315-4BD5-BFDB-DBD3956973BD}"/>
              </a:ext>
            </a:extLst>
          </p:cNvPr>
          <p:cNvSpPr txBox="1">
            <a:spLocks/>
          </p:cNvSpPr>
          <p:nvPr/>
        </p:nvSpPr>
        <p:spPr>
          <a:xfrm>
            <a:off x="0" y="142875"/>
            <a:ext cx="12192000" cy="581025"/>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gn="ctr">
              <a:lnSpc>
                <a:spcPct val="89000"/>
              </a:lnSpc>
              <a:buClr>
                <a:srgbClr val="191B0E"/>
              </a:buClr>
              <a:buSzPts val="2300"/>
              <a:buFont typeface="Comic Sans MS"/>
              <a:buNone/>
            </a:pPr>
            <a:r>
              <a:rPr lang="fr-FR" sz="3600" b="1" dirty="0">
                <a:solidFill>
                  <a:srgbClr val="191B0E"/>
                </a:solidFill>
                <a:latin typeface="Comic Sans MS"/>
                <a:ea typeface="Comic Sans MS"/>
                <a:cs typeface="Comic Sans MS"/>
                <a:sym typeface="Comic Sans MS"/>
              </a:rPr>
              <a:t>Fonctionnement</a:t>
            </a:r>
            <a:r>
              <a:rPr lang="fr-FR" sz="4000" b="1" dirty="0">
                <a:solidFill>
                  <a:srgbClr val="191B0E"/>
                </a:solidFill>
                <a:latin typeface="Comic Sans MS"/>
                <a:ea typeface="Comic Sans MS"/>
                <a:cs typeface="Comic Sans MS"/>
                <a:sym typeface="Comic Sans MS"/>
              </a:rPr>
              <a:t> du projet </a:t>
            </a:r>
            <a:r>
              <a:rPr lang="fr-FR" sz="4000" b="1" dirty="0" err="1">
                <a:solidFill>
                  <a:srgbClr val="191B0E"/>
                </a:solidFill>
                <a:latin typeface="Comic Sans MS"/>
                <a:ea typeface="Comic Sans MS"/>
                <a:cs typeface="Comic Sans MS"/>
                <a:sym typeface="Comic Sans MS"/>
              </a:rPr>
              <a:t>Rocheclaine</a:t>
            </a:r>
            <a:r>
              <a:rPr lang="fr-FR" sz="4000" b="1" dirty="0">
                <a:solidFill>
                  <a:srgbClr val="191B0E"/>
                </a:solidFill>
                <a:latin typeface="Comic Sans MS"/>
                <a:ea typeface="Comic Sans MS"/>
                <a:cs typeface="Comic Sans MS"/>
                <a:sym typeface="Comic Sans MS"/>
              </a:rPr>
              <a:t>/Rosa Parks</a:t>
            </a:r>
            <a:endParaRPr lang="fr-FR" sz="4000" dirty="0"/>
          </a:p>
        </p:txBody>
      </p:sp>
      <p:sp>
        <p:nvSpPr>
          <p:cNvPr id="9" name="Google Shape;338;p13">
            <a:extLst>
              <a:ext uri="{FF2B5EF4-FFF2-40B4-BE49-F238E27FC236}">
                <a16:creationId xmlns:a16="http://schemas.microsoft.com/office/drawing/2014/main" id="{E8F952DB-54CE-45ED-A529-3A8751627EC8}"/>
              </a:ext>
            </a:extLst>
          </p:cNvPr>
          <p:cNvSpPr txBox="1">
            <a:spLocks/>
          </p:cNvSpPr>
          <p:nvPr/>
        </p:nvSpPr>
        <p:spPr>
          <a:xfrm>
            <a:off x="1023937" y="638175"/>
            <a:ext cx="10704512" cy="5780087"/>
          </a:xfrm>
          <a:prstGeom prst="rect">
            <a:avLst/>
          </a:prstGeom>
          <a:noFill/>
          <a:ln>
            <a:noFill/>
          </a:ln>
        </p:spPr>
        <p:txBody>
          <a:bodyPr spcFirstLastPara="1" wrap="square" lIns="90000" tIns="45000" rIns="90000" bIns="450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228600" indent="0">
              <a:spcBef>
                <a:spcPts val="0"/>
              </a:spcBef>
              <a:buSzPts val="2000"/>
              <a:buFont typeface="Arial"/>
              <a:buNone/>
            </a:pPr>
            <a:endParaRPr lang="fr-FR" sz="2000" b="1" dirty="0">
              <a:solidFill>
                <a:srgbClr val="000000"/>
              </a:solidFill>
              <a:latin typeface="Comic Sans MS"/>
              <a:ea typeface="Comic Sans MS"/>
              <a:cs typeface="Comic Sans MS"/>
              <a:sym typeface="Comic Sans MS"/>
            </a:endParaRPr>
          </a:p>
          <a:p>
            <a:pPr marL="228600" indent="0">
              <a:buSzPts val="2000"/>
              <a:buFont typeface="Arial"/>
              <a:buNone/>
            </a:pPr>
            <a:endParaRPr lang="fr-FR" sz="2000" b="1" dirty="0">
              <a:solidFill>
                <a:srgbClr val="000000"/>
              </a:solidFill>
              <a:latin typeface="Comic Sans MS"/>
              <a:ea typeface="Comic Sans MS"/>
              <a:cs typeface="Comic Sans MS"/>
              <a:sym typeface="Comic Sans MS"/>
            </a:endParaRPr>
          </a:p>
          <a:p>
            <a:pPr marL="228600" indent="0">
              <a:buSzPts val="2000"/>
              <a:buFont typeface="Arial"/>
              <a:buNone/>
            </a:pPr>
            <a:endParaRPr lang="fr-FR" sz="2000" b="1" dirty="0">
              <a:solidFill>
                <a:srgbClr val="000000"/>
              </a:solidFill>
              <a:latin typeface="Comic Sans MS"/>
              <a:ea typeface="Comic Sans MS"/>
              <a:cs typeface="Comic Sans MS"/>
              <a:sym typeface="Comic Sans MS"/>
            </a:endParaRPr>
          </a:p>
          <a:p>
            <a:pPr marL="228600" indent="0">
              <a:buSzPts val="2000"/>
              <a:buFont typeface="Arial"/>
              <a:buNone/>
            </a:pPr>
            <a:endParaRPr lang="fr-FR" sz="2000" b="1" dirty="0">
              <a:solidFill>
                <a:srgbClr val="000000"/>
              </a:solidFill>
              <a:latin typeface="Comic Sans MS"/>
              <a:ea typeface="Comic Sans MS"/>
              <a:cs typeface="Comic Sans MS"/>
              <a:sym typeface="Comic Sans MS"/>
            </a:endParaRPr>
          </a:p>
          <a:p>
            <a:pPr marL="228600" indent="0">
              <a:buSzPts val="2000"/>
              <a:buFont typeface="Arial"/>
              <a:buNone/>
            </a:pPr>
            <a:endParaRPr lang="fr-FR" sz="2000" b="1" dirty="0">
              <a:solidFill>
                <a:srgbClr val="000000"/>
              </a:solidFill>
              <a:latin typeface="Comic Sans MS"/>
              <a:ea typeface="Comic Sans MS"/>
              <a:cs typeface="Comic Sans MS"/>
              <a:sym typeface="Comic Sans MS"/>
            </a:endParaRPr>
          </a:p>
          <a:p>
            <a:pPr marL="228600" indent="0">
              <a:buClr>
                <a:srgbClr val="000000"/>
              </a:buClr>
              <a:buSzPts val="2000"/>
              <a:buFont typeface="Arial"/>
              <a:buNone/>
            </a:pPr>
            <a:r>
              <a:rPr lang="fr-FR" sz="2000" b="1" dirty="0">
                <a:solidFill>
                  <a:srgbClr val="000000"/>
                </a:solidFill>
                <a:latin typeface="Comic Sans MS"/>
                <a:ea typeface="Comic Sans MS"/>
                <a:cs typeface="Comic Sans MS"/>
                <a:sym typeface="Comic Sans MS"/>
              </a:rPr>
              <a:t>Quelques outils utilisés par l’école pour ce projet, dans les diapositives suivantes. </a:t>
            </a:r>
            <a:endParaRPr lang="fr-FR" sz="2000" dirty="0">
              <a:solidFill>
                <a:srgbClr val="000000"/>
              </a:solidFill>
              <a:latin typeface="Arial"/>
              <a:ea typeface="Arial"/>
              <a:cs typeface="Arial"/>
              <a:sym typeface="Arial"/>
            </a:endParaRPr>
          </a:p>
          <a:p>
            <a:pPr marL="228600" indent="-101600">
              <a:buSzPts val="2000"/>
              <a:buFont typeface="Arial"/>
              <a:buNone/>
            </a:pPr>
            <a:endParaRPr lang="fr-FR" sz="20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017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31</a:t>
            </a:fld>
            <a:endParaRPr/>
          </a:p>
        </p:txBody>
      </p:sp>
      <p:pic>
        <p:nvPicPr>
          <p:cNvPr id="8" name="Google Shape;344;p14">
            <a:extLst>
              <a:ext uri="{FF2B5EF4-FFF2-40B4-BE49-F238E27FC236}">
                <a16:creationId xmlns:a16="http://schemas.microsoft.com/office/drawing/2014/main" id="{62E342EE-27E1-4D40-B3BF-DFDFDAD474BA}"/>
              </a:ext>
            </a:extLst>
          </p:cNvPr>
          <p:cNvPicPr preferRelativeResize="0"/>
          <p:nvPr/>
        </p:nvPicPr>
        <p:blipFill rotWithShape="1">
          <a:blip r:embed="rId3">
            <a:alphaModFix/>
          </a:blip>
          <a:srcRect/>
          <a:stretch/>
        </p:blipFill>
        <p:spPr>
          <a:xfrm>
            <a:off x="373711" y="705643"/>
            <a:ext cx="11441927" cy="4828465"/>
          </a:xfrm>
          <a:prstGeom prst="rect">
            <a:avLst/>
          </a:prstGeom>
          <a:noFill/>
          <a:ln>
            <a:noFill/>
          </a:ln>
        </p:spPr>
      </p:pic>
    </p:spTree>
    <p:extLst>
      <p:ext uri="{BB962C8B-B14F-4D97-AF65-F5344CB8AC3E}">
        <p14:creationId xmlns:p14="http://schemas.microsoft.com/office/powerpoint/2010/main" val="1338328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32</a:t>
            </a:fld>
            <a:endParaRPr/>
          </a:p>
        </p:txBody>
      </p:sp>
      <p:pic>
        <p:nvPicPr>
          <p:cNvPr id="8" name="Google Shape;350;p15">
            <a:extLst>
              <a:ext uri="{FF2B5EF4-FFF2-40B4-BE49-F238E27FC236}">
                <a16:creationId xmlns:a16="http://schemas.microsoft.com/office/drawing/2014/main" id="{67083910-1E3B-4763-9274-048C08944F88}"/>
              </a:ext>
            </a:extLst>
          </p:cNvPr>
          <p:cNvPicPr preferRelativeResize="0"/>
          <p:nvPr/>
        </p:nvPicPr>
        <p:blipFill rotWithShape="1">
          <a:blip r:embed="rId3">
            <a:alphaModFix/>
          </a:blip>
          <a:srcRect/>
          <a:stretch/>
        </p:blipFill>
        <p:spPr>
          <a:xfrm>
            <a:off x="877956" y="82549"/>
            <a:ext cx="10618787" cy="6061099"/>
          </a:xfrm>
          <a:prstGeom prst="rect">
            <a:avLst/>
          </a:prstGeom>
          <a:noFill/>
          <a:ln>
            <a:noFill/>
          </a:ln>
        </p:spPr>
      </p:pic>
    </p:spTree>
    <p:extLst>
      <p:ext uri="{BB962C8B-B14F-4D97-AF65-F5344CB8AC3E}">
        <p14:creationId xmlns:p14="http://schemas.microsoft.com/office/powerpoint/2010/main" val="3916850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33</a:t>
            </a:fld>
            <a:endParaRPr/>
          </a:p>
        </p:txBody>
      </p:sp>
      <p:sp>
        <p:nvSpPr>
          <p:cNvPr id="8" name="Google Shape;355;p16">
            <a:extLst>
              <a:ext uri="{FF2B5EF4-FFF2-40B4-BE49-F238E27FC236}">
                <a16:creationId xmlns:a16="http://schemas.microsoft.com/office/drawing/2014/main" id="{08DAE0C2-0026-4593-ABB4-8407375A2CD3}"/>
              </a:ext>
            </a:extLst>
          </p:cNvPr>
          <p:cNvSpPr txBox="1">
            <a:spLocks/>
          </p:cNvSpPr>
          <p:nvPr/>
        </p:nvSpPr>
        <p:spPr>
          <a:xfrm>
            <a:off x="934278" y="0"/>
            <a:ext cx="9601200" cy="7350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buSzPts val="4400"/>
              <a:buFont typeface="Comic Sans MS"/>
              <a:buNone/>
            </a:pPr>
            <a:r>
              <a:rPr lang="en-US" b="1" dirty="0" err="1">
                <a:solidFill>
                  <a:srgbClr val="000000"/>
                </a:solidFill>
                <a:latin typeface="Comic Sans MS"/>
                <a:ea typeface="Comic Sans MS"/>
                <a:cs typeface="Comic Sans MS"/>
                <a:sym typeface="Comic Sans MS"/>
              </a:rPr>
              <a:t>Protocole</a:t>
            </a:r>
            <a:endParaRPr lang="en-US" dirty="0"/>
          </a:p>
        </p:txBody>
      </p:sp>
      <p:pic>
        <p:nvPicPr>
          <p:cNvPr id="9" name="Google Shape;356;p16">
            <a:extLst>
              <a:ext uri="{FF2B5EF4-FFF2-40B4-BE49-F238E27FC236}">
                <a16:creationId xmlns:a16="http://schemas.microsoft.com/office/drawing/2014/main" id="{958B2C91-1EB8-4640-A4BA-6AEBE24B8466}"/>
              </a:ext>
            </a:extLst>
          </p:cNvPr>
          <p:cNvPicPr preferRelativeResize="0"/>
          <p:nvPr/>
        </p:nvPicPr>
        <p:blipFill rotWithShape="1">
          <a:blip r:embed="rId3">
            <a:alphaModFix/>
          </a:blip>
          <a:srcRect/>
          <a:stretch/>
        </p:blipFill>
        <p:spPr>
          <a:xfrm>
            <a:off x="827142" y="667910"/>
            <a:ext cx="9601199" cy="5475739"/>
          </a:xfrm>
          <a:prstGeom prst="rect">
            <a:avLst/>
          </a:prstGeom>
          <a:noFill/>
          <a:ln>
            <a:noFill/>
          </a:ln>
        </p:spPr>
      </p:pic>
    </p:spTree>
    <p:extLst>
      <p:ext uri="{BB962C8B-B14F-4D97-AF65-F5344CB8AC3E}">
        <p14:creationId xmlns:p14="http://schemas.microsoft.com/office/powerpoint/2010/main" val="340901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34</a:t>
            </a:fld>
            <a:endParaRPr/>
          </a:p>
        </p:txBody>
      </p:sp>
      <p:sp>
        <p:nvSpPr>
          <p:cNvPr id="8" name="Google Shape;361;p17">
            <a:extLst>
              <a:ext uri="{FF2B5EF4-FFF2-40B4-BE49-F238E27FC236}">
                <a16:creationId xmlns:a16="http://schemas.microsoft.com/office/drawing/2014/main" id="{03C6D3C2-1286-4CE4-85F8-A8C4714A5A0B}"/>
              </a:ext>
            </a:extLst>
          </p:cNvPr>
          <p:cNvSpPr txBox="1">
            <a:spLocks/>
          </p:cNvSpPr>
          <p:nvPr/>
        </p:nvSpPr>
        <p:spPr>
          <a:xfrm>
            <a:off x="492318" y="0"/>
            <a:ext cx="10861482" cy="1485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gn="ctr">
              <a:buSzPts val="4400"/>
              <a:buFont typeface="Comic Sans MS"/>
              <a:buNone/>
            </a:pPr>
            <a:r>
              <a:rPr lang="fr-FR" b="1">
                <a:solidFill>
                  <a:srgbClr val="000000"/>
                </a:solidFill>
                <a:latin typeface="Comic Sans MS"/>
                <a:ea typeface="Comic Sans MS"/>
                <a:cs typeface="Comic Sans MS"/>
                <a:sym typeface="Comic Sans MS"/>
              </a:rPr>
              <a:t>Mot d’information à destination des familles à l’entrée dans le PCPE</a:t>
            </a:r>
            <a:endParaRPr lang="fr-FR" dirty="0"/>
          </a:p>
        </p:txBody>
      </p:sp>
      <p:pic>
        <p:nvPicPr>
          <p:cNvPr id="9" name="Google Shape;362;p17">
            <a:extLst>
              <a:ext uri="{FF2B5EF4-FFF2-40B4-BE49-F238E27FC236}">
                <a16:creationId xmlns:a16="http://schemas.microsoft.com/office/drawing/2014/main" id="{980AD484-4E57-40F6-B0CC-752FC09C5981}"/>
              </a:ext>
            </a:extLst>
          </p:cNvPr>
          <p:cNvPicPr preferRelativeResize="0"/>
          <p:nvPr/>
        </p:nvPicPr>
        <p:blipFill rotWithShape="1">
          <a:blip r:embed="rId3">
            <a:alphaModFix/>
          </a:blip>
          <a:srcRect/>
          <a:stretch/>
        </p:blipFill>
        <p:spPr>
          <a:xfrm>
            <a:off x="1582144" y="1485900"/>
            <a:ext cx="8820150" cy="4551362"/>
          </a:xfrm>
          <a:prstGeom prst="rect">
            <a:avLst/>
          </a:prstGeom>
          <a:noFill/>
          <a:ln>
            <a:noFill/>
          </a:ln>
        </p:spPr>
      </p:pic>
    </p:spTree>
    <p:extLst>
      <p:ext uri="{BB962C8B-B14F-4D97-AF65-F5344CB8AC3E}">
        <p14:creationId xmlns:p14="http://schemas.microsoft.com/office/powerpoint/2010/main" val="725645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35</a:t>
            </a:fld>
            <a:endParaRPr/>
          </a:p>
        </p:txBody>
      </p:sp>
      <p:sp>
        <p:nvSpPr>
          <p:cNvPr id="8" name="Google Shape;368;p18">
            <a:extLst>
              <a:ext uri="{FF2B5EF4-FFF2-40B4-BE49-F238E27FC236}">
                <a16:creationId xmlns:a16="http://schemas.microsoft.com/office/drawing/2014/main" id="{525E94A5-744D-4E83-A4EE-0F3B35B67C1F}"/>
              </a:ext>
            </a:extLst>
          </p:cNvPr>
          <p:cNvSpPr txBox="1">
            <a:spLocks/>
          </p:cNvSpPr>
          <p:nvPr/>
        </p:nvSpPr>
        <p:spPr>
          <a:xfrm>
            <a:off x="739775" y="362596"/>
            <a:ext cx="9601200" cy="554037"/>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nSpc>
                <a:spcPct val="89000"/>
              </a:lnSpc>
              <a:buClr>
                <a:srgbClr val="191B0E"/>
              </a:buClr>
              <a:buSzPts val="4400"/>
              <a:buFont typeface="Comic Sans MS"/>
              <a:buNone/>
            </a:pPr>
            <a:r>
              <a:rPr lang="en-US" b="1" dirty="0">
                <a:solidFill>
                  <a:srgbClr val="191B0E"/>
                </a:solidFill>
                <a:latin typeface="Comic Sans MS"/>
                <a:ea typeface="Comic Sans MS"/>
                <a:cs typeface="Comic Sans MS"/>
                <a:sym typeface="Comic Sans MS"/>
              </a:rPr>
              <a:t>BILAN après 4 </a:t>
            </a:r>
            <a:r>
              <a:rPr lang="en-US" b="1" dirty="0" err="1">
                <a:solidFill>
                  <a:srgbClr val="191B0E"/>
                </a:solidFill>
                <a:latin typeface="Comic Sans MS"/>
                <a:ea typeface="Comic Sans MS"/>
                <a:cs typeface="Comic Sans MS"/>
                <a:sym typeface="Comic Sans MS"/>
              </a:rPr>
              <a:t>ans</a:t>
            </a:r>
            <a:endParaRPr lang="en-US" dirty="0"/>
          </a:p>
        </p:txBody>
      </p:sp>
      <p:sp>
        <p:nvSpPr>
          <p:cNvPr id="9" name="Google Shape;369;p18">
            <a:extLst>
              <a:ext uri="{FF2B5EF4-FFF2-40B4-BE49-F238E27FC236}">
                <a16:creationId xmlns:a16="http://schemas.microsoft.com/office/drawing/2014/main" id="{EFE1B671-F8E3-44CB-AD7C-37A90EF5F8D5}"/>
              </a:ext>
            </a:extLst>
          </p:cNvPr>
          <p:cNvSpPr txBox="1">
            <a:spLocks/>
          </p:cNvSpPr>
          <p:nvPr/>
        </p:nvSpPr>
        <p:spPr>
          <a:xfrm>
            <a:off x="833120" y="1012811"/>
            <a:ext cx="11452225" cy="4971429"/>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382587" indent="-255586">
              <a:lnSpc>
                <a:spcPct val="94000"/>
              </a:lnSpc>
              <a:spcBef>
                <a:spcPts val="0"/>
              </a:spcBef>
              <a:buClr>
                <a:srgbClr val="191B0E"/>
              </a:buClr>
              <a:buSzPts val="2000"/>
              <a:buFont typeface="Libre Franklin"/>
              <a:buNone/>
            </a:pPr>
            <a:endParaRPr lang="fr-FR" sz="2000" b="1" dirty="0">
              <a:solidFill>
                <a:srgbClr val="191B0E"/>
              </a:solidFill>
              <a:latin typeface="Comic Sans MS"/>
              <a:ea typeface="Comic Sans MS"/>
              <a:cs typeface="Comic Sans MS"/>
              <a:sym typeface="Comic Sans MS"/>
            </a:endParaRPr>
          </a:p>
          <a:p>
            <a:pPr marL="342900" indent="-342900">
              <a:lnSpc>
                <a:spcPct val="94000"/>
              </a:lnSpc>
              <a:spcBef>
                <a:spcPts val="1200"/>
              </a:spcBef>
              <a:buClr>
                <a:srgbClr val="FF0000"/>
              </a:buClr>
              <a:buSzPts val="2000"/>
              <a:buFont typeface="Wingdings" panose="05000000000000000000" pitchFamily="2" charset="2"/>
              <a:buChar char="§"/>
            </a:pPr>
            <a:r>
              <a:rPr lang="fr-FR" sz="2000" b="1" dirty="0">
                <a:solidFill>
                  <a:srgbClr val="191B0E"/>
                </a:solidFill>
                <a:latin typeface="Comic Sans MS"/>
                <a:ea typeface="Comic Sans MS"/>
                <a:cs typeface="Comic Sans MS"/>
                <a:sym typeface="Comic Sans MS"/>
              </a:rPr>
              <a:t>Des indicateurs parlants</a:t>
            </a:r>
            <a:r>
              <a:rPr lang="fr-FR" sz="2000" dirty="0">
                <a:solidFill>
                  <a:srgbClr val="191B0E"/>
                </a:solidFill>
                <a:latin typeface="Comic Sans MS"/>
                <a:ea typeface="Comic Sans MS"/>
                <a:cs typeface="Comic Sans MS"/>
                <a:sym typeface="Comic Sans MS"/>
              </a:rPr>
              <a:t> :</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191B0E"/>
              </a:buClr>
              <a:buSzPts val="2000"/>
              <a:buFont typeface="Arial"/>
              <a:buNone/>
            </a:pPr>
            <a:r>
              <a:rPr lang="fr-FR" sz="2000" dirty="0">
                <a:solidFill>
                  <a:srgbClr val="191B0E"/>
                </a:solidFill>
                <a:latin typeface="Comic Sans MS"/>
                <a:ea typeface="Comic Sans MS"/>
                <a:cs typeface="Comic Sans MS"/>
                <a:sym typeface="Comic Sans MS"/>
              </a:rPr>
              <a:t>- Aucune orientation en DITEP depuis 2019</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191B0E"/>
              </a:buClr>
              <a:buSzPts val="2000"/>
              <a:buFont typeface="Arial"/>
              <a:buNone/>
            </a:pPr>
            <a:r>
              <a:rPr lang="fr-FR" sz="2000" dirty="0">
                <a:solidFill>
                  <a:srgbClr val="191B0E"/>
                </a:solidFill>
                <a:latin typeface="Comic Sans MS"/>
                <a:ea typeface="Comic Sans MS"/>
                <a:cs typeface="Comic Sans MS"/>
                <a:sym typeface="Comic Sans MS"/>
              </a:rPr>
              <a:t>- Le nombre d’élèves pris en charge proportionnellement au nombre d’heures d’intervention a significativement baissé sur Rosa Parks</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191B0E"/>
              </a:buClr>
              <a:buSzPts val="2000"/>
              <a:buFont typeface="Arial"/>
              <a:buNone/>
            </a:pPr>
            <a:r>
              <a:rPr lang="fr-FR" sz="2000" dirty="0">
                <a:solidFill>
                  <a:srgbClr val="191B0E"/>
                </a:solidFill>
                <a:latin typeface="Comic Sans MS"/>
                <a:ea typeface="Comic Sans MS"/>
                <a:cs typeface="Comic Sans MS"/>
                <a:sym typeface="Comic Sans MS"/>
              </a:rPr>
              <a:t>- L’âge moyen des élèves pris en charge est passé de 9 ans à 6 ans. </a:t>
            </a:r>
            <a:endParaRPr lang="fr-FR" sz="2000" dirty="0">
              <a:solidFill>
                <a:srgbClr val="000000"/>
              </a:solidFill>
              <a:latin typeface="Arial"/>
              <a:ea typeface="Arial"/>
              <a:cs typeface="Arial"/>
              <a:sym typeface="Arial"/>
            </a:endParaRPr>
          </a:p>
          <a:p>
            <a:pPr marL="382587" indent="-382587">
              <a:lnSpc>
                <a:spcPct val="94000"/>
              </a:lnSpc>
              <a:spcBef>
                <a:spcPts val="1200"/>
              </a:spcBef>
              <a:buClr>
                <a:srgbClr val="FF0000"/>
              </a:buClr>
              <a:buSzPts val="2000"/>
              <a:buFont typeface="Wingdings" panose="05000000000000000000" pitchFamily="2" charset="2"/>
              <a:buChar char="§"/>
            </a:pPr>
            <a:r>
              <a:rPr lang="fr-FR" sz="2000" b="1" dirty="0">
                <a:solidFill>
                  <a:srgbClr val="191B0E"/>
                </a:solidFill>
                <a:latin typeface="Comic Sans MS"/>
                <a:ea typeface="Comic Sans MS"/>
                <a:cs typeface="Comic Sans MS"/>
                <a:sym typeface="Comic Sans MS"/>
              </a:rPr>
              <a:t>Acculturation des professionnels :</a:t>
            </a:r>
            <a:r>
              <a:rPr lang="fr-FR" sz="2000" dirty="0">
                <a:solidFill>
                  <a:srgbClr val="191B0E"/>
                </a:solidFill>
                <a:latin typeface="Comic Sans MS"/>
                <a:ea typeface="Comic Sans MS"/>
                <a:cs typeface="Comic Sans MS"/>
                <a:sym typeface="Comic Sans MS"/>
              </a:rPr>
              <a:t> La relation de confiance qui s’est installée entre les équipes pédagogiques et les éducatrices a créé des synergies très riches. Les enseignants ont pu monter en compétences en développant des gestes professionnels nouveaux issus du médicosocial. </a:t>
            </a:r>
          </a:p>
          <a:p>
            <a:pPr marL="382587" indent="-382587">
              <a:lnSpc>
                <a:spcPct val="94000"/>
              </a:lnSpc>
              <a:spcBef>
                <a:spcPts val="1200"/>
              </a:spcBef>
              <a:buClr>
                <a:srgbClr val="FF0000"/>
              </a:buClr>
              <a:buSzPts val="2000"/>
              <a:buFont typeface="Wingdings" panose="05000000000000000000" pitchFamily="2" charset="2"/>
              <a:buChar char="§"/>
            </a:pPr>
            <a:r>
              <a:rPr lang="fr-FR" sz="2000" b="1" dirty="0">
                <a:solidFill>
                  <a:srgbClr val="191B0E"/>
                </a:solidFill>
                <a:latin typeface="Comic Sans MS"/>
                <a:ea typeface="Comic Sans MS"/>
                <a:cs typeface="Comic Sans MS"/>
                <a:sym typeface="Comic Sans MS"/>
              </a:rPr>
              <a:t>L’inter-métier</a:t>
            </a:r>
            <a:r>
              <a:rPr lang="fr-FR" sz="2000" dirty="0">
                <a:solidFill>
                  <a:srgbClr val="191B0E"/>
                </a:solidFill>
                <a:latin typeface="Comic Sans MS"/>
                <a:ea typeface="Comic Sans MS"/>
                <a:cs typeface="Comic Sans MS"/>
                <a:sym typeface="Comic Sans MS"/>
              </a:rPr>
              <a:t> ne se décrète pas mais se vit et se construit dans la durée. Le groupe scolaire Rosa Parks a la chance de pouvoir bénéficier de ce dispositif depuis plusieurs années. Une fois les premières inquiétudes surmontées, les professionnels sont désormais convaincus de son utilité pour tous les élèves et leur famille et ne se verraient plus sans...</a:t>
            </a:r>
            <a:endParaRPr lang="fr-FR" sz="2000" dirty="0">
              <a:solidFill>
                <a:srgbClr val="000000"/>
              </a:solidFill>
            </a:endParaRPr>
          </a:p>
        </p:txBody>
      </p:sp>
    </p:spTree>
    <p:extLst>
      <p:ext uri="{BB962C8B-B14F-4D97-AF65-F5344CB8AC3E}">
        <p14:creationId xmlns:p14="http://schemas.microsoft.com/office/powerpoint/2010/main" val="3978851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36</a:t>
            </a:fld>
            <a:endParaRPr/>
          </a:p>
        </p:txBody>
      </p:sp>
      <p:sp>
        <p:nvSpPr>
          <p:cNvPr id="8" name="Google Shape;374;p19">
            <a:extLst>
              <a:ext uri="{FF2B5EF4-FFF2-40B4-BE49-F238E27FC236}">
                <a16:creationId xmlns:a16="http://schemas.microsoft.com/office/drawing/2014/main" id="{853E5E6A-3ACE-4F90-9E0C-6A743ED98AB4}"/>
              </a:ext>
            </a:extLst>
          </p:cNvPr>
          <p:cNvSpPr txBox="1">
            <a:spLocks/>
          </p:cNvSpPr>
          <p:nvPr/>
        </p:nvSpPr>
        <p:spPr>
          <a:xfrm>
            <a:off x="315402" y="82550"/>
            <a:ext cx="11561196" cy="88900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nSpc>
                <a:spcPct val="89000"/>
              </a:lnSpc>
              <a:buClr>
                <a:srgbClr val="191B0E"/>
              </a:buClr>
              <a:buSzPts val="2500"/>
              <a:buFont typeface="Comic Sans MS"/>
              <a:buNone/>
            </a:pPr>
            <a:r>
              <a:rPr lang="fr-FR" b="1" dirty="0">
                <a:solidFill>
                  <a:srgbClr val="191B0E"/>
                </a:solidFill>
                <a:latin typeface="Comic Sans MS"/>
                <a:ea typeface="Comic Sans MS"/>
                <a:cs typeface="Comic Sans MS"/>
                <a:sym typeface="Comic Sans MS"/>
              </a:rPr>
              <a:t>Une demande forte de l’EN pour multiplier les dispositifs « Rosa Parks »</a:t>
            </a:r>
            <a:endParaRPr lang="fr-FR" dirty="0"/>
          </a:p>
        </p:txBody>
      </p:sp>
      <p:sp>
        <p:nvSpPr>
          <p:cNvPr id="9" name="Google Shape;375;p19">
            <a:extLst>
              <a:ext uri="{FF2B5EF4-FFF2-40B4-BE49-F238E27FC236}">
                <a16:creationId xmlns:a16="http://schemas.microsoft.com/office/drawing/2014/main" id="{6E1A8D96-6F56-4393-8575-1349DCB3A84E}"/>
              </a:ext>
            </a:extLst>
          </p:cNvPr>
          <p:cNvSpPr txBox="1">
            <a:spLocks/>
          </p:cNvSpPr>
          <p:nvPr/>
        </p:nvSpPr>
        <p:spPr>
          <a:xfrm>
            <a:off x="1295400" y="1460500"/>
            <a:ext cx="9601200" cy="4789487"/>
          </a:xfrm>
          <a:prstGeom prst="rect">
            <a:avLst/>
          </a:prstGeom>
          <a:noFill/>
          <a:ln>
            <a:noFill/>
          </a:ln>
        </p:spPr>
        <p:txBody>
          <a:bodyPr spcFirstLastPara="1" wrap="square" lIns="90000" tIns="45000" rIns="90000" bIns="450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22A35"/>
              </a:buClr>
              <a:buSzPts val="2800"/>
              <a:buFont typeface="Arial"/>
              <a:buChar char="•"/>
              <a:defRPr sz="2800" b="0" i="0" u="none" strike="noStrike" cap="none">
                <a:solidFill>
                  <a:srgbClr val="222A35"/>
                </a:solidFill>
                <a:latin typeface="Verdana"/>
                <a:ea typeface="Verdana"/>
                <a:cs typeface="Verdana"/>
                <a:sym typeface="Verdana"/>
              </a:defRPr>
            </a:lvl1pPr>
            <a:lvl2pPr marL="914400" marR="0" lvl="1" indent="-381000" algn="l" rtl="0">
              <a:lnSpc>
                <a:spcPct val="90000"/>
              </a:lnSpc>
              <a:spcBef>
                <a:spcPts val="500"/>
              </a:spcBef>
              <a:spcAft>
                <a:spcPts val="0"/>
              </a:spcAft>
              <a:buClr>
                <a:srgbClr val="222A35"/>
              </a:buClr>
              <a:buSzPts val="2400"/>
              <a:buFont typeface="Arial"/>
              <a:buChar char="•"/>
              <a:defRPr sz="2400" b="0" i="0" u="none" strike="noStrike" cap="none">
                <a:solidFill>
                  <a:srgbClr val="222A35"/>
                </a:solidFill>
                <a:latin typeface="Verdana"/>
                <a:ea typeface="Verdana"/>
                <a:cs typeface="Verdana"/>
                <a:sym typeface="Verdana"/>
              </a:defRPr>
            </a:lvl2pPr>
            <a:lvl3pPr marL="1371600" marR="0" lvl="2" indent="-355600" algn="l" rtl="0">
              <a:lnSpc>
                <a:spcPct val="90000"/>
              </a:lnSpc>
              <a:spcBef>
                <a:spcPts val="500"/>
              </a:spcBef>
              <a:spcAft>
                <a:spcPts val="0"/>
              </a:spcAft>
              <a:buClr>
                <a:srgbClr val="222A35"/>
              </a:buClr>
              <a:buSzPts val="20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219075" indent="0">
              <a:lnSpc>
                <a:spcPct val="74000"/>
              </a:lnSpc>
              <a:spcBef>
                <a:spcPts val="0"/>
              </a:spcBef>
              <a:buSzPts val="2600"/>
              <a:buFont typeface="Arial"/>
              <a:buNone/>
            </a:pPr>
            <a:endParaRPr lang="fr-FR" sz="2600" dirty="0">
              <a:solidFill>
                <a:srgbClr val="000000"/>
              </a:solidFill>
              <a:latin typeface="Arial"/>
              <a:ea typeface="Arial"/>
              <a:cs typeface="Arial"/>
              <a:sym typeface="Arial"/>
            </a:endParaRPr>
          </a:p>
          <a:p>
            <a:pPr marL="219075" indent="0">
              <a:lnSpc>
                <a:spcPct val="74000"/>
              </a:lnSpc>
              <a:spcBef>
                <a:spcPts val="1200"/>
              </a:spcBef>
              <a:buSzPts val="2600"/>
              <a:buFont typeface="Arial"/>
              <a:buNone/>
            </a:pPr>
            <a:endParaRPr lang="fr-FR" sz="2000" dirty="0">
              <a:solidFill>
                <a:srgbClr val="000000"/>
              </a:solidFill>
              <a:latin typeface="Arial"/>
              <a:ea typeface="Arial"/>
              <a:cs typeface="Arial"/>
              <a:sym typeface="Arial"/>
            </a:endParaRPr>
          </a:p>
          <a:p>
            <a:pPr marL="219075" indent="-165100">
              <a:lnSpc>
                <a:spcPct val="74000"/>
              </a:lnSpc>
              <a:spcBef>
                <a:spcPts val="1200"/>
              </a:spcBef>
              <a:buClr>
                <a:srgbClr val="FF0000"/>
              </a:buClr>
              <a:buSzPts val="2600"/>
              <a:buFont typeface="Noto Sans Symbols"/>
              <a:buChar char="⮚"/>
            </a:pPr>
            <a:r>
              <a:rPr lang="fr-FR" sz="2000" dirty="0">
                <a:solidFill>
                  <a:srgbClr val="000000"/>
                </a:solidFill>
                <a:latin typeface="Comic Sans MS"/>
                <a:ea typeface="Comic Sans MS"/>
                <a:cs typeface="Comic Sans MS"/>
                <a:sym typeface="Comic Sans MS"/>
              </a:rPr>
              <a:t>1</a:t>
            </a:r>
            <a:r>
              <a:rPr lang="fr-FR" sz="2000" baseline="30000" dirty="0">
                <a:solidFill>
                  <a:srgbClr val="000000"/>
                </a:solidFill>
                <a:latin typeface="Comic Sans MS"/>
                <a:ea typeface="Comic Sans MS"/>
                <a:cs typeface="Comic Sans MS"/>
                <a:sym typeface="Comic Sans MS"/>
              </a:rPr>
              <a:t>er</a:t>
            </a:r>
            <a:r>
              <a:rPr lang="fr-FR" sz="2000" dirty="0">
                <a:solidFill>
                  <a:srgbClr val="000000"/>
                </a:solidFill>
                <a:latin typeface="Comic Sans MS"/>
                <a:ea typeface="Comic Sans MS"/>
                <a:cs typeface="Comic Sans MS"/>
                <a:sym typeface="Comic Sans MS"/>
              </a:rPr>
              <a:t> partenariat dés 2019 avec l’école Rosa Parks (quartier de la Cotonne) </a:t>
            </a:r>
          </a:p>
          <a:p>
            <a:pPr marL="219075" indent="0">
              <a:lnSpc>
                <a:spcPct val="74000"/>
              </a:lnSpc>
              <a:spcBef>
                <a:spcPts val="1200"/>
              </a:spcBef>
              <a:buClr>
                <a:srgbClr val="FF0000"/>
              </a:buClr>
              <a:buSzPts val="2600"/>
              <a:buFont typeface="Noto Sans Symbols"/>
              <a:buNone/>
            </a:pPr>
            <a:endParaRPr lang="fr-FR" sz="2000" dirty="0">
              <a:solidFill>
                <a:srgbClr val="000000"/>
              </a:solidFill>
              <a:latin typeface="Arial"/>
              <a:ea typeface="Arial"/>
              <a:cs typeface="Arial"/>
              <a:sym typeface="Arial"/>
            </a:endParaRPr>
          </a:p>
          <a:p>
            <a:pPr marL="219075" indent="-165100">
              <a:lnSpc>
                <a:spcPct val="74000"/>
              </a:lnSpc>
              <a:spcBef>
                <a:spcPts val="1200"/>
              </a:spcBef>
              <a:buClr>
                <a:srgbClr val="FF0000"/>
              </a:buClr>
              <a:buSzPts val="2600"/>
              <a:buFont typeface="Noto Sans Symbols"/>
              <a:buChar char="⮚"/>
            </a:pPr>
            <a:r>
              <a:rPr lang="fr-FR" sz="2000" dirty="0">
                <a:solidFill>
                  <a:srgbClr val="000000"/>
                </a:solidFill>
                <a:latin typeface="Comic Sans MS"/>
                <a:ea typeface="Comic Sans MS"/>
                <a:cs typeface="Comic Sans MS"/>
                <a:sym typeface="Comic Sans MS"/>
              </a:rPr>
              <a:t>2d partenariat à partir de 2021 avec l’école </a:t>
            </a:r>
            <a:r>
              <a:rPr lang="fr-FR" sz="2000" dirty="0" err="1">
                <a:solidFill>
                  <a:srgbClr val="000000"/>
                </a:solidFill>
                <a:latin typeface="Comic Sans MS"/>
                <a:ea typeface="Comic Sans MS"/>
                <a:cs typeface="Comic Sans MS"/>
                <a:sym typeface="Comic Sans MS"/>
              </a:rPr>
              <a:t>Tarentaize</a:t>
            </a:r>
            <a:r>
              <a:rPr lang="fr-FR" sz="2000" dirty="0">
                <a:solidFill>
                  <a:srgbClr val="000000"/>
                </a:solidFill>
                <a:latin typeface="Comic Sans MS"/>
                <a:ea typeface="Comic Sans MS"/>
                <a:cs typeface="Comic Sans MS"/>
                <a:sym typeface="Comic Sans MS"/>
              </a:rPr>
              <a:t> (quartier </a:t>
            </a:r>
            <a:r>
              <a:rPr lang="fr-FR" sz="2000" dirty="0" err="1">
                <a:solidFill>
                  <a:srgbClr val="000000"/>
                </a:solidFill>
                <a:latin typeface="Comic Sans MS"/>
                <a:ea typeface="Comic Sans MS"/>
                <a:cs typeface="Comic Sans MS"/>
                <a:sym typeface="Comic Sans MS"/>
              </a:rPr>
              <a:t>Tarentaize</a:t>
            </a:r>
            <a:r>
              <a:rPr lang="fr-FR" sz="2000" dirty="0">
                <a:solidFill>
                  <a:srgbClr val="000000"/>
                </a:solidFill>
                <a:latin typeface="Comic Sans MS"/>
                <a:ea typeface="Comic Sans MS"/>
                <a:cs typeface="Comic Sans MS"/>
                <a:sym typeface="Comic Sans MS"/>
              </a:rPr>
              <a:t>) </a:t>
            </a:r>
          </a:p>
          <a:p>
            <a:pPr marL="219075" indent="0">
              <a:lnSpc>
                <a:spcPct val="74000"/>
              </a:lnSpc>
              <a:spcBef>
                <a:spcPts val="1200"/>
              </a:spcBef>
              <a:buClr>
                <a:srgbClr val="FF0000"/>
              </a:buClr>
              <a:buSzPts val="2600"/>
              <a:buFont typeface="Noto Sans Symbols"/>
              <a:buNone/>
            </a:pPr>
            <a:endParaRPr lang="fr-FR" sz="2000" dirty="0">
              <a:solidFill>
                <a:srgbClr val="000000"/>
              </a:solidFill>
              <a:latin typeface="Arial"/>
              <a:ea typeface="Arial"/>
              <a:cs typeface="Arial"/>
              <a:sym typeface="Arial"/>
            </a:endParaRPr>
          </a:p>
          <a:p>
            <a:pPr marL="219075" indent="-165100">
              <a:lnSpc>
                <a:spcPct val="74000"/>
              </a:lnSpc>
              <a:spcBef>
                <a:spcPts val="1200"/>
              </a:spcBef>
              <a:buClr>
                <a:srgbClr val="FF0000"/>
              </a:buClr>
              <a:buSzPts val="2600"/>
              <a:buFont typeface="Noto Sans Symbols"/>
              <a:buChar char="⮚"/>
            </a:pPr>
            <a:r>
              <a:rPr lang="fr-FR" sz="2000" dirty="0">
                <a:solidFill>
                  <a:srgbClr val="000000"/>
                </a:solidFill>
                <a:latin typeface="Comic Sans MS"/>
                <a:ea typeface="Comic Sans MS"/>
                <a:cs typeface="Comic Sans MS"/>
                <a:sym typeface="Comic Sans MS"/>
              </a:rPr>
              <a:t>3</a:t>
            </a:r>
            <a:r>
              <a:rPr lang="fr-FR" sz="2000" baseline="30000" dirty="0">
                <a:solidFill>
                  <a:srgbClr val="000000"/>
                </a:solidFill>
                <a:latin typeface="Comic Sans MS"/>
                <a:ea typeface="Comic Sans MS"/>
                <a:cs typeface="Comic Sans MS"/>
                <a:sym typeface="Comic Sans MS"/>
              </a:rPr>
              <a:t>ème</a:t>
            </a:r>
            <a:r>
              <a:rPr lang="fr-FR" sz="2000" dirty="0">
                <a:solidFill>
                  <a:srgbClr val="000000"/>
                </a:solidFill>
                <a:latin typeface="Comic Sans MS"/>
                <a:ea typeface="Comic Sans MS"/>
                <a:cs typeface="Comic Sans MS"/>
                <a:sym typeface="Comic Sans MS"/>
              </a:rPr>
              <a:t> partenariat à partir de 2022 avec l’école Descours </a:t>
            </a:r>
            <a:r>
              <a:rPr lang="fr-FR" sz="2000" dirty="0" err="1">
                <a:solidFill>
                  <a:srgbClr val="000000"/>
                </a:solidFill>
                <a:latin typeface="Comic Sans MS"/>
                <a:ea typeface="Comic Sans MS"/>
                <a:cs typeface="Comic Sans MS"/>
                <a:sym typeface="Comic Sans MS"/>
              </a:rPr>
              <a:t>Soleysel</a:t>
            </a:r>
            <a:r>
              <a:rPr lang="fr-FR" sz="2000" dirty="0">
                <a:solidFill>
                  <a:srgbClr val="000000"/>
                </a:solidFill>
                <a:latin typeface="Comic Sans MS"/>
                <a:ea typeface="Comic Sans MS"/>
                <a:cs typeface="Comic Sans MS"/>
                <a:sym typeface="Comic Sans MS"/>
              </a:rPr>
              <a:t> (toujours quartier </a:t>
            </a:r>
            <a:r>
              <a:rPr lang="fr-FR" sz="2000" dirty="0" err="1">
                <a:solidFill>
                  <a:srgbClr val="000000"/>
                </a:solidFill>
                <a:latin typeface="Comic Sans MS"/>
                <a:ea typeface="Comic Sans MS"/>
                <a:cs typeface="Comic Sans MS"/>
                <a:sym typeface="Comic Sans MS"/>
              </a:rPr>
              <a:t>Tarentaize</a:t>
            </a:r>
            <a:r>
              <a:rPr lang="fr-FR" sz="2000" dirty="0">
                <a:solidFill>
                  <a:srgbClr val="000000"/>
                </a:solidFill>
                <a:latin typeface="Comic Sans MS"/>
                <a:ea typeface="Comic Sans MS"/>
                <a:cs typeface="Comic Sans MS"/>
                <a:sym typeface="Comic Sans MS"/>
              </a:rPr>
              <a:t>).</a:t>
            </a:r>
            <a:endParaRPr lang="fr-FR" sz="2000" dirty="0">
              <a:solidFill>
                <a:srgbClr val="000000"/>
              </a:solidFill>
              <a:latin typeface="Arial"/>
              <a:ea typeface="Arial"/>
              <a:cs typeface="Arial"/>
              <a:sym typeface="Arial"/>
            </a:endParaRPr>
          </a:p>
          <a:p>
            <a:pPr marL="219075" indent="0">
              <a:lnSpc>
                <a:spcPct val="74000"/>
              </a:lnSpc>
              <a:spcBef>
                <a:spcPts val="1200"/>
              </a:spcBef>
              <a:buSzPts val="2600"/>
              <a:buFont typeface="Arial"/>
              <a:buNone/>
            </a:pPr>
            <a:endParaRPr lang="fr-FR" sz="2600" dirty="0">
              <a:solidFill>
                <a:srgbClr val="000000"/>
              </a:solidFill>
              <a:latin typeface="Arial"/>
              <a:ea typeface="Arial"/>
              <a:cs typeface="Arial"/>
              <a:sym typeface="Arial"/>
            </a:endParaRPr>
          </a:p>
          <a:p>
            <a:pPr marL="219075" indent="0">
              <a:lnSpc>
                <a:spcPct val="74000"/>
              </a:lnSpc>
              <a:spcBef>
                <a:spcPts val="1200"/>
              </a:spcBef>
              <a:buClr>
                <a:srgbClr val="191B0E"/>
              </a:buClr>
              <a:buSzPts val="1000"/>
              <a:buFont typeface="Arial"/>
              <a:buNone/>
            </a:pPr>
            <a:r>
              <a:rPr lang="fr-FR" sz="1000" dirty="0">
                <a:solidFill>
                  <a:srgbClr val="191B0E"/>
                </a:solidFill>
                <a:latin typeface="Comic Sans MS"/>
                <a:ea typeface="Comic Sans MS"/>
                <a:cs typeface="Comic Sans MS"/>
                <a:sym typeface="Comic Sans MS"/>
              </a:rPr>
              <a:t> </a:t>
            </a:r>
            <a:endParaRPr lang="fr-FR" sz="1000" dirty="0">
              <a:solidFill>
                <a:srgbClr val="000000"/>
              </a:solidFill>
              <a:latin typeface="Arial"/>
              <a:ea typeface="Arial"/>
              <a:cs typeface="Arial"/>
              <a:sym typeface="Arial"/>
            </a:endParaRPr>
          </a:p>
          <a:p>
            <a:pPr marL="228600" indent="-165100">
              <a:spcBef>
                <a:spcPts val="1200"/>
              </a:spcBef>
              <a:buSzPts val="1000"/>
              <a:buFont typeface="Arial"/>
              <a:buNone/>
            </a:pPr>
            <a:endParaRPr lang="fr-FR" sz="10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7291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22A35"/>
              </a:buClr>
              <a:buSzPts val="4400"/>
              <a:buFont typeface="Verdana"/>
              <a:buNone/>
            </a:pPr>
            <a:r>
              <a:rPr lang="en-US" sz="4400" b="1" i="0" u="none" dirty="0">
                <a:solidFill>
                  <a:srgbClr val="FF0000"/>
                </a:solidFill>
                <a:latin typeface="Verdana"/>
                <a:ea typeface="Verdana"/>
                <a:cs typeface="Verdana"/>
                <a:sym typeface="Verdana"/>
              </a:rPr>
              <a:t>Temps </a:t>
            </a:r>
            <a:r>
              <a:rPr lang="en-US" sz="4400" b="1" i="0" u="none" dirty="0" err="1">
                <a:solidFill>
                  <a:srgbClr val="FF0000"/>
                </a:solidFill>
                <a:sym typeface="Verdana"/>
              </a:rPr>
              <a:t>d’échanges</a:t>
            </a:r>
            <a:endParaRPr b="1" dirty="0">
              <a:solidFill>
                <a:srgbClr val="FF0000"/>
              </a:solidFill>
            </a:endParaRPr>
          </a:p>
        </p:txBody>
      </p:sp>
      <p:sp>
        <p:nvSpPr>
          <p:cNvPr id="381" name="Google Shape;381;p20"/>
          <p:cNvSpPr txBox="1">
            <a:spLocks noGrp="1"/>
          </p:cNvSpPr>
          <p:nvPr>
            <p:ph type="body" idx="1"/>
          </p:nvPr>
        </p:nvSpPr>
        <p:spPr>
          <a:xfrm>
            <a:off x="838200" y="1825625"/>
            <a:ext cx="5181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22A35"/>
              </a:buClr>
              <a:buSzPts val="2800"/>
              <a:buFont typeface="Arial"/>
              <a:buNone/>
            </a:pPr>
            <a:endParaRPr sz="2800" b="0" i="0" u="none" strike="noStrike" cap="none">
              <a:solidFill>
                <a:srgbClr val="222A35"/>
              </a:solidFill>
              <a:latin typeface="Verdana"/>
              <a:ea typeface="Verdana"/>
              <a:cs typeface="Verdana"/>
              <a:sym typeface="Verdana"/>
            </a:endParaRPr>
          </a:p>
          <a:p>
            <a:pPr marL="0" marR="0" lvl="0" indent="0" algn="l" rtl="0">
              <a:lnSpc>
                <a:spcPct val="90000"/>
              </a:lnSpc>
              <a:spcBef>
                <a:spcPts val="1000"/>
              </a:spcBef>
              <a:spcAft>
                <a:spcPts val="0"/>
              </a:spcAft>
              <a:buClr>
                <a:srgbClr val="222A35"/>
              </a:buClr>
              <a:buSzPts val="2800"/>
              <a:buFont typeface="Arial"/>
              <a:buNone/>
            </a:pPr>
            <a:endParaRPr sz="2800" b="0" i="0" u="none" strike="noStrike" cap="none">
              <a:solidFill>
                <a:srgbClr val="222A35"/>
              </a:solidFill>
              <a:latin typeface="Verdana"/>
              <a:ea typeface="Verdana"/>
              <a:cs typeface="Verdana"/>
              <a:sym typeface="Verdana"/>
            </a:endParaRPr>
          </a:p>
          <a:p>
            <a:pPr marL="0" marR="0" lvl="0" indent="0" algn="ctr" rtl="0">
              <a:lnSpc>
                <a:spcPct val="90000"/>
              </a:lnSpc>
              <a:spcBef>
                <a:spcPts val="1000"/>
              </a:spcBef>
              <a:spcAft>
                <a:spcPts val="0"/>
              </a:spcAft>
              <a:buClr>
                <a:srgbClr val="222A35"/>
              </a:buClr>
              <a:buSzPts val="2800"/>
              <a:buFont typeface="Arial"/>
              <a:buNone/>
            </a:pPr>
            <a:r>
              <a:rPr lang="en-US" sz="2800" b="0" i="0" u="none" strike="noStrike" cap="none">
                <a:solidFill>
                  <a:srgbClr val="222A35"/>
                </a:solidFill>
                <a:latin typeface="Verdana"/>
                <a:ea typeface="Verdana"/>
                <a:cs typeface="Verdana"/>
                <a:sym typeface="Verdana"/>
              </a:rPr>
              <a:t>Nous sommes à l’écoute de vos questions et remarques! </a:t>
            </a:r>
            <a:endParaRPr/>
          </a:p>
        </p:txBody>
      </p:sp>
      <p:sp>
        <p:nvSpPr>
          <p:cNvPr id="382" name="Google Shape;382;p20"/>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383" name="Google Shape;383;p20"/>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37</a:t>
            </a:fld>
            <a:endParaRPr/>
          </a:p>
        </p:txBody>
      </p:sp>
      <p:pic>
        <p:nvPicPr>
          <p:cNvPr id="388" name="Google Shape;388;p20"/>
          <p:cNvPicPr preferRelativeResize="0"/>
          <p:nvPr/>
        </p:nvPicPr>
        <p:blipFill rotWithShape="1">
          <a:blip r:embed="rId3">
            <a:alphaModFix/>
          </a:blip>
          <a:srcRect/>
          <a:stretch/>
        </p:blipFill>
        <p:spPr>
          <a:xfrm>
            <a:off x="150812" y="6246812"/>
            <a:ext cx="1069975" cy="506412"/>
          </a:xfrm>
          <a:prstGeom prst="rect">
            <a:avLst/>
          </a:prstGeom>
          <a:noFill/>
          <a:ln>
            <a:noFill/>
          </a:ln>
        </p:spPr>
      </p:pic>
      <p:pic>
        <p:nvPicPr>
          <p:cNvPr id="389" name="Google Shape;389;p20"/>
          <p:cNvPicPr preferRelativeResize="0">
            <a:picLocks noGrp="1"/>
          </p:cNvPicPr>
          <p:nvPr>
            <p:ph type="body" idx="2"/>
          </p:nvPr>
        </p:nvPicPr>
        <p:blipFill rotWithShape="1">
          <a:blip r:embed="rId4">
            <a:alphaModFix/>
          </a:blip>
          <a:srcRect/>
          <a:stretch/>
        </p:blipFill>
        <p:spPr>
          <a:xfrm>
            <a:off x="6172200" y="2011362"/>
            <a:ext cx="5181600" cy="39798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1"/>
          <p:cNvSpPr txBox="1">
            <a:spLocks noGrp="1"/>
          </p:cNvSpPr>
          <p:nvPr>
            <p:ph type="ctrTitle"/>
          </p:nvPr>
        </p:nvSpPr>
        <p:spPr>
          <a:xfrm>
            <a:off x="1524000" y="1404834"/>
            <a:ext cx="9144000" cy="12636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22A35"/>
              </a:buClr>
              <a:buSzPts val="6000"/>
              <a:buFont typeface="Verdana"/>
              <a:buNone/>
            </a:pPr>
            <a:r>
              <a:rPr lang="en-US" sz="4400" b="1" i="0" u="none" dirty="0" err="1">
                <a:solidFill>
                  <a:srgbClr val="FF0000"/>
                </a:solidFill>
                <a:latin typeface="Verdana"/>
                <a:ea typeface="Verdana"/>
                <a:cs typeface="Verdana"/>
                <a:sym typeface="Verdana"/>
              </a:rPr>
              <a:t>Clôture</a:t>
            </a:r>
            <a:r>
              <a:rPr lang="en-US" sz="4400" b="1" i="0" u="none" dirty="0">
                <a:solidFill>
                  <a:srgbClr val="FF0000"/>
                </a:solidFill>
                <a:latin typeface="Verdana"/>
                <a:ea typeface="Verdana"/>
                <a:cs typeface="Verdana"/>
                <a:sym typeface="Verdana"/>
              </a:rPr>
              <a:t> de </a:t>
            </a:r>
            <a:r>
              <a:rPr lang="en-US" sz="4400" b="1" i="0" u="none" dirty="0" err="1">
                <a:solidFill>
                  <a:srgbClr val="FF0000"/>
                </a:solidFill>
                <a:sym typeface="Verdana"/>
              </a:rPr>
              <a:t>l’atelier</a:t>
            </a:r>
            <a:endParaRPr sz="4400" b="1" dirty="0">
              <a:solidFill>
                <a:srgbClr val="FF0000"/>
              </a:solidFill>
            </a:endParaRPr>
          </a:p>
        </p:txBody>
      </p:sp>
      <p:pic>
        <p:nvPicPr>
          <p:cNvPr id="398" name="Google Shape;398;p21"/>
          <p:cNvPicPr preferRelativeResize="0"/>
          <p:nvPr/>
        </p:nvPicPr>
        <p:blipFill rotWithShape="1">
          <a:blip r:embed="rId3">
            <a:alphaModFix/>
          </a:blip>
          <a:srcRect/>
          <a:stretch/>
        </p:blipFill>
        <p:spPr>
          <a:xfrm>
            <a:off x="838200" y="5554662"/>
            <a:ext cx="10515600" cy="63500"/>
          </a:xfrm>
          <a:prstGeom prst="rect">
            <a:avLst/>
          </a:prstGeom>
          <a:noFill/>
          <a:ln>
            <a:noFill/>
          </a:ln>
        </p:spPr>
      </p:pic>
      <p:sp>
        <p:nvSpPr>
          <p:cNvPr id="401" name="Google Shape;401;p21"/>
          <p:cNvSpPr txBox="1"/>
          <p:nvPr/>
        </p:nvSpPr>
        <p:spPr>
          <a:xfrm>
            <a:off x="1524000" y="2797865"/>
            <a:ext cx="9144000" cy="97631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22A35"/>
              </a:buClr>
              <a:buSzPts val="3200"/>
              <a:buFont typeface="Verdana"/>
              <a:buNone/>
            </a:pPr>
            <a:r>
              <a:rPr lang="en-US" sz="3200" b="0" i="0" u="none" dirty="0" err="1">
                <a:solidFill>
                  <a:srgbClr val="222A35"/>
                </a:solidFill>
                <a:latin typeface="Verdana"/>
                <a:ea typeface="Verdana"/>
                <a:cs typeface="Verdana"/>
                <a:sym typeface="Verdana"/>
              </a:rPr>
              <a:t>Présenté</a:t>
            </a:r>
            <a:r>
              <a:rPr lang="en-US" sz="3200" b="0" i="0" u="none" dirty="0">
                <a:solidFill>
                  <a:srgbClr val="222A35"/>
                </a:solidFill>
                <a:latin typeface="Verdana"/>
                <a:ea typeface="Verdana"/>
                <a:cs typeface="Verdana"/>
                <a:sym typeface="Verdana"/>
              </a:rPr>
              <a:t> par Vincent </a:t>
            </a:r>
            <a:r>
              <a:rPr lang="en-US" sz="3200" b="0" i="0" u="none" dirty="0" err="1">
                <a:solidFill>
                  <a:srgbClr val="222A35"/>
                </a:solidFill>
                <a:latin typeface="Verdana"/>
                <a:ea typeface="Verdana"/>
                <a:cs typeface="Verdana"/>
                <a:sym typeface="Verdana"/>
              </a:rPr>
              <a:t>Rabbe</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8" name="Google Shape;398;p21"/>
          <p:cNvPicPr preferRelativeResize="0"/>
          <p:nvPr/>
        </p:nvPicPr>
        <p:blipFill rotWithShape="1">
          <a:blip r:embed="rId3">
            <a:alphaModFix/>
          </a:blip>
          <a:srcRect/>
          <a:stretch/>
        </p:blipFill>
        <p:spPr>
          <a:xfrm>
            <a:off x="838200" y="5554662"/>
            <a:ext cx="10515600" cy="63500"/>
          </a:xfrm>
          <a:prstGeom prst="rect">
            <a:avLst/>
          </a:prstGeom>
          <a:noFill/>
          <a:ln>
            <a:noFill/>
          </a:ln>
        </p:spPr>
      </p:pic>
      <p:sp>
        <p:nvSpPr>
          <p:cNvPr id="11" name="Google Shape;406;p22">
            <a:extLst>
              <a:ext uri="{FF2B5EF4-FFF2-40B4-BE49-F238E27FC236}">
                <a16:creationId xmlns:a16="http://schemas.microsoft.com/office/drawing/2014/main" id="{AE89481C-6AED-4860-98EE-9FA2E459C653}"/>
              </a:ext>
            </a:extLst>
          </p:cNvPr>
          <p:cNvSpPr txBox="1">
            <a:spLocks noGrp="1"/>
          </p:cNvSpPr>
          <p:nvPr>
            <p:ph type="ctrTitle"/>
          </p:nvPr>
        </p:nvSpPr>
        <p:spPr>
          <a:xfrm>
            <a:off x="1524000" y="1854201"/>
            <a:ext cx="9144000" cy="102915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222A35"/>
                </a:solidFill>
                <a:latin typeface="Verdana"/>
                <a:ea typeface="Verdana"/>
                <a:cs typeface="Verdana"/>
                <a:sym typeface="Verdana"/>
              </a:defRPr>
            </a:lvl9pPr>
          </a:lstStyle>
          <a:p>
            <a:pPr algn="ctr">
              <a:buClr>
                <a:srgbClr val="222A35"/>
              </a:buClr>
              <a:buSzPts val="6000"/>
              <a:buFont typeface="Verdana"/>
              <a:buNone/>
            </a:pPr>
            <a:r>
              <a:rPr lang="en-US" dirty="0" err="1">
                <a:solidFill>
                  <a:srgbClr val="FF0000"/>
                </a:solidFill>
              </a:rPr>
              <a:t>Fonction</a:t>
            </a:r>
            <a:r>
              <a:rPr lang="en-US" dirty="0">
                <a:solidFill>
                  <a:srgbClr val="FF0000"/>
                </a:solidFill>
              </a:rPr>
              <a:t> </a:t>
            </a:r>
            <a:r>
              <a:rPr lang="en-US" dirty="0" err="1">
                <a:solidFill>
                  <a:srgbClr val="FF0000"/>
                </a:solidFill>
              </a:rPr>
              <a:t>ressource</a:t>
            </a:r>
            <a:endParaRPr lang="en-US" dirty="0">
              <a:solidFill>
                <a:srgbClr val="FF0000"/>
              </a:solidFill>
            </a:endParaRPr>
          </a:p>
        </p:txBody>
      </p:sp>
      <p:sp>
        <p:nvSpPr>
          <p:cNvPr id="12" name="Google Shape;407;p22">
            <a:extLst>
              <a:ext uri="{FF2B5EF4-FFF2-40B4-BE49-F238E27FC236}">
                <a16:creationId xmlns:a16="http://schemas.microsoft.com/office/drawing/2014/main" id="{712AD1DC-60AB-411F-9E1F-E5E42164A96C}"/>
              </a:ext>
            </a:extLst>
          </p:cNvPr>
          <p:cNvSpPr txBox="1">
            <a:spLocks/>
          </p:cNvSpPr>
          <p:nvPr/>
        </p:nvSpPr>
        <p:spPr>
          <a:xfrm>
            <a:off x="1017574" y="3208337"/>
            <a:ext cx="9761551" cy="16557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222A35"/>
              </a:buClr>
              <a:buSzPts val="1800"/>
              <a:buFont typeface="Arial"/>
              <a:buChar char="•"/>
              <a:defRPr sz="2800" b="0" i="0" u="none" strike="noStrike" cap="none">
                <a:solidFill>
                  <a:srgbClr val="222A35"/>
                </a:solidFill>
                <a:latin typeface="Verdana"/>
                <a:ea typeface="Verdana"/>
                <a:cs typeface="Verdana"/>
                <a:sym typeface="Verdana"/>
              </a:defRPr>
            </a:lvl1pPr>
            <a:lvl2pPr marL="914400" marR="0" lvl="1" indent="-342900" algn="l" rtl="0">
              <a:lnSpc>
                <a:spcPct val="90000"/>
              </a:lnSpc>
              <a:spcBef>
                <a:spcPts val="500"/>
              </a:spcBef>
              <a:spcAft>
                <a:spcPts val="0"/>
              </a:spcAft>
              <a:buClr>
                <a:srgbClr val="222A35"/>
              </a:buClr>
              <a:buSzPts val="1800"/>
              <a:buFont typeface="Arial"/>
              <a:buChar char="•"/>
              <a:defRPr sz="2400" b="0" i="0" u="none" strike="noStrike" cap="none">
                <a:solidFill>
                  <a:srgbClr val="222A35"/>
                </a:solidFill>
                <a:latin typeface="Verdana"/>
                <a:ea typeface="Verdana"/>
                <a:cs typeface="Verdana"/>
                <a:sym typeface="Verdana"/>
              </a:defRPr>
            </a:lvl2pPr>
            <a:lvl3pPr marL="1371600" marR="0" lvl="2" indent="-342900" algn="l" rtl="0">
              <a:lnSpc>
                <a:spcPct val="90000"/>
              </a:lnSpc>
              <a:spcBef>
                <a:spcPts val="500"/>
              </a:spcBef>
              <a:spcAft>
                <a:spcPts val="0"/>
              </a:spcAft>
              <a:buClr>
                <a:srgbClr val="222A35"/>
              </a:buClr>
              <a:buSzPts val="18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0" indent="0" algn="ctr">
              <a:spcBef>
                <a:spcPts val="0"/>
              </a:spcBef>
              <a:buSzPts val="2400"/>
              <a:buFont typeface="Arial"/>
              <a:buNone/>
            </a:pPr>
            <a:r>
              <a:rPr lang="fr-FR" sz="3200" dirty="0"/>
              <a:t>Mission croissante des ESMS</a:t>
            </a:r>
          </a:p>
          <a:p>
            <a:pPr marL="0" indent="0" algn="ctr">
              <a:buSzPts val="2400"/>
              <a:buFont typeface="Arial"/>
              <a:buNone/>
            </a:pPr>
            <a:r>
              <a:rPr lang="fr-FR" sz="3200" dirty="0"/>
              <a:t>« favoriser des environnements </a:t>
            </a:r>
            <a:r>
              <a:rPr lang="fr-FR" sz="3200" dirty="0" err="1"/>
              <a:t>capacitants</a:t>
            </a:r>
            <a:r>
              <a:rPr lang="fr-FR" sz="3200" dirty="0"/>
              <a:t> »</a:t>
            </a:r>
          </a:p>
        </p:txBody>
      </p:sp>
    </p:spTree>
    <p:extLst>
      <p:ext uri="{BB962C8B-B14F-4D97-AF65-F5344CB8AC3E}">
        <p14:creationId xmlns:p14="http://schemas.microsoft.com/office/powerpoint/2010/main" val="70132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22A35"/>
              </a:buClr>
              <a:buSzPts val="4400"/>
              <a:buFont typeface="Verdana"/>
              <a:buNone/>
            </a:pPr>
            <a:r>
              <a:rPr lang="en-US" sz="4400" b="1" i="0" u="none" dirty="0">
                <a:solidFill>
                  <a:srgbClr val="FF0000"/>
                </a:solidFill>
                <a:sym typeface="Verdana"/>
              </a:rPr>
              <a:t>Brainstorming</a:t>
            </a:r>
            <a:endParaRPr b="1" dirty="0">
              <a:solidFill>
                <a:srgbClr val="FF0000"/>
              </a:solidFill>
            </a:endParaRPr>
          </a:p>
        </p:txBody>
      </p:sp>
      <p:sp>
        <p:nvSpPr>
          <p:cNvPr id="165" name="Google Shape;165;p4"/>
          <p:cNvSpPr txBox="1">
            <a:spLocks noGrp="1"/>
          </p:cNvSpPr>
          <p:nvPr>
            <p:ph type="body" idx="1"/>
          </p:nvPr>
        </p:nvSpPr>
        <p:spPr>
          <a:xfrm>
            <a:off x="838200" y="1825625"/>
            <a:ext cx="5181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22A35"/>
              </a:buClr>
              <a:buSzPts val="2800"/>
              <a:buFont typeface="Arial"/>
              <a:buNone/>
            </a:pPr>
            <a:endParaRPr sz="2800" b="0" i="0" u="none" strike="noStrike" cap="none">
              <a:solidFill>
                <a:srgbClr val="222A35"/>
              </a:solidFill>
              <a:latin typeface="Verdana"/>
              <a:ea typeface="Verdana"/>
              <a:cs typeface="Verdana"/>
              <a:sym typeface="Verdana"/>
            </a:endParaRPr>
          </a:p>
          <a:p>
            <a:pPr marL="0" marR="0" lvl="0" indent="0" algn="l" rtl="0">
              <a:lnSpc>
                <a:spcPct val="90000"/>
              </a:lnSpc>
              <a:spcBef>
                <a:spcPts val="1000"/>
              </a:spcBef>
              <a:spcAft>
                <a:spcPts val="0"/>
              </a:spcAft>
              <a:buClr>
                <a:srgbClr val="222A35"/>
              </a:buClr>
              <a:buSzPts val="2800"/>
              <a:buFont typeface="Arial"/>
              <a:buNone/>
            </a:pPr>
            <a:endParaRPr sz="2800" b="0" i="0" u="none" strike="noStrike" cap="none">
              <a:solidFill>
                <a:srgbClr val="222A35"/>
              </a:solidFill>
              <a:latin typeface="Verdana"/>
              <a:ea typeface="Verdana"/>
              <a:cs typeface="Verdana"/>
              <a:sym typeface="Verdana"/>
            </a:endParaRPr>
          </a:p>
          <a:p>
            <a:pPr marL="0" marR="0" lvl="0" indent="0" algn="ctr" rtl="0">
              <a:lnSpc>
                <a:spcPct val="90000"/>
              </a:lnSpc>
              <a:spcBef>
                <a:spcPts val="1000"/>
              </a:spcBef>
              <a:spcAft>
                <a:spcPts val="0"/>
              </a:spcAft>
              <a:buClr>
                <a:srgbClr val="222A35"/>
              </a:buClr>
              <a:buSzPts val="2800"/>
              <a:buFont typeface="Arial"/>
              <a:buNone/>
            </a:pPr>
            <a:r>
              <a:rPr lang="en-US" sz="2800" b="0" i="0" u="none" strike="noStrike" cap="none">
                <a:solidFill>
                  <a:srgbClr val="222A35"/>
                </a:solidFill>
                <a:latin typeface="Verdana"/>
                <a:ea typeface="Verdana"/>
                <a:cs typeface="Verdana"/>
                <a:sym typeface="Verdana"/>
              </a:rPr>
              <a:t>« De quelle manière définiriez-vous le terme de fonction ressource? »</a:t>
            </a:r>
            <a:endParaRPr/>
          </a:p>
        </p:txBody>
      </p:sp>
      <p:sp>
        <p:nvSpPr>
          <p:cNvPr id="166" name="Google Shape;166;p4"/>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167" name="Google Shape;167;p4"/>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4</a:t>
            </a:fld>
            <a:endParaRPr/>
          </a:p>
        </p:txBody>
      </p:sp>
      <p:pic>
        <p:nvPicPr>
          <p:cNvPr id="173" name="Google Shape;173;p4"/>
          <p:cNvPicPr preferRelativeResize="0">
            <a:picLocks noGrp="1"/>
          </p:cNvPicPr>
          <p:nvPr>
            <p:ph type="body" idx="2"/>
          </p:nvPr>
        </p:nvPicPr>
        <p:blipFill rotWithShape="1">
          <a:blip r:embed="rId3">
            <a:alphaModFix/>
          </a:blip>
          <a:srcRect/>
          <a:stretch/>
        </p:blipFill>
        <p:spPr>
          <a:xfrm>
            <a:off x="6172200" y="2011362"/>
            <a:ext cx="5181600" cy="397986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40</a:t>
            </a:fld>
            <a:endParaRPr/>
          </a:p>
        </p:txBody>
      </p:sp>
      <p:sp>
        <p:nvSpPr>
          <p:cNvPr id="8" name="Google Shape;412;p23">
            <a:extLst>
              <a:ext uri="{FF2B5EF4-FFF2-40B4-BE49-F238E27FC236}">
                <a16:creationId xmlns:a16="http://schemas.microsoft.com/office/drawing/2014/main" id="{EA6FCB71-C248-4F33-AB21-0BAD09F7EEA8}"/>
              </a:ext>
            </a:extLst>
          </p:cNvPr>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22A35"/>
              </a:buClr>
              <a:buSzPts val="4400"/>
              <a:buFont typeface="Verdana"/>
              <a:buNone/>
            </a:pPr>
            <a:r>
              <a:rPr lang="en-US" sz="4400" b="1" i="0" u="none" dirty="0">
                <a:solidFill>
                  <a:srgbClr val="222A35"/>
                </a:solidFill>
                <a:latin typeface="Verdana"/>
                <a:ea typeface="Verdana"/>
                <a:cs typeface="Verdana"/>
                <a:sym typeface="Verdana"/>
              </a:rPr>
              <a:t>Comment </a:t>
            </a:r>
            <a:r>
              <a:rPr lang="en-US" sz="4400" b="1" i="0" u="none" dirty="0" err="1">
                <a:solidFill>
                  <a:srgbClr val="222A35"/>
                </a:solidFill>
                <a:latin typeface="Verdana"/>
                <a:ea typeface="Verdana"/>
                <a:cs typeface="Verdana"/>
                <a:sym typeface="Verdana"/>
              </a:rPr>
              <a:t>rendre</a:t>
            </a:r>
            <a:r>
              <a:rPr lang="en-US" sz="4400" b="1" i="0" u="none" dirty="0">
                <a:solidFill>
                  <a:srgbClr val="222A35"/>
                </a:solidFill>
                <a:latin typeface="Verdana"/>
                <a:ea typeface="Verdana"/>
                <a:cs typeface="Verdana"/>
                <a:sym typeface="Verdana"/>
              </a:rPr>
              <a:t>  </a:t>
            </a:r>
            <a:r>
              <a:rPr lang="en-US" sz="4400" b="1" i="0" u="none" dirty="0" err="1">
                <a:solidFill>
                  <a:srgbClr val="222A35"/>
                </a:solidFill>
                <a:latin typeface="Verdana"/>
                <a:ea typeface="Verdana"/>
                <a:cs typeface="Verdana"/>
                <a:sym typeface="Verdana"/>
              </a:rPr>
              <a:t>compte</a:t>
            </a:r>
            <a:r>
              <a:rPr lang="en-US" sz="4400" b="1" i="0" u="none" dirty="0">
                <a:solidFill>
                  <a:srgbClr val="222A35"/>
                </a:solidFill>
                <a:latin typeface="Verdana"/>
                <a:ea typeface="Verdana"/>
                <a:cs typeface="Verdana"/>
                <a:sym typeface="Verdana"/>
              </a:rPr>
              <a:t> de </a:t>
            </a:r>
            <a:r>
              <a:rPr lang="en-US" sz="4400" b="1" i="0" u="none" dirty="0" err="1">
                <a:solidFill>
                  <a:srgbClr val="222A35"/>
                </a:solidFill>
                <a:latin typeface="Verdana"/>
                <a:ea typeface="Verdana"/>
                <a:cs typeface="Verdana"/>
                <a:sym typeface="Verdana"/>
              </a:rPr>
              <a:t>cette</a:t>
            </a:r>
            <a:r>
              <a:rPr lang="en-US" sz="4400" b="1" i="0" u="none" dirty="0">
                <a:solidFill>
                  <a:srgbClr val="222A35"/>
                </a:solidFill>
                <a:latin typeface="Verdana"/>
                <a:ea typeface="Verdana"/>
                <a:cs typeface="Verdana"/>
                <a:sym typeface="Verdana"/>
              </a:rPr>
              <a:t> nouvelle mission ?</a:t>
            </a:r>
            <a:endParaRPr b="1" dirty="0"/>
          </a:p>
        </p:txBody>
      </p:sp>
      <p:sp>
        <p:nvSpPr>
          <p:cNvPr id="9" name="Google Shape;413;p23">
            <a:extLst>
              <a:ext uri="{FF2B5EF4-FFF2-40B4-BE49-F238E27FC236}">
                <a16:creationId xmlns:a16="http://schemas.microsoft.com/office/drawing/2014/main" id="{82C9F422-D1AD-40C0-BF41-D6DFA9C5D9BC}"/>
              </a:ext>
            </a:extLst>
          </p:cNvPr>
          <p:cNvSpPr txBox="1">
            <a:spLocks noGrp="1"/>
          </p:cNvSpPr>
          <p:nvPr>
            <p:ph type="body" idx="1"/>
          </p:nvPr>
        </p:nvSpPr>
        <p:spPr>
          <a:xfrm>
            <a:off x="838200" y="2727016"/>
            <a:ext cx="10515600" cy="3449946"/>
          </a:xfrm>
          <a:prstGeom prst="rect">
            <a:avLst/>
          </a:prstGeom>
          <a:noFill/>
          <a:ln>
            <a:noFill/>
          </a:ln>
        </p:spPr>
        <p:txBody>
          <a:bodyPr spcFirstLastPara="1" wrap="square" lIns="91425" tIns="45700" rIns="91425" bIns="45700" anchor="t" anchorCtr="0">
            <a:noAutofit/>
          </a:bodyPr>
          <a:lstStyle/>
          <a:p>
            <a:pPr marL="342900" marR="0" lvl="0" algn="l" rtl="0">
              <a:lnSpc>
                <a:spcPct val="90000"/>
              </a:lnSpc>
              <a:spcBef>
                <a:spcPts val="0"/>
              </a:spcBef>
              <a:spcAft>
                <a:spcPts val="0"/>
              </a:spcAft>
              <a:buClr>
                <a:srgbClr val="FF0000"/>
              </a:buClr>
              <a:buSzPts val="2000"/>
              <a:buFont typeface="Wingdings" panose="05000000000000000000" pitchFamily="2" charset="2"/>
              <a:buChar char="§"/>
            </a:pPr>
            <a:r>
              <a:rPr lang="en-US" sz="2000" b="0" i="0" u="none" strike="noStrike" cap="none" dirty="0" err="1">
                <a:solidFill>
                  <a:srgbClr val="222A35"/>
                </a:solidFill>
                <a:latin typeface="Verdana"/>
                <a:ea typeface="Verdana"/>
                <a:cs typeface="Verdana"/>
                <a:sym typeface="Verdana"/>
              </a:rPr>
              <a:t>Eviter</a:t>
            </a:r>
            <a:r>
              <a:rPr lang="en-US" sz="2000" b="0" i="0" u="none" strike="noStrike" cap="none" dirty="0">
                <a:solidFill>
                  <a:srgbClr val="222A35"/>
                </a:solidFill>
                <a:latin typeface="Verdana"/>
                <a:ea typeface="Verdana"/>
                <a:cs typeface="Verdana"/>
                <a:sym typeface="Verdana"/>
              </a:rPr>
              <a:t> les </a:t>
            </a:r>
            <a:r>
              <a:rPr lang="en-US" sz="2000" b="0" i="0" u="none" strike="noStrike" cap="none" dirty="0" err="1">
                <a:solidFill>
                  <a:srgbClr val="222A35"/>
                </a:solidFill>
                <a:latin typeface="Verdana"/>
                <a:ea typeface="Verdana"/>
                <a:cs typeface="Verdana"/>
                <a:sym typeface="Verdana"/>
              </a:rPr>
              <a:t>contraintes</a:t>
            </a:r>
            <a:r>
              <a:rPr lang="en-US" sz="2000" b="0" i="0" u="none" strike="noStrike" cap="none" dirty="0">
                <a:solidFill>
                  <a:srgbClr val="222A35"/>
                </a:solidFill>
                <a:latin typeface="Verdana"/>
                <a:ea typeface="Verdana"/>
                <a:cs typeface="Verdana"/>
                <a:sym typeface="Verdana"/>
              </a:rPr>
              <a:t> </a:t>
            </a:r>
            <a:r>
              <a:rPr lang="en-US" sz="2000" b="0" i="0" u="none" strike="noStrike" cap="none" dirty="0" err="1">
                <a:solidFill>
                  <a:srgbClr val="222A35"/>
                </a:solidFill>
                <a:latin typeface="Verdana"/>
                <a:ea typeface="Verdana"/>
                <a:cs typeface="Verdana"/>
                <a:sym typeface="Verdana"/>
              </a:rPr>
              <a:t>administratives</a:t>
            </a:r>
            <a:r>
              <a:rPr lang="en-US" sz="2000" b="0" i="0" u="none" strike="noStrike" cap="none" dirty="0">
                <a:solidFill>
                  <a:srgbClr val="222A35"/>
                </a:solidFill>
                <a:latin typeface="Verdana"/>
                <a:ea typeface="Verdana"/>
                <a:cs typeface="Verdana"/>
                <a:sym typeface="Verdana"/>
              </a:rPr>
              <a:t> qui </a:t>
            </a:r>
            <a:r>
              <a:rPr lang="en-US" sz="2000" b="0" i="0" u="none" strike="noStrike" cap="none" dirty="0" err="1">
                <a:solidFill>
                  <a:srgbClr val="222A35"/>
                </a:solidFill>
                <a:latin typeface="Verdana"/>
                <a:ea typeface="Verdana"/>
                <a:cs typeface="Verdana"/>
                <a:sym typeface="Verdana"/>
              </a:rPr>
              <a:t>freineraient</a:t>
            </a:r>
            <a:r>
              <a:rPr lang="en-US" sz="2000" b="0" i="0" u="none" strike="noStrike" cap="none" dirty="0">
                <a:solidFill>
                  <a:srgbClr val="222A35"/>
                </a:solidFill>
                <a:latin typeface="Verdana"/>
                <a:ea typeface="Verdana"/>
                <a:cs typeface="Verdana"/>
                <a:sym typeface="Verdana"/>
              </a:rPr>
              <a:t> le </a:t>
            </a:r>
            <a:r>
              <a:rPr lang="en-US" sz="2000" b="0" i="0" u="none" strike="noStrike" cap="none" dirty="0" err="1">
                <a:solidFill>
                  <a:srgbClr val="222A35"/>
                </a:solidFill>
                <a:latin typeface="Verdana"/>
                <a:ea typeface="Verdana"/>
                <a:cs typeface="Verdana"/>
                <a:sym typeface="Verdana"/>
              </a:rPr>
              <a:t>développement</a:t>
            </a:r>
            <a:r>
              <a:rPr lang="en-US" sz="2000" b="0" i="0" u="none" strike="noStrike" cap="none" dirty="0">
                <a:solidFill>
                  <a:srgbClr val="222A35"/>
                </a:solidFill>
                <a:latin typeface="Verdana"/>
                <a:ea typeface="Verdana"/>
                <a:cs typeface="Verdana"/>
                <a:sym typeface="Verdana"/>
              </a:rPr>
              <a:t> de la </a:t>
            </a:r>
            <a:r>
              <a:rPr lang="en-US" sz="2000" b="0" i="0" u="none" strike="noStrike" cap="none" dirty="0" err="1">
                <a:solidFill>
                  <a:srgbClr val="222A35"/>
                </a:solidFill>
                <a:latin typeface="Verdana"/>
                <a:ea typeface="Verdana"/>
                <a:cs typeface="Verdana"/>
                <a:sym typeface="Verdana"/>
              </a:rPr>
              <a:t>fonction</a:t>
            </a:r>
            <a:r>
              <a:rPr lang="en-US" sz="2000" b="0" i="0" u="none" strike="noStrike" cap="none" dirty="0">
                <a:solidFill>
                  <a:srgbClr val="222A35"/>
                </a:solidFill>
                <a:latin typeface="Verdana"/>
                <a:ea typeface="Verdana"/>
                <a:cs typeface="Verdana"/>
                <a:sym typeface="Verdana"/>
              </a:rPr>
              <a:t> </a:t>
            </a:r>
            <a:r>
              <a:rPr lang="en-US" sz="2000" b="0" i="0" u="none" strike="noStrike" cap="none" dirty="0" err="1">
                <a:solidFill>
                  <a:srgbClr val="222A35"/>
                </a:solidFill>
                <a:latin typeface="Verdana"/>
                <a:ea typeface="Verdana"/>
                <a:cs typeface="Verdana"/>
                <a:sym typeface="Verdana"/>
              </a:rPr>
              <a:t>ressource</a:t>
            </a:r>
            <a:endParaRPr dirty="0"/>
          </a:p>
          <a:p>
            <a:pPr marL="228600" marR="0" lvl="0" indent="-228600" algn="l" rtl="0">
              <a:lnSpc>
                <a:spcPct val="90000"/>
              </a:lnSpc>
              <a:spcBef>
                <a:spcPts val="1000"/>
              </a:spcBef>
              <a:spcAft>
                <a:spcPts val="0"/>
              </a:spcAft>
              <a:buClr>
                <a:srgbClr val="222A35"/>
              </a:buClr>
              <a:buSzPts val="2000"/>
              <a:buFont typeface="Arial"/>
              <a:buNone/>
            </a:pPr>
            <a:endParaRPr sz="2000" b="0" i="0" u="none" strike="noStrike" cap="none" dirty="0">
              <a:solidFill>
                <a:srgbClr val="222A35"/>
              </a:solidFill>
              <a:latin typeface="Verdana"/>
              <a:ea typeface="Verdana"/>
              <a:cs typeface="Verdana"/>
              <a:sym typeface="Verdana"/>
            </a:endParaRPr>
          </a:p>
          <a:p>
            <a:pPr marL="342900" marR="0" lvl="0" algn="l" rtl="0">
              <a:lnSpc>
                <a:spcPct val="90000"/>
              </a:lnSpc>
              <a:spcBef>
                <a:spcPts val="1000"/>
              </a:spcBef>
              <a:spcAft>
                <a:spcPts val="0"/>
              </a:spcAft>
              <a:buClr>
                <a:srgbClr val="FF0000"/>
              </a:buClr>
              <a:buSzPts val="2000"/>
              <a:buFont typeface="Wingdings" panose="05000000000000000000" pitchFamily="2" charset="2"/>
              <a:buChar char="§"/>
            </a:pPr>
            <a:r>
              <a:rPr lang="en-US" sz="2000" b="0" i="0" u="none" strike="noStrike" cap="none" dirty="0">
                <a:solidFill>
                  <a:srgbClr val="222A35"/>
                </a:solidFill>
                <a:latin typeface="Verdana"/>
                <a:ea typeface="Verdana"/>
                <a:cs typeface="Verdana"/>
                <a:sym typeface="Verdana"/>
              </a:rPr>
              <a:t>Focus sur le </a:t>
            </a:r>
            <a:r>
              <a:rPr lang="en-US" sz="2000" b="0" i="0" u="none" strike="noStrike" cap="none" dirty="0" err="1">
                <a:solidFill>
                  <a:srgbClr val="222A35"/>
                </a:solidFill>
                <a:latin typeface="Verdana"/>
                <a:ea typeface="Verdana"/>
                <a:cs typeface="Verdana"/>
                <a:sym typeface="Verdana"/>
              </a:rPr>
              <a:t>décompte</a:t>
            </a:r>
            <a:r>
              <a:rPr lang="en-US" sz="2000" b="0" i="0" u="none" strike="noStrike" cap="none" dirty="0">
                <a:solidFill>
                  <a:srgbClr val="222A35"/>
                </a:solidFill>
                <a:latin typeface="Verdana"/>
                <a:ea typeface="Verdana"/>
                <a:cs typeface="Verdana"/>
                <a:sym typeface="Verdana"/>
              </a:rPr>
              <a:t> de </a:t>
            </a:r>
            <a:r>
              <a:rPr lang="en-US" sz="2000" b="0" i="0" u="none" strike="noStrike" cap="none" dirty="0" err="1">
                <a:solidFill>
                  <a:srgbClr val="222A35"/>
                </a:solidFill>
                <a:latin typeface="Verdana"/>
                <a:ea typeface="Verdana"/>
                <a:cs typeface="Verdana"/>
                <a:sym typeface="Verdana"/>
              </a:rPr>
              <a:t>l’activité</a:t>
            </a:r>
            <a:r>
              <a:rPr lang="en-US" sz="2000" b="0" i="0" u="none" strike="noStrike" cap="none" dirty="0">
                <a:solidFill>
                  <a:srgbClr val="222A35"/>
                </a:solidFill>
                <a:latin typeface="Verdana"/>
                <a:ea typeface="Verdana"/>
                <a:cs typeface="Verdana"/>
                <a:sym typeface="Verdana"/>
              </a:rPr>
              <a:t> :</a:t>
            </a:r>
            <a:endParaRPr dirty="0"/>
          </a:p>
          <a:p>
            <a:pPr marL="685800" marR="0" lvl="1" indent="-228600" algn="l" rtl="0">
              <a:lnSpc>
                <a:spcPct val="90000"/>
              </a:lnSpc>
              <a:spcBef>
                <a:spcPts val="500"/>
              </a:spcBef>
              <a:spcAft>
                <a:spcPts val="0"/>
              </a:spcAft>
              <a:buClr>
                <a:srgbClr val="222A35"/>
              </a:buClr>
              <a:buSzPts val="2000"/>
              <a:buFont typeface="Arial"/>
              <a:buChar char="•"/>
            </a:pPr>
            <a:r>
              <a:rPr lang="en-US" sz="2000" b="0" i="0" u="none" strike="noStrike" cap="none" dirty="0" err="1">
                <a:solidFill>
                  <a:srgbClr val="222A35"/>
                </a:solidFill>
                <a:latin typeface="Verdana"/>
                <a:ea typeface="Verdana"/>
                <a:cs typeface="Verdana"/>
                <a:sym typeface="Verdana"/>
              </a:rPr>
              <a:t>Favoriser</a:t>
            </a:r>
            <a:r>
              <a:rPr lang="en-US" sz="2000" b="0" i="0" u="none" strike="noStrike" cap="none" dirty="0">
                <a:solidFill>
                  <a:srgbClr val="222A35"/>
                </a:solidFill>
                <a:latin typeface="Verdana"/>
                <a:ea typeface="Verdana"/>
                <a:cs typeface="Verdana"/>
                <a:sym typeface="Verdana"/>
              </a:rPr>
              <a:t> la transformation de </a:t>
            </a:r>
            <a:r>
              <a:rPr lang="en-US" sz="2000" b="0" i="0" u="none" strike="noStrike" cap="none" dirty="0" err="1">
                <a:solidFill>
                  <a:srgbClr val="222A35"/>
                </a:solidFill>
                <a:latin typeface="Verdana"/>
                <a:ea typeface="Verdana"/>
                <a:cs typeface="Verdana"/>
                <a:sym typeface="Verdana"/>
              </a:rPr>
              <a:t>l’offre</a:t>
            </a:r>
            <a:r>
              <a:rPr lang="en-US" sz="2000" b="0" i="0" u="none" strike="noStrike" cap="none" dirty="0">
                <a:solidFill>
                  <a:srgbClr val="222A35"/>
                </a:solidFill>
                <a:latin typeface="Verdana"/>
                <a:ea typeface="Verdana"/>
                <a:cs typeface="Verdana"/>
                <a:sym typeface="Verdana"/>
              </a:rPr>
              <a:t> : </a:t>
            </a:r>
            <a:r>
              <a:rPr lang="en-US" sz="2000" b="0" i="0" u="none" strike="noStrike" cap="none" dirty="0" err="1">
                <a:solidFill>
                  <a:srgbClr val="222A35"/>
                </a:solidFill>
                <a:latin typeface="Verdana"/>
                <a:ea typeface="Verdana"/>
                <a:cs typeface="Verdana"/>
                <a:sym typeface="Verdana"/>
              </a:rPr>
              <a:t>soutenir</a:t>
            </a:r>
            <a:r>
              <a:rPr lang="en-US" sz="2000" b="0" i="0" u="none" strike="noStrike" cap="none" dirty="0">
                <a:solidFill>
                  <a:srgbClr val="222A35"/>
                </a:solidFill>
                <a:latin typeface="Verdana"/>
                <a:ea typeface="Verdana"/>
                <a:cs typeface="Verdana"/>
                <a:sym typeface="Verdana"/>
              </a:rPr>
              <a:t> le </a:t>
            </a:r>
            <a:r>
              <a:rPr lang="en-US" sz="2000" b="0" i="0" u="none" strike="noStrike" cap="none" dirty="0" err="1">
                <a:solidFill>
                  <a:srgbClr val="222A35"/>
                </a:solidFill>
                <a:latin typeface="Verdana"/>
                <a:ea typeface="Verdana"/>
                <a:cs typeface="Verdana"/>
                <a:sym typeface="Verdana"/>
              </a:rPr>
              <a:t>parcours</a:t>
            </a:r>
            <a:r>
              <a:rPr lang="en-US" sz="2000" b="0" i="0" u="none" strike="noStrike" cap="none" dirty="0">
                <a:solidFill>
                  <a:srgbClr val="222A35"/>
                </a:solidFill>
                <a:latin typeface="Verdana"/>
                <a:ea typeface="Verdana"/>
                <a:cs typeface="Verdana"/>
                <a:sym typeface="Verdana"/>
              </a:rPr>
              <a:t> de la </a:t>
            </a:r>
            <a:r>
              <a:rPr lang="en-US" sz="2000" b="0" i="0" u="none" strike="noStrike" cap="none" dirty="0" err="1">
                <a:solidFill>
                  <a:srgbClr val="222A35"/>
                </a:solidFill>
                <a:latin typeface="Verdana"/>
                <a:ea typeface="Verdana"/>
                <a:cs typeface="Verdana"/>
                <a:sym typeface="Verdana"/>
              </a:rPr>
              <a:t>personne</a:t>
            </a:r>
            <a:r>
              <a:rPr lang="en-US" sz="2000" b="0" i="0" u="none" strike="noStrike" cap="none" dirty="0">
                <a:solidFill>
                  <a:srgbClr val="222A35"/>
                </a:solidFill>
                <a:latin typeface="Verdana"/>
                <a:ea typeface="Verdana"/>
                <a:cs typeface="Verdana"/>
                <a:sym typeface="Verdana"/>
              </a:rPr>
              <a:t> et </a:t>
            </a:r>
            <a:r>
              <a:rPr lang="en-US" sz="2000" b="0" i="0" u="none" strike="noStrike" cap="none" dirty="0" err="1">
                <a:solidFill>
                  <a:srgbClr val="222A35"/>
                </a:solidFill>
                <a:latin typeface="Verdana"/>
                <a:ea typeface="Verdana"/>
                <a:cs typeface="Verdana"/>
                <a:sym typeface="Verdana"/>
              </a:rPr>
              <a:t>donc</a:t>
            </a:r>
            <a:r>
              <a:rPr lang="en-US" sz="2000" b="0" i="0" u="none" strike="noStrike" cap="none" dirty="0">
                <a:solidFill>
                  <a:srgbClr val="222A35"/>
                </a:solidFill>
                <a:latin typeface="Verdana"/>
                <a:ea typeface="Verdana"/>
                <a:cs typeface="Verdana"/>
                <a:sym typeface="Verdana"/>
              </a:rPr>
              <a:t> le travail </a:t>
            </a:r>
            <a:r>
              <a:rPr lang="en-US" sz="2000" b="0" i="0" u="none" strike="noStrike" cap="none" dirty="0" err="1">
                <a:solidFill>
                  <a:srgbClr val="222A35"/>
                </a:solidFill>
                <a:latin typeface="Verdana"/>
                <a:ea typeface="Verdana"/>
                <a:cs typeface="Verdana"/>
                <a:sym typeface="Verdana"/>
              </a:rPr>
              <a:t>en</a:t>
            </a:r>
            <a:r>
              <a:rPr lang="en-US" sz="2000" b="0" i="0" u="none" strike="noStrike" cap="none" dirty="0">
                <a:solidFill>
                  <a:srgbClr val="222A35"/>
                </a:solidFill>
                <a:latin typeface="Verdana"/>
                <a:ea typeface="Verdana"/>
                <a:cs typeface="Verdana"/>
                <a:sym typeface="Verdana"/>
              </a:rPr>
              <a:t> </a:t>
            </a:r>
            <a:r>
              <a:rPr lang="en-US" sz="2000" b="0" i="0" u="none" strike="noStrike" cap="none" dirty="0" err="1">
                <a:solidFill>
                  <a:srgbClr val="222A35"/>
                </a:solidFill>
                <a:latin typeface="Verdana"/>
                <a:ea typeface="Verdana"/>
                <a:cs typeface="Verdana"/>
                <a:sym typeface="Verdana"/>
              </a:rPr>
              <a:t>dispositif</a:t>
            </a:r>
            <a:endParaRPr dirty="0"/>
          </a:p>
          <a:p>
            <a:pPr marL="685800" marR="0" lvl="1" indent="-228600" algn="l" rtl="0">
              <a:lnSpc>
                <a:spcPct val="90000"/>
              </a:lnSpc>
              <a:spcBef>
                <a:spcPts val="500"/>
              </a:spcBef>
              <a:spcAft>
                <a:spcPts val="0"/>
              </a:spcAft>
              <a:buClr>
                <a:srgbClr val="222A35"/>
              </a:buClr>
              <a:buSzPts val="2000"/>
              <a:buFont typeface="Arial"/>
              <a:buChar char="•"/>
            </a:pPr>
            <a:r>
              <a:rPr lang="en-US" sz="2000" b="0" i="0" u="none" strike="noStrike" cap="none" dirty="0" err="1">
                <a:solidFill>
                  <a:srgbClr val="222A35"/>
                </a:solidFill>
                <a:latin typeface="Verdana"/>
                <a:ea typeface="Verdana"/>
                <a:cs typeface="Verdana"/>
                <a:sym typeface="Verdana"/>
              </a:rPr>
              <a:t>Favoriser</a:t>
            </a:r>
            <a:r>
              <a:rPr lang="en-US" sz="2000" b="0" i="0" u="none" strike="noStrike" cap="none" dirty="0">
                <a:solidFill>
                  <a:srgbClr val="222A35"/>
                </a:solidFill>
                <a:latin typeface="Verdana"/>
                <a:ea typeface="Verdana"/>
                <a:cs typeface="Verdana"/>
                <a:sym typeface="Verdana"/>
              </a:rPr>
              <a:t> la </a:t>
            </a:r>
            <a:r>
              <a:rPr lang="en-US" sz="2000" b="0" i="0" u="none" strike="noStrike" cap="none" dirty="0" err="1">
                <a:solidFill>
                  <a:srgbClr val="222A35"/>
                </a:solidFill>
                <a:latin typeface="Verdana"/>
                <a:ea typeface="Verdana"/>
                <a:cs typeface="Verdana"/>
                <a:sym typeface="Verdana"/>
              </a:rPr>
              <a:t>fonction</a:t>
            </a:r>
            <a:r>
              <a:rPr lang="en-US" sz="2000" b="0" i="0" u="none" strike="noStrike" cap="none" dirty="0">
                <a:solidFill>
                  <a:srgbClr val="222A35"/>
                </a:solidFill>
                <a:latin typeface="Verdana"/>
                <a:ea typeface="Verdana"/>
                <a:cs typeface="Verdana"/>
                <a:sym typeface="Verdana"/>
              </a:rPr>
              <a:t> </a:t>
            </a:r>
            <a:r>
              <a:rPr lang="en-US" sz="2000" b="0" i="0" u="none" strike="noStrike" cap="none" dirty="0" err="1">
                <a:solidFill>
                  <a:srgbClr val="222A35"/>
                </a:solidFill>
                <a:latin typeface="Verdana"/>
                <a:ea typeface="Verdana"/>
                <a:cs typeface="Verdana"/>
                <a:sym typeface="Verdana"/>
              </a:rPr>
              <a:t>ressource</a:t>
            </a:r>
            <a:endParaRPr dirty="0"/>
          </a:p>
          <a:p>
            <a:pPr marL="228600" marR="0" lvl="0" indent="-101600" algn="l" rtl="0">
              <a:lnSpc>
                <a:spcPct val="90000"/>
              </a:lnSpc>
              <a:spcBef>
                <a:spcPts val="1000"/>
              </a:spcBef>
              <a:spcAft>
                <a:spcPts val="0"/>
              </a:spcAft>
              <a:buClr>
                <a:srgbClr val="222A35"/>
              </a:buClr>
              <a:buSzPts val="2000"/>
              <a:buFont typeface="Arial"/>
              <a:buNone/>
            </a:pPr>
            <a:endParaRPr sz="2000" b="0" i="0" u="none" strike="noStrike" cap="none" dirty="0">
              <a:solidFill>
                <a:srgbClr val="222A35"/>
              </a:solidFill>
              <a:latin typeface="Verdana"/>
              <a:ea typeface="Verdana"/>
              <a:cs typeface="Verdana"/>
              <a:sym typeface="Verdana"/>
            </a:endParaRPr>
          </a:p>
        </p:txBody>
      </p:sp>
    </p:spTree>
    <p:extLst>
      <p:ext uri="{BB962C8B-B14F-4D97-AF65-F5344CB8AC3E}">
        <p14:creationId xmlns:p14="http://schemas.microsoft.com/office/powerpoint/2010/main" val="2085569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41</a:t>
            </a:fld>
            <a:endParaRPr/>
          </a:p>
        </p:txBody>
      </p:sp>
      <p:sp>
        <p:nvSpPr>
          <p:cNvPr id="8" name="Google Shape;418;p24">
            <a:extLst>
              <a:ext uri="{FF2B5EF4-FFF2-40B4-BE49-F238E27FC236}">
                <a16:creationId xmlns:a16="http://schemas.microsoft.com/office/drawing/2014/main" id="{04F1B2EE-15A3-4C2A-8DCC-60F94D359552}"/>
              </a:ext>
            </a:extLst>
          </p:cNvPr>
          <p:cNvSpPr txBox="1">
            <a:spLocks noGrp="1"/>
          </p:cNvSpPr>
          <p:nvPr>
            <p:ph type="title"/>
          </p:nvPr>
        </p:nvSpPr>
        <p:spPr>
          <a:xfrm>
            <a:off x="-765969" y="0"/>
            <a:ext cx="8961437" cy="12811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B050"/>
              </a:buClr>
              <a:buSzPts val="4400"/>
              <a:buFont typeface="Verdana"/>
              <a:buNone/>
            </a:pPr>
            <a:r>
              <a:rPr lang="en-US" sz="4400" b="0" i="0" u="none" dirty="0">
                <a:solidFill>
                  <a:schemeClr val="tx1"/>
                </a:solidFill>
                <a:latin typeface="Verdana"/>
                <a:ea typeface="Verdana"/>
                <a:cs typeface="Verdana"/>
                <a:sym typeface="Verdana"/>
              </a:rPr>
              <a:t> </a:t>
            </a:r>
            <a:r>
              <a:rPr lang="en-US" sz="4400" b="1" i="0" u="none" dirty="0" err="1">
                <a:solidFill>
                  <a:schemeClr val="tx1"/>
                </a:solidFill>
                <a:latin typeface="Comic Sans MS" panose="030F0702030302020204" pitchFamily="66" charset="0"/>
                <a:sym typeface="Verdana"/>
              </a:rPr>
              <a:t>Expérimentation</a:t>
            </a:r>
            <a:r>
              <a:rPr lang="en-US" sz="4400" b="1" i="0" u="none" dirty="0">
                <a:solidFill>
                  <a:schemeClr val="tx1"/>
                </a:solidFill>
                <a:latin typeface="Comic Sans MS" panose="030F0702030302020204" pitchFamily="66" charset="0"/>
                <a:sym typeface="Verdana"/>
              </a:rPr>
              <a:t> </a:t>
            </a:r>
            <a:r>
              <a:rPr lang="en-US" sz="4400" b="1" i="0" u="none" dirty="0" err="1">
                <a:solidFill>
                  <a:schemeClr val="tx1"/>
                </a:solidFill>
                <a:latin typeface="Comic Sans MS" panose="030F0702030302020204" pitchFamily="66" charset="0"/>
                <a:sym typeface="Verdana"/>
              </a:rPr>
              <a:t>AIRe</a:t>
            </a:r>
            <a:endParaRPr dirty="0">
              <a:solidFill>
                <a:schemeClr val="tx1"/>
              </a:solidFill>
              <a:latin typeface="Comic Sans MS" panose="030F0702030302020204" pitchFamily="66" charset="0"/>
            </a:endParaRPr>
          </a:p>
        </p:txBody>
      </p:sp>
      <p:pic>
        <p:nvPicPr>
          <p:cNvPr id="9" name="Google Shape;428;p25">
            <a:extLst>
              <a:ext uri="{FF2B5EF4-FFF2-40B4-BE49-F238E27FC236}">
                <a16:creationId xmlns:a16="http://schemas.microsoft.com/office/drawing/2014/main" id="{CD57C018-CB94-48B9-8F69-03D5A2E1ED28}"/>
              </a:ext>
            </a:extLst>
          </p:cNvPr>
          <p:cNvPicPr preferRelativeResize="0"/>
          <p:nvPr/>
        </p:nvPicPr>
        <p:blipFill rotWithShape="1">
          <a:blip r:embed="rId3">
            <a:alphaModFix/>
          </a:blip>
          <a:srcRect/>
          <a:stretch/>
        </p:blipFill>
        <p:spPr>
          <a:xfrm>
            <a:off x="10194924" y="0"/>
            <a:ext cx="1997075" cy="1917812"/>
          </a:xfrm>
          <a:prstGeom prst="rect">
            <a:avLst/>
          </a:prstGeom>
          <a:noFill/>
          <a:ln>
            <a:noFill/>
          </a:ln>
        </p:spPr>
      </p:pic>
      <p:sp>
        <p:nvSpPr>
          <p:cNvPr id="10" name="Google Shape;421;p24">
            <a:extLst>
              <a:ext uri="{FF2B5EF4-FFF2-40B4-BE49-F238E27FC236}">
                <a16:creationId xmlns:a16="http://schemas.microsoft.com/office/drawing/2014/main" id="{72985067-BEDF-41B5-93AC-60A18F0C00CE}"/>
              </a:ext>
            </a:extLst>
          </p:cNvPr>
          <p:cNvSpPr txBox="1">
            <a:spLocks noGrp="1"/>
          </p:cNvSpPr>
          <p:nvPr>
            <p:ph type="body" idx="1"/>
          </p:nvPr>
        </p:nvSpPr>
        <p:spPr>
          <a:xfrm>
            <a:off x="868363" y="1092425"/>
            <a:ext cx="9113837" cy="493147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70C0"/>
              </a:buClr>
              <a:buSzPts val="1600"/>
              <a:buFont typeface="Arial"/>
              <a:buNone/>
            </a:pPr>
            <a:r>
              <a:rPr lang="en-US" sz="1800" b="1" i="0" u="none" dirty="0" err="1">
                <a:solidFill>
                  <a:srgbClr val="0070C0"/>
                </a:solidFill>
                <a:latin typeface="Comic Sans MS" panose="030F0702030302020204" pitchFamily="66" charset="0"/>
                <a:sym typeface="Verdana"/>
              </a:rPr>
              <a:t>Présentation</a:t>
            </a:r>
            <a:r>
              <a:rPr lang="en-US" sz="1800" b="1" i="0" u="none" dirty="0">
                <a:solidFill>
                  <a:srgbClr val="0070C0"/>
                </a:solidFill>
                <a:latin typeface="Comic Sans MS" panose="030F0702030302020204" pitchFamily="66" charset="0"/>
                <a:sym typeface="Verdana"/>
              </a:rPr>
              <a:t> de </a:t>
            </a:r>
            <a:r>
              <a:rPr lang="en-US" sz="1800" b="1" i="0" u="none" dirty="0" err="1">
                <a:solidFill>
                  <a:srgbClr val="0070C0"/>
                </a:solidFill>
                <a:latin typeface="Comic Sans MS" panose="030F0702030302020204" pitchFamily="66" charset="0"/>
                <a:sym typeface="Verdana"/>
              </a:rPr>
              <a:t>l’AIRe</a:t>
            </a:r>
            <a:r>
              <a:rPr lang="en-US" sz="1800" b="1" i="0" u="none" dirty="0">
                <a:solidFill>
                  <a:srgbClr val="0070C0"/>
                </a:solidFill>
                <a:latin typeface="Comic Sans MS" panose="030F0702030302020204" pitchFamily="66" charset="0"/>
                <a:sym typeface="Verdana"/>
              </a:rPr>
              <a:t> :</a:t>
            </a:r>
            <a:endParaRPr sz="1800" dirty="0">
              <a:latin typeface="Comic Sans MS" panose="030F0702030302020204" pitchFamily="66" charset="0"/>
            </a:endParaRPr>
          </a:p>
          <a:p>
            <a:pPr marL="0" marR="0" lvl="0" indent="0" algn="l" rtl="0">
              <a:lnSpc>
                <a:spcPct val="120000"/>
              </a:lnSpc>
              <a:spcBef>
                <a:spcPts val="0"/>
              </a:spcBef>
              <a:spcAft>
                <a:spcPts val="0"/>
              </a:spcAft>
              <a:buClr>
                <a:srgbClr val="222A35"/>
              </a:buClr>
              <a:buSzPts val="1600"/>
              <a:buFont typeface="Arial"/>
              <a:buNone/>
            </a:pPr>
            <a:endParaRPr sz="1800" b="1" i="0" u="none" dirty="0">
              <a:solidFill>
                <a:srgbClr val="0070C0"/>
              </a:solidFill>
              <a:latin typeface="Comic Sans MS" panose="030F0702030302020204" pitchFamily="66" charset="0"/>
              <a:sym typeface="Verdana"/>
            </a:endParaRPr>
          </a:p>
          <a:p>
            <a:pPr marL="0" marR="0" lvl="0" indent="0" algn="l" rtl="0">
              <a:lnSpc>
                <a:spcPct val="120000"/>
              </a:lnSpc>
              <a:spcBef>
                <a:spcPts val="0"/>
              </a:spcBef>
              <a:spcAft>
                <a:spcPts val="0"/>
              </a:spcAft>
              <a:buClr>
                <a:srgbClr val="222A35"/>
              </a:buClr>
              <a:buSzPts val="1600"/>
              <a:buFont typeface="Arial"/>
              <a:buNone/>
            </a:pPr>
            <a:r>
              <a:rPr lang="en-US" sz="1800" b="0" i="0" u="none" dirty="0">
                <a:solidFill>
                  <a:srgbClr val="222A35"/>
                </a:solidFill>
                <a:latin typeface="Comic Sans MS" panose="030F0702030302020204" pitchFamily="66" charset="0"/>
                <a:sym typeface="Verdana"/>
              </a:rPr>
              <a:t>Association </a:t>
            </a:r>
            <a:r>
              <a:rPr lang="en-US" sz="1800" b="0" i="0" u="none" dirty="0" err="1">
                <a:solidFill>
                  <a:srgbClr val="222A35"/>
                </a:solidFill>
                <a:latin typeface="Comic Sans MS" panose="030F0702030302020204" pitchFamily="66" charset="0"/>
                <a:sym typeface="Verdana"/>
              </a:rPr>
              <a:t>Nationale</a:t>
            </a:r>
            <a:r>
              <a:rPr lang="en-US" sz="1800" b="0" i="0" u="none" dirty="0">
                <a:solidFill>
                  <a:srgbClr val="222A35"/>
                </a:solidFill>
                <a:latin typeface="Comic Sans MS" panose="030F0702030302020204" pitchFamily="66" charset="0"/>
                <a:sym typeface="Verdana"/>
              </a:rPr>
              <a:t> des DITEP</a:t>
            </a:r>
            <a:endParaRPr sz="1800" dirty="0">
              <a:latin typeface="Comic Sans MS" panose="030F0702030302020204" pitchFamily="66" charset="0"/>
            </a:endParaRPr>
          </a:p>
          <a:p>
            <a:pPr marL="0" marR="0" lvl="0" indent="0" algn="l" rtl="0">
              <a:lnSpc>
                <a:spcPct val="120000"/>
              </a:lnSpc>
              <a:spcBef>
                <a:spcPts val="0"/>
              </a:spcBef>
              <a:spcAft>
                <a:spcPts val="0"/>
              </a:spcAft>
              <a:buClr>
                <a:srgbClr val="222A35"/>
              </a:buClr>
              <a:buSzPts val="1600"/>
              <a:buFont typeface="Arial"/>
              <a:buNone/>
            </a:pPr>
            <a:endParaRPr sz="1800" b="1" i="0" u="none" dirty="0">
              <a:solidFill>
                <a:srgbClr val="0070C0"/>
              </a:solidFill>
              <a:latin typeface="Comic Sans MS" panose="030F0702030302020204" pitchFamily="66" charset="0"/>
              <a:sym typeface="Verdana"/>
            </a:endParaRPr>
          </a:p>
          <a:p>
            <a:pPr marL="0" marR="0" lvl="0" indent="0" algn="just" rtl="0">
              <a:lnSpc>
                <a:spcPct val="120000"/>
              </a:lnSpc>
              <a:spcBef>
                <a:spcPts val="0"/>
              </a:spcBef>
              <a:spcAft>
                <a:spcPts val="0"/>
              </a:spcAft>
              <a:buClr>
                <a:srgbClr val="222A35"/>
              </a:buClr>
              <a:buSzPts val="1600"/>
              <a:buFont typeface="Arial"/>
              <a:buNone/>
            </a:pPr>
            <a:r>
              <a:rPr lang="en-US" sz="1800" b="0" i="0" u="none" dirty="0">
                <a:solidFill>
                  <a:srgbClr val="222A35"/>
                </a:solidFill>
                <a:latin typeface="Comic Sans MS" panose="030F0702030302020204" pitchFamily="66" charset="0"/>
                <a:sym typeface="Verdana"/>
              </a:rPr>
              <a:t>Interlocutrice des </a:t>
            </a:r>
            <a:r>
              <a:rPr lang="en-US" sz="1800" b="0" i="0" u="none" dirty="0" err="1">
                <a:solidFill>
                  <a:srgbClr val="222A35"/>
                </a:solidFill>
                <a:latin typeface="Comic Sans MS" panose="030F0702030302020204" pitchFamily="66" charset="0"/>
                <a:sym typeface="Verdana"/>
              </a:rPr>
              <a:t>pouvoirs</a:t>
            </a:r>
            <a:r>
              <a:rPr lang="en-US" sz="1800" b="0" i="0" u="none" dirty="0">
                <a:solidFill>
                  <a:srgbClr val="222A35"/>
                </a:solidFill>
                <a:latin typeface="Comic Sans MS" panose="030F0702030302020204" pitchFamily="66" charset="0"/>
                <a:sym typeface="Verdana"/>
              </a:rPr>
              <a:t> publics </a:t>
            </a:r>
            <a:r>
              <a:rPr lang="en-US" sz="1800" b="0" i="0" u="none" dirty="0" err="1">
                <a:solidFill>
                  <a:srgbClr val="222A35"/>
                </a:solidFill>
                <a:latin typeface="Comic Sans MS" panose="030F0702030302020204" pitchFamily="66" charset="0"/>
                <a:sym typeface="Verdana"/>
              </a:rPr>
              <a:t>depuis</a:t>
            </a:r>
            <a:r>
              <a:rPr lang="en-US" sz="1800" b="0" i="0" u="none" dirty="0">
                <a:solidFill>
                  <a:srgbClr val="222A35"/>
                </a:solidFill>
                <a:latin typeface="Comic Sans MS" panose="030F0702030302020204" pitchFamily="66" charset="0"/>
                <a:sym typeface="Verdana"/>
              </a:rPr>
              <a:t> plus de 20 </a:t>
            </a:r>
            <a:r>
              <a:rPr lang="en-US" sz="1800" b="0" i="0" u="none" dirty="0" err="1">
                <a:solidFill>
                  <a:srgbClr val="222A35"/>
                </a:solidFill>
                <a:latin typeface="Comic Sans MS" panose="030F0702030302020204" pitchFamily="66" charset="0"/>
                <a:sym typeface="Verdana"/>
              </a:rPr>
              <a:t>ans</a:t>
            </a:r>
            <a:r>
              <a:rPr lang="en-US" sz="1800" b="0" i="0" u="none" dirty="0">
                <a:solidFill>
                  <a:srgbClr val="222A35"/>
                </a:solidFill>
                <a:latin typeface="Comic Sans MS" panose="030F0702030302020204" pitchFamily="66" charset="0"/>
                <a:sym typeface="Verdana"/>
              </a:rPr>
              <a:t>, au service des enfants, adolescents et </a:t>
            </a:r>
            <a:r>
              <a:rPr lang="en-US" sz="1800" b="0" i="0" u="none" dirty="0" err="1">
                <a:solidFill>
                  <a:srgbClr val="222A35"/>
                </a:solidFill>
                <a:latin typeface="Comic Sans MS" panose="030F0702030302020204" pitchFamily="66" charset="0"/>
                <a:sym typeface="Verdana"/>
              </a:rPr>
              <a:t>jeunes</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adultes</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dont</a:t>
            </a:r>
            <a:r>
              <a:rPr lang="en-US" sz="1800" b="0" i="0" u="none" dirty="0">
                <a:solidFill>
                  <a:srgbClr val="222A35"/>
                </a:solidFill>
                <a:latin typeface="Comic Sans MS" panose="030F0702030302020204" pitchFamily="66" charset="0"/>
                <a:sym typeface="Verdana"/>
              </a:rPr>
              <a:t> les </a:t>
            </a:r>
            <a:r>
              <a:rPr lang="en-US" sz="1800" b="0" i="0" u="none" dirty="0" err="1">
                <a:solidFill>
                  <a:srgbClr val="222A35"/>
                </a:solidFill>
                <a:latin typeface="Comic Sans MS" panose="030F0702030302020204" pitchFamily="66" charset="0"/>
                <a:sym typeface="Verdana"/>
              </a:rPr>
              <a:t>difficultés</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psychologiques</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entravent</a:t>
            </a:r>
            <a:r>
              <a:rPr lang="en-US" sz="1800" b="0" i="0" u="none" dirty="0">
                <a:solidFill>
                  <a:srgbClr val="222A35"/>
                </a:solidFill>
                <a:latin typeface="Comic Sans MS" panose="030F0702030302020204" pitchFamily="66" charset="0"/>
                <a:sym typeface="Verdana"/>
              </a:rPr>
              <a:t> les </a:t>
            </a:r>
            <a:r>
              <a:rPr lang="en-US" sz="1800" b="0" i="0" u="none" dirty="0" err="1">
                <a:solidFill>
                  <a:srgbClr val="222A35"/>
                </a:solidFill>
                <a:latin typeface="Comic Sans MS" panose="030F0702030302020204" pitchFamily="66" charset="0"/>
                <a:sym typeface="Verdana"/>
              </a:rPr>
              <a:t>apprentissages</a:t>
            </a:r>
            <a:r>
              <a:rPr lang="en-US" sz="1800" b="0" i="0" u="none" dirty="0">
                <a:solidFill>
                  <a:srgbClr val="222A35"/>
                </a:solidFill>
                <a:latin typeface="Comic Sans MS" panose="030F0702030302020204" pitchFamily="66" charset="0"/>
                <a:sym typeface="Verdana"/>
              </a:rPr>
              <a:t> et la </a:t>
            </a:r>
            <a:r>
              <a:rPr lang="en-US" sz="1800" b="0" i="0" u="none" dirty="0" err="1">
                <a:solidFill>
                  <a:srgbClr val="222A35"/>
                </a:solidFill>
                <a:latin typeface="Comic Sans MS" panose="030F0702030302020204" pitchFamily="66" charset="0"/>
                <a:sym typeface="Verdana"/>
              </a:rPr>
              <a:t>socialisation</a:t>
            </a:r>
            <a:endParaRPr sz="1800" dirty="0">
              <a:latin typeface="Comic Sans MS" panose="030F0702030302020204" pitchFamily="66" charset="0"/>
            </a:endParaRPr>
          </a:p>
          <a:p>
            <a:pPr marL="0" marR="0" lvl="0" indent="0" algn="just" rtl="0">
              <a:lnSpc>
                <a:spcPct val="120000"/>
              </a:lnSpc>
              <a:spcBef>
                <a:spcPts val="0"/>
              </a:spcBef>
              <a:spcAft>
                <a:spcPts val="0"/>
              </a:spcAft>
              <a:buClr>
                <a:srgbClr val="222A35"/>
              </a:buClr>
              <a:buSzPts val="1600"/>
              <a:buFont typeface="Arial"/>
              <a:buNone/>
            </a:pPr>
            <a:endParaRPr sz="1800" b="0" i="0" u="none" dirty="0">
              <a:solidFill>
                <a:srgbClr val="222A35"/>
              </a:solidFill>
              <a:latin typeface="Comic Sans MS" panose="030F0702030302020204" pitchFamily="66" charset="0"/>
              <a:sym typeface="Verdana"/>
            </a:endParaRPr>
          </a:p>
          <a:p>
            <a:pPr marL="0" marR="0" lvl="0" indent="0" algn="just" rtl="0">
              <a:lnSpc>
                <a:spcPct val="120000"/>
              </a:lnSpc>
              <a:spcBef>
                <a:spcPts val="0"/>
              </a:spcBef>
              <a:spcAft>
                <a:spcPts val="0"/>
              </a:spcAft>
              <a:buClr>
                <a:srgbClr val="222A35"/>
              </a:buClr>
              <a:buSzPts val="1600"/>
              <a:buFont typeface="Arial"/>
              <a:buNone/>
            </a:pPr>
            <a:r>
              <a:rPr lang="en-US" sz="1800" b="0" i="0" u="none" dirty="0">
                <a:solidFill>
                  <a:srgbClr val="222A35"/>
                </a:solidFill>
                <a:latin typeface="Comic Sans MS" panose="030F0702030302020204" pitchFamily="66" charset="0"/>
                <a:sym typeface="Verdana"/>
              </a:rPr>
              <a:t>Plaidoyer  </a:t>
            </a:r>
            <a:r>
              <a:rPr lang="en-US" sz="1800" b="0" i="0" u="none" dirty="0" err="1">
                <a:solidFill>
                  <a:srgbClr val="222A35"/>
                </a:solidFill>
                <a:latin typeface="Comic Sans MS" panose="030F0702030302020204" pitchFamily="66" charset="0"/>
                <a:sym typeface="Verdana"/>
              </a:rPr>
              <a:t>en</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faveur</a:t>
            </a:r>
            <a:r>
              <a:rPr lang="en-US" sz="1800" b="0" i="0" u="none" dirty="0">
                <a:solidFill>
                  <a:srgbClr val="222A35"/>
                </a:solidFill>
                <a:latin typeface="Comic Sans MS" panose="030F0702030302020204" pitchFamily="66" charset="0"/>
                <a:sym typeface="Verdana"/>
              </a:rPr>
              <a:t> de </a:t>
            </a:r>
            <a:r>
              <a:rPr lang="en-US" sz="1800" b="0" i="0" u="none" dirty="0" err="1">
                <a:solidFill>
                  <a:srgbClr val="222A35"/>
                </a:solidFill>
                <a:latin typeface="Comic Sans MS" panose="030F0702030302020204" pitchFamily="66" charset="0"/>
                <a:sym typeface="Verdana"/>
              </a:rPr>
              <a:t>ces</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jeunes</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souvent</a:t>
            </a:r>
            <a:r>
              <a:rPr lang="en-US" sz="1800" b="0" i="0" u="none" dirty="0">
                <a:solidFill>
                  <a:srgbClr val="222A35"/>
                </a:solidFill>
                <a:latin typeface="Comic Sans MS" panose="030F0702030302020204" pitchFamily="66" charset="0"/>
                <a:sym typeface="Verdana"/>
              </a:rPr>
              <a:t> au </a:t>
            </a:r>
            <a:r>
              <a:rPr lang="en-US" sz="1800" b="0" i="0" u="none" dirty="0" err="1">
                <a:solidFill>
                  <a:srgbClr val="222A35"/>
                </a:solidFill>
                <a:latin typeface="Comic Sans MS" panose="030F0702030302020204" pitchFamily="66" charset="0"/>
                <a:sym typeface="Verdana"/>
              </a:rPr>
              <a:t>croisement</a:t>
            </a:r>
            <a:r>
              <a:rPr lang="en-US" sz="1800" b="0" i="0" u="none" dirty="0">
                <a:solidFill>
                  <a:srgbClr val="222A35"/>
                </a:solidFill>
                <a:latin typeface="Comic Sans MS" panose="030F0702030302020204" pitchFamily="66" charset="0"/>
                <a:sym typeface="Verdana"/>
              </a:rPr>
              <a:t> de </a:t>
            </a:r>
            <a:r>
              <a:rPr lang="en-US" sz="1800" b="0" i="0" u="none" dirty="0" err="1">
                <a:solidFill>
                  <a:srgbClr val="222A35"/>
                </a:solidFill>
                <a:latin typeface="Comic Sans MS" panose="030F0702030302020204" pitchFamily="66" charset="0"/>
                <a:sym typeface="Verdana"/>
              </a:rPr>
              <a:t>plusieurs</a:t>
            </a:r>
            <a:r>
              <a:rPr lang="en-US" sz="1800" b="0" i="0" u="none" dirty="0">
                <a:solidFill>
                  <a:srgbClr val="222A35"/>
                </a:solidFill>
                <a:latin typeface="Comic Sans MS" panose="030F0702030302020204" pitchFamily="66" charset="0"/>
                <a:sym typeface="Verdana"/>
              </a:rPr>
              <a:t> types de </a:t>
            </a:r>
            <a:r>
              <a:rPr lang="en-US" sz="1800" b="0" i="0" u="none" dirty="0" err="1">
                <a:solidFill>
                  <a:srgbClr val="222A35"/>
                </a:solidFill>
                <a:latin typeface="Comic Sans MS" panose="030F0702030302020204" pitchFamily="66" charset="0"/>
                <a:sym typeface="Verdana"/>
              </a:rPr>
              <a:t>vulnérabilités</a:t>
            </a:r>
            <a:endParaRPr sz="1800" dirty="0">
              <a:latin typeface="Comic Sans MS" panose="030F0702030302020204" pitchFamily="66" charset="0"/>
            </a:endParaRPr>
          </a:p>
          <a:p>
            <a:pPr marL="0" marR="0" lvl="0" indent="0" algn="just" rtl="0">
              <a:lnSpc>
                <a:spcPct val="120000"/>
              </a:lnSpc>
              <a:spcBef>
                <a:spcPts val="0"/>
              </a:spcBef>
              <a:spcAft>
                <a:spcPts val="0"/>
              </a:spcAft>
              <a:buClr>
                <a:srgbClr val="222A35"/>
              </a:buClr>
              <a:buSzPts val="1600"/>
              <a:buFont typeface="Arial"/>
              <a:buNone/>
            </a:pPr>
            <a:endParaRPr sz="1800" b="0" i="0" u="none" dirty="0">
              <a:solidFill>
                <a:srgbClr val="222A35"/>
              </a:solidFill>
              <a:latin typeface="Comic Sans MS" panose="030F0702030302020204" pitchFamily="66" charset="0"/>
              <a:sym typeface="Verdana"/>
            </a:endParaRPr>
          </a:p>
          <a:p>
            <a:pPr marL="0" marR="0" lvl="0" indent="0" algn="just" rtl="0">
              <a:lnSpc>
                <a:spcPct val="120000"/>
              </a:lnSpc>
              <a:spcBef>
                <a:spcPts val="0"/>
              </a:spcBef>
              <a:spcAft>
                <a:spcPts val="0"/>
              </a:spcAft>
              <a:buClr>
                <a:srgbClr val="222A35"/>
              </a:buClr>
              <a:buSzPts val="1600"/>
              <a:buFont typeface="Arial"/>
              <a:buNone/>
            </a:pPr>
            <a:r>
              <a:rPr lang="en-US" sz="1800" b="0" i="0" u="none" dirty="0">
                <a:solidFill>
                  <a:srgbClr val="222A35"/>
                </a:solidFill>
                <a:latin typeface="Comic Sans MS" panose="030F0702030302020204" pitchFamily="66" charset="0"/>
                <a:sym typeface="Verdana"/>
              </a:rPr>
              <a:t>A </a:t>
            </a:r>
            <a:r>
              <a:rPr lang="en-US" sz="1800" b="0" i="0" u="none" dirty="0" err="1">
                <a:solidFill>
                  <a:srgbClr val="222A35"/>
                </a:solidFill>
                <a:latin typeface="Comic Sans MS" panose="030F0702030302020204" pitchFamily="66" charset="0"/>
                <a:sym typeface="Verdana"/>
              </a:rPr>
              <a:t>l’origine</a:t>
            </a:r>
            <a:r>
              <a:rPr lang="en-US" sz="1800" b="0" i="0" u="none" dirty="0">
                <a:solidFill>
                  <a:srgbClr val="222A35"/>
                </a:solidFill>
                <a:latin typeface="Comic Sans MS" panose="030F0702030302020204" pitchFamily="66" charset="0"/>
                <a:sym typeface="Verdana"/>
              </a:rPr>
              <a:t> de la </a:t>
            </a:r>
            <a:r>
              <a:rPr lang="en-US" sz="1800" b="0" i="0" u="none" dirty="0" err="1">
                <a:solidFill>
                  <a:srgbClr val="222A35"/>
                </a:solidFill>
                <a:latin typeface="Comic Sans MS" panose="030F0702030302020204" pitchFamily="66" charset="0"/>
                <a:sym typeface="Verdana"/>
              </a:rPr>
              <a:t>création</a:t>
            </a:r>
            <a:r>
              <a:rPr lang="en-US" sz="1800" b="0" i="0" u="none" dirty="0">
                <a:solidFill>
                  <a:srgbClr val="222A35"/>
                </a:solidFill>
                <a:latin typeface="Comic Sans MS" panose="030F0702030302020204" pitchFamily="66" charset="0"/>
                <a:sym typeface="Verdana"/>
              </a:rPr>
              <a:t> des DITEP </a:t>
            </a:r>
            <a:r>
              <a:rPr lang="en-US" sz="1800" b="0" i="0" u="none" dirty="0" err="1">
                <a:solidFill>
                  <a:srgbClr val="222A35"/>
                </a:solidFill>
                <a:latin typeface="Comic Sans MS" panose="030F0702030302020204" pitchFamily="66" charset="0"/>
                <a:sym typeface="Verdana"/>
              </a:rPr>
              <a:t>en</a:t>
            </a:r>
            <a:r>
              <a:rPr lang="en-US" sz="1800" b="0" i="0" u="none" dirty="0">
                <a:solidFill>
                  <a:srgbClr val="222A35"/>
                </a:solidFill>
                <a:latin typeface="Comic Sans MS" panose="030F0702030302020204" pitchFamily="66" charset="0"/>
                <a:sym typeface="Verdana"/>
              </a:rPr>
              <a:t> 2017 (</a:t>
            </a:r>
            <a:r>
              <a:rPr lang="en-US" sz="1800" b="0" i="0" u="none" dirty="0" err="1">
                <a:solidFill>
                  <a:srgbClr val="222A35"/>
                </a:solidFill>
                <a:latin typeface="Comic Sans MS" panose="030F0702030302020204" pitchFamily="66" charset="0"/>
                <a:sym typeface="Verdana"/>
              </a:rPr>
              <a:t>décret</a:t>
            </a:r>
            <a:r>
              <a:rPr lang="en-US" sz="1800" b="0" i="0" u="none" dirty="0">
                <a:solidFill>
                  <a:srgbClr val="222A35"/>
                </a:solidFill>
                <a:latin typeface="Comic Sans MS" panose="030F0702030302020204" pitchFamily="66" charset="0"/>
                <a:sym typeface="Verdana"/>
              </a:rPr>
              <a:t> et </a:t>
            </a:r>
            <a:r>
              <a:rPr lang="en-US" sz="1800" b="0" i="0" u="none" dirty="0" err="1">
                <a:solidFill>
                  <a:srgbClr val="222A35"/>
                </a:solidFill>
                <a:latin typeface="Comic Sans MS" panose="030F0702030302020204" pitchFamily="66" charset="0"/>
                <a:sym typeface="Verdana"/>
              </a:rPr>
              <a:t>circulaire</a:t>
            </a:r>
            <a:r>
              <a:rPr lang="en-US" sz="1800" b="0" i="0" u="none" dirty="0">
                <a:solidFill>
                  <a:srgbClr val="222A35"/>
                </a:solidFill>
                <a:latin typeface="Comic Sans MS" panose="030F0702030302020204" pitchFamily="66" charset="0"/>
                <a:sym typeface="Verdana"/>
              </a:rPr>
              <a:t>)</a:t>
            </a:r>
            <a:endParaRPr sz="1800" dirty="0">
              <a:latin typeface="Comic Sans MS" panose="030F0702030302020204" pitchFamily="66" charset="0"/>
            </a:endParaRPr>
          </a:p>
          <a:p>
            <a:pPr marL="0" marR="0" lvl="0" indent="0" algn="just" rtl="0">
              <a:lnSpc>
                <a:spcPct val="120000"/>
              </a:lnSpc>
              <a:spcBef>
                <a:spcPts val="0"/>
              </a:spcBef>
              <a:spcAft>
                <a:spcPts val="0"/>
              </a:spcAft>
              <a:buClr>
                <a:srgbClr val="222A35"/>
              </a:buClr>
              <a:buSzPts val="1600"/>
              <a:buFont typeface="Arial"/>
              <a:buNone/>
            </a:pPr>
            <a:endParaRPr sz="1800" b="0" i="0" u="none" dirty="0">
              <a:solidFill>
                <a:srgbClr val="222A35"/>
              </a:solidFill>
              <a:latin typeface="Comic Sans MS" panose="030F0702030302020204" pitchFamily="66" charset="0"/>
              <a:sym typeface="Verdana"/>
            </a:endParaRPr>
          </a:p>
          <a:p>
            <a:pPr marL="0" marR="0" lvl="0" indent="0" algn="just" rtl="0">
              <a:lnSpc>
                <a:spcPct val="120000"/>
              </a:lnSpc>
              <a:spcBef>
                <a:spcPts val="0"/>
              </a:spcBef>
              <a:spcAft>
                <a:spcPts val="0"/>
              </a:spcAft>
              <a:buClr>
                <a:srgbClr val="222A35"/>
              </a:buClr>
              <a:buSzPts val="1600"/>
              <a:buFont typeface="Arial"/>
              <a:buNone/>
            </a:pPr>
            <a:r>
              <a:rPr lang="en-US" sz="1800" b="0" i="0" u="none" dirty="0">
                <a:solidFill>
                  <a:srgbClr val="222A35"/>
                </a:solidFill>
                <a:latin typeface="Comic Sans MS" panose="030F0702030302020204" pitchFamily="66" charset="0"/>
                <a:sym typeface="Verdana"/>
              </a:rPr>
              <a:t>La </a:t>
            </a:r>
            <a:r>
              <a:rPr lang="en-US" sz="1800" b="0" i="0" u="none" dirty="0" err="1">
                <a:solidFill>
                  <a:srgbClr val="222A35"/>
                </a:solidFill>
                <a:latin typeface="Comic Sans MS" panose="030F0702030302020204" pitchFamily="66" charset="0"/>
                <a:sym typeface="Verdana"/>
              </a:rPr>
              <a:t>création</a:t>
            </a:r>
            <a:r>
              <a:rPr lang="en-US" sz="1800" b="0" i="0" u="none" dirty="0">
                <a:solidFill>
                  <a:srgbClr val="222A35"/>
                </a:solidFill>
                <a:latin typeface="Comic Sans MS" panose="030F0702030302020204" pitchFamily="66" charset="0"/>
                <a:sym typeface="Verdana"/>
              </a:rPr>
              <a:t> des </a:t>
            </a:r>
            <a:r>
              <a:rPr lang="en-US" sz="1800" b="0" i="0" u="none" dirty="0" err="1">
                <a:solidFill>
                  <a:srgbClr val="222A35"/>
                </a:solidFill>
                <a:latin typeface="Comic Sans MS" panose="030F0702030302020204" pitchFamily="66" charset="0"/>
                <a:sym typeface="Verdana"/>
              </a:rPr>
              <a:t>dispositifs</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souffre</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d’une</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carence</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majeur</a:t>
            </a:r>
            <a:r>
              <a:rPr lang="en-US" sz="1800" b="0" i="0" u="none" dirty="0">
                <a:solidFill>
                  <a:srgbClr val="222A35"/>
                </a:solidFill>
                <a:latin typeface="Comic Sans MS" panose="030F0702030302020204" pitchFamily="66" charset="0"/>
                <a:sym typeface="Verdana"/>
              </a:rPr>
              <a:t> : comment </a:t>
            </a:r>
            <a:r>
              <a:rPr lang="en-US" sz="1800" b="0" i="0" u="none" dirty="0" err="1">
                <a:solidFill>
                  <a:srgbClr val="222A35"/>
                </a:solidFill>
                <a:latin typeface="Comic Sans MS" panose="030F0702030302020204" pitchFamily="66" charset="0"/>
                <a:sym typeface="Verdana"/>
              </a:rPr>
              <a:t>décompter</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l’activité</a:t>
            </a:r>
            <a:r>
              <a:rPr lang="en-US" sz="1800" b="0" i="0" u="none" dirty="0">
                <a:solidFill>
                  <a:srgbClr val="222A35"/>
                </a:solidFill>
                <a:latin typeface="Comic Sans MS" panose="030F0702030302020204" pitchFamily="66" charset="0"/>
                <a:sym typeface="Verdana"/>
              </a:rPr>
              <a:t> </a:t>
            </a:r>
            <a:r>
              <a:rPr lang="en-US" sz="1800" b="0" i="0" u="none" dirty="0" err="1">
                <a:solidFill>
                  <a:srgbClr val="222A35"/>
                </a:solidFill>
                <a:latin typeface="Comic Sans MS" panose="030F0702030302020204" pitchFamily="66" charset="0"/>
                <a:sym typeface="Verdana"/>
              </a:rPr>
              <a:t>réalisée</a:t>
            </a:r>
            <a:r>
              <a:rPr lang="en-US" sz="1800" b="0" i="0" u="none" dirty="0">
                <a:solidFill>
                  <a:srgbClr val="222A35"/>
                </a:solidFill>
                <a:latin typeface="Comic Sans MS" panose="030F0702030302020204" pitchFamily="66" charset="0"/>
                <a:sym typeface="Verdana"/>
              </a:rPr>
              <a:t> ?</a:t>
            </a:r>
            <a:endParaRPr sz="1800" dirty="0">
              <a:latin typeface="Comic Sans MS" panose="030F0702030302020204" pitchFamily="66" charset="0"/>
            </a:endParaRPr>
          </a:p>
        </p:txBody>
      </p:sp>
    </p:spTree>
    <p:extLst>
      <p:ext uri="{BB962C8B-B14F-4D97-AF65-F5344CB8AC3E}">
        <p14:creationId xmlns:p14="http://schemas.microsoft.com/office/powerpoint/2010/main" val="198582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42</a:t>
            </a:fld>
            <a:endParaRPr/>
          </a:p>
        </p:txBody>
      </p:sp>
      <p:sp>
        <p:nvSpPr>
          <p:cNvPr id="8" name="Google Shape;435;p26">
            <a:extLst>
              <a:ext uri="{FF2B5EF4-FFF2-40B4-BE49-F238E27FC236}">
                <a16:creationId xmlns:a16="http://schemas.microsoft.com/office/drawing/2014/main" id="{E27E5A99-E87E-4926-84DF-50A7A8EA9629}"/>
              </a:ext>
            </a:extLst>
          </p:cNvPr>
          <p:cNvSpPr txBox="1">
            <a:spLocks noGrp="1"/>
          </p:cNvSpPr>
          <p:nvPr>
            <p:ph type="title"/>
          </p:nvPr>
        </p:nvSpPr>
        <p:spPr>
          <a:xfrm>
            <a:off x="433456" y="9403"/>
            <a:ext cx="10515600" cy="1325562"/>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B050"/>
              </a:buClr>
              <a:buSzPts val="3600"/>
              <a:buFont typeface="Verdana"/>
              <a:buNone/>
            </a:pPr>
            <a:r>
              <a:rPr lang="en-US" b="1" i="0" u="none" dirty="0" err="1">
                <a:solidFill>
                  <a:schemeClr val="tx1"/>
                </a:solidFill>
                <a:latin typeface="Comic Sans MS" panose="030F0702030302020204" pitchFamily="66" charset="0"/>
                <a:sym typeface="Verdana"/>
              </a:rPr>
              <a:t>Principes</a:t>
            </a:r>
            <a:r>
              <a:rPr lang="en-US" b="1" i="0" u="none" dirty="0">
                <a:solidFill>
                  <a:schemeClr val="tx1"/>
                </a:solidFill>
                <a:latin typeface="Comic Sans MS" panose="030F0702030302020204" pitchFamily="66" charset="0"/>
                <a:sym typeface="Verdana"/>
              </a:rPr>
              <a:t> de </a:t>
            </a:r>
            <a:r>
              <a:rPr lang="en-US" b="1" i="0" u="none" dirty="0" err="1">
                <a:solidFill>
                  <a:schemeClr val="tx1"/>
                </a:solidFill>
                <a:latin typeface="Comic Sans MS" panose="030F0702030302020204" pitchFamily="66" charset="0"/>
                <a:sym typeface="Verdana"/>
              </a:rPr>
              <a:t>l’expérimentation</a:t>
            </a:r>
            <a:r>
              <a:rPr lang="en-US" b="1" i="0" u="none" dirty="0">
                <a:solidFill>
                  <a:schemeClr val="tx1"/>
                </a:solidFill>
                <a:latin typeface="Comic Sans MS" panose="030F0702030302020204" pitchFamily="66" charset="0"/>
                <a:sym typeface="Verdana"/>
              </a:rPr>
              <a:t> </a:t>
            </a:r>
            <a:endParaRPr dirty="0">
              <a:solidFill>
                <a:schemeClr val="tx1"/>
              </a:solidFill>
              <a:latin typeface="Comic Sans MS" panose="030F0702030302020204" pitchFamily="66" charset="0"/>
            </a:endParaRPr>
          </a:p>
        </p:txBody>
      </p:sp>
      <p:pic>
        <p:nvPicPr>
          <p:cNvPr id="9" name="Google Shape;428;p25">
            <a:extLst>
              <a:ext uri="{FF2B5EF4-FFF2-40B4-BE49-F238E27FC236}">
                <a16:creationId xmlns:a16="http://schemas.microsoft.com/office/drawing/2014/main" id="{02A7E252-784C-4EBC-BC9B-39A4A5551604}"/>
              </a:ext>
            </a:extLst>
          </p:cNvPr>
          <p:cNvPicPr preferRelativeResize="0"/>
          <p:nvPr/>
        </p:nvPicPr>
        <p:blipFill rotWithShape="1">
          <a:blip r:embed="rId3">
            <a:alphaModFix/>
          </a:blip>
          <a:srcRect/>
          <a:stretch/>
        </p:blipFill>
        <p:spPr>
          <a:xfrm>
            <a:off x="10320792" y="0"/>
            <a:ext cx="1871207" cy="1762015"/>
          </a:xfrm>
          <a:prstGeom prst="rect">
            <a:avLst/>
          </a:prstGeom>
          <a:noFill/>
          <a:ln>
            <a:noFill/>
          </a:ln>
        </p:spPr>
      </p:pic>
      <p:sp>
        <p:nvSpPr>
          <p:cNvPr id="10" name="Google Shape;441;p26">
            <a:extLst>
              <a:ext uri="{FF2B5EF4-FFF2-40B4-BE49-F238E27FC236}">
                <a16:creationId xmlns:a16="http://schemas.microsoft.com/office/drawing/2014/main" id="{83D0BA99-86E1-4E1A-84D8-E446EB62240F}"/>
              </a:ext>
            </a:extLst>
          </p:cNvPr>
          <p:cNvSpPr/>
          <p:nvPr/>
        </p:nvSpPr>
        <p:spPr>
          <a:xfrm>
            <a:off x="433456" y="2462994"/>
            <a:ext cx="5008562" cy="2803525"/>
          </a:xfrm>
          <a:prstGeom prst="roundRect">
            <a:avLst>
              <a:gd name="adj" fmla="val 16667"/>
            </a:avLst>
          </a:prstGeom>
          <a:solidFill>
            <a:srgbClr val="F1D1E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800"/>
              <a:buFont typeface="Calibri"/>
              <a:buNone/>
            </a:pPr>
            <a:r>
              <a:rPr lang="en-US" sz="1800" b="0" i="0" u="none" dirty="0">
                <a:solidFill>
                  <a:srgbClr val="000000"/>
                </a:solidFill>
                <a:latin typeface="Calibri"/>
                <a:ea typeface="Calibri"/>
                <a:cs typeface="Calibri"/>
                <a:sym typeface="Calibri"/>
              </a:rPr>
              <a:t>La file active au </a:t>
            </a:r>
            <a:r>
              <a:rPr lang="en-US" sz="1800" b="0" i="0" u="none" dirty="0" err="1">
                <a:solidFill>
                  <a:srgbClr val="000000"/>
                </a:solidFill>
                <a:latin typeface="Calibri"/>
                <a:ea typeface="Calibri"/>
                <a:cs typeface="Calibri"/>
                <a:sym typeface="Calibri"/>
              </a:rPr>
              <a:t>sens</a:t>
            </a:r>
            <a:r>
              <a:rPr lang="en-US" sz="1800" b="0" i="0" u="none" dirty="0">
                <a:solidFill>
                  <a:srgbClr val="000000"/>
                </a:solidFill>
                <a:latin typeface="Calibri"/>
                <a:ea typeface="Calibri"/>
                <a:cs typeface="Calibri"/>
                <a:sym typeface="Calibri"/>
              </a:rPr>
              <a:t> de la CNSA</a:t>
            </a:r>
            <a:endParaRPr dirty="0"/>
          </a:p>
          <a:p>
            <a:pPr marL="0" marR="0" lvl="0" indent="0" algn="ctr" rtl="0">
              <a:lnSpc>
                <a:spcPct val="90000"/>
              </a:lnSpc>
              <a:spcBef>
                <a:spcPts val="1000"/>
              </a:spcBef>
              <a:spcAft>
                <a:spcPts val="0"/>
              </a:spcAft>
              <a:buClr>
                <a:srgbClr val="000000"/>
              </a:buClr>
              <a:buSzPts val="1800"/>
              <a:buFont typeface="Calibri"/>
              <a:buNone/>
            </a:pPr>
            <a:r>
              <a:rPr lang="en-US" sz="1800" b="0" i="0" u="none" dirty="0">
                <a:solidFill>
                  <a:srgbClr val="000000"/>
                </a:solidFill>
                <a:latin typeface="Calibri"/>
                <a:ea typeface="Calibri"/>
                <a:cs typeface="Calibri"/>
                <a:sym typeface="Calibri"/>
              </a:rPr>
              <a:t>+</a:t>
            </a:r>
            <a:endParaRPr dirty="0"/>
          </a:p>
          <a:p>
            <a:pPr marL="0" marR="0" lvl="0" indent="0" algn="ctr" rtl="0">
              <a:lnSpc>
                <a:spcPct val="90000"/>
              </a:lnSpc>
              <a:spcBef>
                <a:spcPts val="1000"/>
              </a:spcBef>
              <a:spcAft>
                <a:spcPts val="0"/>
              </a:spcAft>
              <a:buClr>
                <a:srgbClr val="000000"/>
              </a:buClr>
              <a:buSzPts val="1800"/>
              <a:buFont typeface="Calibri"/>
              <a:buNone/>
            </a:pPr>
            <a:r>
              <a:rPr lang="en-US" sz="1800" b="0" i="0" u="none" dirty="0" err="1">
                <a:solidFill>
                  <a:srgbClr val="000000"/>
                </a:solidFill>
                <a:latin typeface="Calibri"/>
                <a:ea typeface="Calibri"/>
                <a:cs typeface="Calibri"/>
                <a:sym typeface="Calibri"/>
              </a:rPr>
              <a:t>Valorisation</a:t>
            </a:r>
            <a:r>
              <a:rPr lang="en-US" sz="1800" b="0" i="0" u="none" dirty="0">
                <a:solidFill>
                  <a:srgbClr val="000000"/>
                </a:solidFill>
                <a:latin typeface="Calibri"/>
                <a:ea typeface="Calibri"/>
                <a:cs typeface="Calibri"/>
                <a:sym typeface="Calibri"/>
              </a:rPr>
              <a:t> du travail </a:t>
            </a:r>
            <a:r>
              <a:rPr lang="en-US" sz="1800" b="0" i="0" u="none" dirty="0" err="1">
                <a:solidFill>
                  <a:srgbClr val="000000"/>
                </a:solidFill>
                <a:latin typeface="Calibri"/>
                <a:ea typeface="Calibri"/>
                <a:cs typeface="Calibri"/>
                <a:sym typeface="Calibri"/>
              </a:rPr>
              <a:t>hebdomadaire</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réalisé</a:t>
            </a:r>
            <a:r>
              <a:rPr lang="en-US" sz="1800" b="0" i="0" u="none" dirty="0">
                <a:solidFill>
                  <a:srgbClr val="000000"/>
                </a:solidFill>
                <a:latin typeface="Calibri"/>
                <a:ea typeface="Calibri"/>
                <a:cs typeface="Calibri"/>
                <a:sym typeface="Calibri"/>
              </a:rPr>
              <a:t> avec </a:t>
            </a:r>
            <a:r>
              <a:rPr lang="en-US" sz="1800" b="0" i="0" u="none" dirty="0" err="1">
                <a:solidFill>
                  <a:srgbClr val="000000"/>
                </a:solidFill>
                <a:latin typeface="Calibri"/>
                <a:ea typeface="Calibri"/>
                <a:cs typeface="Calibri"/>
                <a:sym typeface="Calibri"/>
              </a:rPr>
              <a:t>chaque</a:t>
            </a:r>
            <a:r>
              <a:rPr lang="en-US" sz="1800" b="0" i="0" u="none" dirty="0">
                <a:solidFill>
                  <a:srgbClr val="000000"/>
                </a:solidFill>
                <a:latin typeface="Calibri"/>
                <a:ea typeface="Calibri"/>
                <a:cs typeface="Calibri"/>
                <a:sym typeface="Calibri"/>
              </a:rPr>
              <a:t> enfant/adolescent </a:t>
            </a:r>
            <a:r>
              <a:rPr lang="en-US" sz="1800" b="0" i="0" u="none" dirty="0" err="1">
                <a:solidFill>
                  <a:srgbClr val="000000"/>
                </a:solidFill>
                <a:latin typeface="Calibri"/>
                <a:ea typeface="Calibri"/>
                <a:cs typeface="Calibri"/>
                <a:sym typeface="Calibri"/>
              </a:rPr>
              <a:t>accompagné</a:t>
            </a:r>
            <a:r>
              <a:rPr lang="en-US" sz="1800" b="0" i="0" u="none" dirty="0">
                <a:solidFill>
                  <a:srgbClr val="000000"/>
                </a:solidFill>
                <a:latin typeface="Calibri"/>
                <a:ea typeface="Calibri"/>
                <a:cs typeface="Calibri"/>
                <a:sym typeface="Calibri"/>
              </a:rPr>
              <a:t> par le </a:t>
            </a:r>
            <a:r>
              <a:rPr lang="en-US" sz="1800" b="0" i="0" u="none" dirty="0" err="1">
                <a:solidFill>
                  <a:srgbClr val="000000"/>
                </a:solidFill>
                <a:latin typeface="Calibri"/>
                <a:ea typeface="Calibri"/>
                <a:cs typeface="Calibri"/>
                <a:sym typeface="Calibri"/>
              </a:rPr>
              <a:t>biais</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d’unités</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d’accompagnement</a:t>
            </a:r>
            <a:endParaRPr dirty="0"/>
          </a:p>
          <a:p>
            <a:pPr marL="0" marR="0" lvl="0" indent="0" algn="ctr" rtl="0">
              <a:lnSpc>
                <a:spcPct val="90000"/>
              </a:lnSpc>
              <a:spcBef>
                <a:spcPts val="1000"/>
              </a:spcBef>
              <a:spcAft>
                <a:spcPts val="0"/>
              </a:spcAft>
              <a:buClr>
                <a:srgbClr val="000000"/>
              </a:buClr>
              <a:buSzPts val="1800"/>
              <a:buFont typeface="Calibri"/>
              <a:buNone/>
            </a:pPr>
            <a:r>
              <a:rPr lang="en-US" sz="1800" b="0" i="0" u="none" dirty="0">
                <a:solidFill>
                  <a:srgbClr val="000000"/>
                </a:solidFill>
                <a:latin typeface="Calibri"/>
                <a:ea typeface="Calibri"/>
                <a:cs typeface="Calibri"/>
                <a:sym typeface="Calibri"/>
              </a:rPr>
              <a:t>=</a:t>
            </a:r>
            <a:endParaRPr dirty="0"/>
          </a:p>
          <a:p>
            <a:pPr marL="0" marR="0" lvl="0" indent="0" algn="ctr" rtl="0">
              <a:lnSpc>
                <a:spcPct val="90000"/>
              </a:lnSpc>
              <a:spcBef>
                <a:spcPts val="1000"/>
              </a:spcBef>
              <a:spcAft>
                <a:spcPts val="0"/>
              </a:spcAft>
              <a:buClr>
                <a:srgbClr val="0070C0"/>
              </a:buClr>
              <a:buSzPts val="1800"/>
              <a:buFont typeface="Calibri"/>
              <a:buNone/>
            </a:pPr>
            <a:r>
              <a:rPr lang="en-US" sz="1800" b="1" i="0" u="none" dirty="0" err="1">
                <a:solidFill>
                  <a:srgbClr val="0070C0"/>
                </a:solidFill>
                <a:latin typeface="Calibri"/>
                <a:ea typeface="Calibri"/>
                <a:cs typeface="Calibri"/>
                <a:sym typeface="Calibri"/>
              </a:rPr>
              <a:t>Mesure</a:t>
            </a:r>
            <a:r>
              <a:rPr lang="en-US" sz="1800" b="1" i="0" u="none" dirty="0">
                <a:solidFill>
                  <a:srgbClr val="0070C0"/>
                </a:solidFill>
                <a:latin typeface="Calibri"/>
                <a:ea typeface="Calibri"/>
                <a:cs typeface="Calibri"/>
                <a:sym typeface="Calibri"/>
              </a:rPr>
              <a:t> de </a:t>
            </a:r>
            <a:r>
              <a:rPr lang="en-US" sz="1800" b="1" i="0" u="none" dirty="0" err="1">
                <a:solidFill>
                  <a:srgbClr val="0070C0"/>
                </a:solidFill>
                <a:latin typeface="Calibri"/>
                <a:ea typeface="Calibri"/>
                <a:cs typeface="Calibri"/>
                <a:sym typeface="Calibri"/>
              </a:rPr>
              <a:t>l’activité</a:t>
            </a:r>
            <a:r>
              <a:rPr lang="en-US" sz="1800" b="1" i="0" u="none" dirty="0">
                <a:solidFill>
                  <a:srgbClr val="0070C0"/>
                </a:solidFill>
                <a:latin typeface="Calibri"/>
                <a:ea typeface="Calibri"/>
                <a:cs typeface="Calibri"/>
                <a:sym typeface="Calibri"/>
              </a:rPr>
              <a:t> </a:t>
            </a:r>
            <a:r>
              <a:rPr lang="en-US" sz="1800" b="1" i="0" u="none" dirty="0" err="1">
                <a:solidFill>
                  <a:srgbClr val="0070C0"/>
                </a:solidFill>
                <a:latin typeface="Calibri"/>
                <a:ea typeface="Calibri"/>
                <a:cs typeface="Calibri"/>
                <a:sym typeface="Calibri"/>
              </a:rPr>
              <a:t>globale</a:t>
            </a:r>
            <a:r>
              <a:rPr lang="en-US" sz="1800" b="1" i="0" u="none" dirty="0">
                <a:solidFill>
                  <a:srgbClr val="0070C0"/>
                </a:solidFill>
                <a:latin typeface="Calibri"/>
                <a:ea typeface="Calibri"/>
                <a:cs typeface="Calibri"/>
                <a:sym typeface="Calibri"/>
              </a:rPr>
              <a:t> du </a:t>
            </a:r>
            <a:r>
              <a:rPr lang="en-US" sz="1800" b="1" i="0" u="none" dirty="0" err="1">
                <a:solidFill>
                  <a:srgbClr val="0070C0"/>
                </a:solidFill>
                <a:latin typeface="Calibri"/>
                <a:ea typeface="Calibri"/>
                <a:cs typeface="Calibri"/>
                <a:sym typeface="Calibri"/>
              </a:rPr>
              <a:t>dispositif</a:t>
            </a:r>
            <a:endParaRPr dirty="0"/>
          </a:p>
        </p:txBody>
      </p:sp>
      <p:sp>
        <p:nvSpPr>
          <p:cNvPr id="11" name="Google Shape;437;p26">
            <a:extLst>
              <a:ext uri="{FF2B5EF4-FFF2-40B4-BE49-F238E27FC236}">
                <a16:creationId xmlns:a16="http://schemas.microsoft.com/office/drawing/2014/main" id="{6A13D95B-8CE0-4639-95C5-50985E4EC6B9}"/>
              </a:ext>
            </a:extLst>
          </p:cNvPr>
          <p:cNvSpPr txBox="1">
            <a:spLocks/>
          </p:cNvSpPr>
          <p:nvPr/>
        </p:nvSpPr>
        <p:spPr>
          <a:xfrm>
            <a:off x="5663317" y="1762015"/>
            <a:ext cx="5181600" cy="43513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70000"/>
              </a:lnSpc>
              <a:buSzPts val="1800"/>
            </a:pPr>
            <a:r>
              <a:rPr lang="fr-FR" sz="1800" dirty="0">
                <a:latin typeface="Calibri"/>
                <a:ea typeface="Calibri"/>
                <a:cs typeface="Calibri"/>
                <a:sym typeface="Calibri"/>
              </a:rPr>
              <a:t>Sortir de la logique du décompte par modalité (accueil de jour, accueil de nuit, ambulatoire...) pour :</a:t>
            </a:r>
            <a:endParaRPr lang="fr-FR" dirty="0"/>
          </a:p>
          <a:p>
            <a:pPr algn="just">
              <a:lnSpc>
                <a:spcPct val="70000"/>
              </a:lnSpc>
              <a:spcBef>
                <a:spcPts val="1000"/>
              </a:spcBef>
              <a:buClr>
                <a:srgbClr val="222A35"/>
              </a:buClr>
              <a:buSzPts val="1800"/>
            </a:pPr>
            <a:endParaRPr lang="fr-FR" sz="1800" dirty="0">
              <a:latin typeface="Calibri"/>
              <a:ea typeface="Calibri"/>
              <a:cs typeface="Calibri"/>
              <a:sym typeface="Calibri"/>
            </a:endParaRPr>
          </a:p>
          <a:p>
            <a:pPr marL="742950" lvl="1" indent="-285750" algn="just">
              <a:lnSpc>
                <a:spcPct val="70000"/>
              </a:lnSpc>
              <a:spcBef>
                <a:spcPts val="1000"/>
              </a:spcBef>
              <a:buClr>
                <a:srgbClr val="843C0C"/>
              </a:buClr>
              <a:buSzPts val="1800"/>
              <a:buFont typeface="Noto Sans Symbols"/>
              <a:buChar char="⇒"/>
            </a:pPr>
            <a:r>
              <a:rPr lang="fr-FR" sz="1800" dirty="0">
                <a:latin typeface="Calibri"/>
                <a:ea typeface="Calibri"/>
                <a:cs typeface="Calibri"/>
                <a:sym typeface="Calibri"/>
              </a:rPr>
              <a:t>Refléter le fonctionnement en Dispositif</a:t>
            </a:r>
            <a:endParaRPr lang="fr-FR" dirty="0"/>
          </a:p>
          <a:p>
            <a:pPr marL="742950" lvl="1" indent="-171450" algn="just">
              <a:lnSpc>
                <a:spcPct val="70000"/>
              </a:lnSpc>
              <a:spcBef>
                <a:spcPts val="1000"/>
              </a:spcBef>
              <a:buClr>
                <a:srgbClr val="843C0C"/>
              </a:buClr>
              <a:buSzPts val="1800"/>
              <a:buFont typeface="Noto Sans Symbols"/>
              <a:buNone/>
            </a:pPr>
            <a:endParaRPr lang="fr-FR" sz="1800" dirty="0">
              <a:latin typeface="Calibri"/>
              <a:ea typeface="Calibri"/>
              <a:cs typeface="Calibri"/>
              <a:sym typeface="Calibri"/>
            </a:endParaRPr>
          </a:p>
          <a:p>
            <a:pPr marL="742950" lvl="1" indent="-285750" algn="just">
              <a:lnSpc>
                <a:spcPct val="70000"/>
              </a:lnSpc>
              <a:spcBef>
                <a:spcPts val="1000"/>
              </a:spcBef>
              <a:buClr>
                <a:srgbClr val="843C0C"/>
              </a:buClr>
              <a:buSzPts val="1800"/>
              <a:buFont typeface="Noto Sans Symbols"/>
              <a:buChar char="⇒"/>
            </a:pPr>
            <a:r>
              <a:rPr lang="fr-FR" sz="1800" dirty="0">
                <a:latin typeface="Calibri"/>
                <a:ea typeface="Calibri"/>
                <a:cs typeface="Calibri"/>
                <a:sym typeface="Calibri"/>
              </a:rPr>
              <a:t>Accélérer la transformation de l’offre</a:t>
            </a:r>
            <a:endParaRPr lang="fr-FR" dirty="0"/>
          </a:p>
          <a:p>
            <a:pPr marL="742950" lvl="1" indent="-171450" algn="just">
              <a:lnSpc>
                <a:spcPct val="70000"/>
              </a:lnSpc>
              <a:spcBef>
                <a:spcPts val="1000"/>
              </a:spcBef>
              <a:buClr>
                <a:srgbClr val="843C0C"/>
              </a:buClr>
              <a:buSzPts val="1800"/>
              <a:buFont typeface="Noto Sans Symbols"/>
              <a:buNone/>
            </a:pPr>
            <a:endParaRPr lang="fr-FR" sz="1800" dirty="0">
              <a:latin typeface="Calibri"/>
              <a:ea typeface="Calibri"/>
              <a:cs typeface="Calibri"/>
              <a:sym typeface="Calibri"/>
            </a:endParaRPr>
          </a:p>
          <a:p>
            <a:pPr marL="742950" lvl="1" indent="-285750" algn="just">
              <a:lnSpc>
                <a:spcPct val="70000"/>
              </a:lnSpc>
              <a:spcBef>
                <a:spcPts val="1000"/>
              </a:spcBef>
              <a:buClr>
                <a:srgbClr val="843C0C"/>
              </a:buClr>
              <a:buSzPts val="1800"/>
              <a:buFont typeface="Noto Sans Symbols"/>
              <a:buChar char="⇒"/>
            </a:pPr>
            <a:r>
              <a:rPr lang="fr-FR" sz="1800" dirty="0">
                <a:latin typeface="Calibri"/>
                <a:ea typeface="Calibri"/>
                <a:cs typeface="Calibri"/>
                <a:sym typeface="Calibri"/>
              </a:rPr>
              <a:t>mettre en valeur les accompagnements qui soutiennent l’inclusion</a:t>
            </a:r>
            <a:endParaRPr lang="fr-FR" dirty="0"/>
          </a:p>
          <a:p>
            <a:pPr marL="742950" lvl="1" indent="-171450" algn="just">
              <a:lnSpc>
                <a:spcPct val="70000"/>
              </a:lnSpc>
              <a:spcBef>
                <a:spcPts val="1000"/>
              </a:spcBef>
              <a:buClr>
                <a:srgbClr val="843C0C"/>
              </a:buClr>
              <a:buSzPts val="1800"/>
              <a:buFont typeface="Noto Sans Symbols"/>
              <a:buNone/>
            </a:pPr>
            <a:endParaRPr lang="fr-FR" sz="1800" dirty="0">
              <a:latin typeface="Calibri"/>
              <a:ea typeface="Calibri"/>
              <a:cs typeface="Calibri"/>
              <a:sym typeface="Calibri"/>
            </a:endParaRPr>
          </a:p>
          <a:p>
            <a:pPr marL="742950" lvl="1" indent="-285750" algn="just">
              <a:lnSpc>
                <a:spcPct val="70000"/>
              </a:lnSpc>
              <a:spcBef>
                <a:spcPts val="1000"/>
              </a:spcBef>
              <a:buClr>
                <a:srgbClr val="843C0C"/>
              </a:buClr>
              <a:buSzPts val="1800"/>
              <a:buFont typeface="Noto Sans Symbols"/>
              <a:buChar char="⇒"/>
            </a:pPr>
            <a:r>
              <a:rPr lang="fr-FR" sz="1800" dirty="0">
                <a:latin typeface="Calibri"/>
                <a:ea typeface="Calibri"/>
                <a:cs typeface="Calibri"/>
                <a:sym typeface="Calibri"/>
              </a:rPr>
              <a:t>Rendre lisible la fonction appui / ressource sur les territoires</a:t>
            </a:r>
            <a:endParaRPr lang="fr-FR" dirty="0"/>
          </a:p>
          <a:p>
            <a:pPr algn="just">
              <a:lnSpc>
                <a:spcPct val="70000"/>
              </a:lnSpc>
              <a:spcBef>
                <a:spcPts val="1000"/>
              </a:spcBef>
              <a:buClr>
                <a:srgbClr val="222A35"/>
              </a:buClr>
              <a:buSzPts val="1800"/>
            </a:pPr>
            <a:endParaRPr lang="fr-FR" sz="1800" dirty="0">
              <a:latin typeface="Calibri"/>
              <a:ea typeface="Calibri"/>
              <a:cs typeface="Calibri"/>
              <a:sym typeface="Calibri"/>
            </a:endParaRPr>
          </a:p>
          <a:p>
            <a:pPr algn="just">
              <a:lnSpc>
                <a:spcPct val="70000"/>
              </a:lnSpc>
              <a:spcBef>
                <a:spcPts val="1000"/>
              </a:spcBef>
              <a:buSzPts val="1800"/>
            </a:pPr>
            <a:r>
              <a:rPr lang="fr-FR" sz="1800" dirty="0">
                <a:latin typeface="Calibri"/>
                <a:ea typeface="Calibri"/>
                <a:cs typeface="Calibri"/>
                <a:sym typeface="Calibri"/>
              </a:rPr>
              <a:t>Proposer un modèle simple, avec une saisie automatique possible par les logiciels usagers</a:t>
            </a:r>
            <a:endParaRPr lang="fr-FR" dirty="0"/>
          </a:p>
          <a:p>
            <a:pPr marL="228600" indent="-114300">
              <a:lnSpc>
                <a:spcPct val="90000"/>
              </a:lnSpc>
              <a:spcBef>
                <a:spcPts val="1000"/>
              </a:spcBef>
              <a:buClr>
                <a:srgbClr val="222A35"/>
              </a:buClr>
              <a:buSzPts val="1800"/>
            </a:pPr>
            <a:endParaRPr lang="fr-FR" sz="1800" dirty="0">
              <a:latin typeface="Calibri"/>
              <a:ea typeface="Calibri"/>
              <a:cs typeface="Calibri"/>
              <a:sym typeface="Calibri"/>
            </a:endParaRPr>
          </a:p>
        </p:txBody>
      </p:sp>
    </p:spTree>
    <p:extLst>
      <p:ext uri="{BB962C8B-B14F-4D97-AF65-F5344CB8AC3E}">
        <p14:creationId xmlns:p14="http://schemas.microsoft.com/office/powerpoint/2010/main" val="4195101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43</a:t>
            </a:fld>
            <a:endParaRPr/>
          </a:p>
        </p:txBody>
      </p:sp>
      <p:sp>
        <p:nvSpPr>
          <p:cNvPr id="8" name="Google Shape;448;p27">
            <a:extLst>
              <a:ext uri="{FF2B5EF4-FFF2-40B4-BE49-F238E27FC236}">
                <a16:creationId xmlns:a16="http://schemas.microsoft.com/office/drawing/2014/main" id="{2D1F9BA2-F577-4B84-9640-3549E596CA8B}"/>
              </a:ext>
            </a:extLst>
          </p:cNvPr>
          <p:cNvSpPr txBox="1">
            <a:spLocks noGrp="1"/>
          </p:cNvSpPr>
          <p:nvPr>
            <p:ph type="title"/>
          </p:nvPr>
        </p:nvSpPr>
        <p:spPr>
          <a:xfrm>
            <a:off x="139148" y="0"/>
            <a:ext cx="11913704" cy="9620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22A35"/>
              </a:buClr>
              <a:buSzPts val="2500"/>
              <a:buFont typeface="Verdana"/>
              <a:buNone/>
            </a:pPr>
            <a:r>
              <a:rPr lang="en-US" sz="3200" i="0" u="none" dirty="0">
                <a:solidFill>
                  <a:srgbClr val="222A35"/>
                </a:solidFill>
                <a:latin typeface="Comic Sans MS" panose="030F0702030302020204" pitchFamily="66" charset="0"/>
                <a:sym typeface="Verdana"/>
              </a:rPr>
              <a:t>Une </a:t>
            </a:r>
            <a:r>
              <a:rPr lang="en-US" sz="3200" i="0" u="none" dirty="0" err="1">
                <a:solidFill>
                  <a:srgbClr val="222A35"/>
                </a:solidFill>
                <a:latin typeface="Comic Sans MS" panose="030F0702030302020204" pitchFamily="66" charset="0"/>
                <a:sym typeface="Verdana"/>
              </a:rPr>
              <a:t>expérimentation</a:t>
            </a:r>
            <a:r>
              <a:rPr lang="en-US" sz="3200" i="0" u="none" dirty="0">
                <a:solidFill>
                  <a:srgbClr val="222A35"/>
                </a:solidFill>
                <a:latin typeface="Comic Sans MS" panose="030F0702030302020204" pitchFamily="66" charset="0"/>
                <a:sym typeface="Verdana"/>
              </a:rPr>
              <a:t> </a:t>
            </a:r>
            <a:r>
              <a:rPr lang="en-US" sz="3200" i="0" u="none" dirty="0" err="1">
                <a:solidFill>
                  <a:srgbClr val="222A35"/>
                </a:solidFill>
                <a:latin typeface="Comic Sans MS" panose="030F0702030302020204" pitchFamily="66" charset="0"/>
                <a:sym typeface="Verdana"/>
              </a:rPr>
              <a:t>basée</a:t>
            </a:r>
            <a:r>
              <a:rPr lang="en-US" sz="3200" i="0" u="none" dirty="0">
                <a:solidFill>
                  <a:srgbClr val="222A35"/>
                </a:solidFill>
                <a:latin typeface="Comic Sans MS" panose="030F0702030302020204" pitchFamily="66" charset="0"/>
                <a:sym typeface="Verdana"/>
              </a:rPr>
              <a:t> sur des </a:t>
            </a:r>
            <a:r>
              <a:rPr lang="en-US" sz="3200" i="0" u="none" dirty="0" err="1">
                <a:solidFill>
                  <a:srgbClr val="222A35"/>
                </a:solidFill>
                <a:latin typeface="Comic Sans MS" panose="030F0702030302020204" pitchFamily="66" charset="0"/>
                <a:sym typeface="Verdana"/>
              </a:rPr>
              <a:t>Unités</a:t>
            </a:r>
            <a:r>
              <a:rPr lang="en-US" sz="3200" i="0" u="none" dirty="0">
                <a:solidFill>
                  <a:srgbClr val="222A35"/>
                </a:solidFill>
                <a:latin typeface="Comic Sans MS" panose="030F0702030302020204" pitchFamily="66" charset="0"/>
                <a:sym typeface="Verdana"/>
              </a:rPr>
              <a:t> </a:t>
            </a:r>
            <a:r>
              <a:rPr lang="en-US" sz="3200" i="0" u="none" dirty="0" err="1">
                <a:solidFill>
                  <a:srgbClr val="222A35"/>
                </a:solidFill>
                <a:latin typeface="Comic Sans MS" panose="030F0702030302020204" pitchFamily="66" charset="0"/>
                <a:sym typeface="Verdana"/>
              </a:rPr>
              <a:t>d’accompagnement</a:t>
            </a:r>
            <a:r>
              <a:rPr lang="en-US" sz="3200" i="0" u="none" dirty="0">
                <a:solidFill>
                  <a:srgbClr val="222A35"/>
                </a:solidFill>
                <a:latin typeface="Comic Sans MS" panose="030F0702030302020204" pitchFamily="66" charset="0"/>
                <a:sym typeface="Verdana"/>
              </a:rPr>
              <a:t> </a:t>
            </a:r>
            <a:r>
              <a:rPr lang="en-US" sz="3200" i="0" u="none" dirty="0" err="1">
                <a:solidFill>
                  <a:srgbClr val="222A35"/>
                </a:solidFill>
                <a:latin typeface="Comic Sans MS" panose="030F0702030302020204" pitchFamily="66" charset="0"/>
                <a:sym typeface="Verdana"/>
              </a:rPr>
              <a:t>hebdomadaire</a:t>
            </a:r>
            <a:r>
              <a:rPr lang="en-US" sz="3200" i="0" u="none" dirty="0">
                <a:solidFill>
                  <a:srgbClr val="222A35"/>
                </a:solidFill>
                <a:latin typeface="Comic Sans MS" panose="030F0702030302020204" pitchFamily="66" charset="0"/>
                <a:sym typeface="Verdana"/>
              </a:rPr>
              <a:t> </a:t>
            </a:r>
            <a:r>
              <a:rPr lang="en-US" sz="3200" i="0" u="none" dirty="0" err="1">
                <a:solidFill>
                  <a:srgbClr val="222A35"/>
                </a:solidFill>
                <a:latin typeface="Comic Sans MS" panose="030F0702030302020204" pitchFamily="66" charset="0"/>
                <a:sym typeface="Verdana"/>
              </a:rPr>
              <a:t>cotées</a:t>
            </a:r>
            <a:r>
              <a:rPr lang="en-US" sz="3200" i="0" u="none" dirty="0">
                <a:solidFill>
                  <a:srgbClr val="222A35"/>
                </a:solidFill>
                <a:latin typeface="Comic Sans MS" panose="030F0702030302020204" pitchFamily="66" charset="0"/>
                <a:sym typeface="Verdana"/>
              </a:rPr>
              <a:t> de 1 à 4 </a:t>
            </a:r>
            <a:r>
              <a:rPr lang="en-US" sz="3200" i="0" u="none" dirty="0" err="1">
                <a:solidFill>
                  <a:srgbClr val="222A35"/>
                </a:solidFill>
                <a:latin typeface="Comic Sans MS" panose="030F0702030302020204" pitchFamily="66" charset="0"/>
                <a:sym typeface="Verdana"/>
              </a:rPr>
              <a:t>selon</a:t>
            </a:r>
            <a:r>
              <a:rPr lang="en-US" sz="3200" i="0" u="none" dirty="0">
                <a:solidFill>
                  <a:srgbClr val="222A35"/>
                </a:solidFill>
                <a:latin typeface="Comic Sans MS" panose="030F0702030302020204" pitchFamily="66" charset="0"/>
                <a:sym typeface="Verdana"/>
              </a:rPr>
              <a:t> des </a:t>
            </a:r>
            <a:r>
              <a:rPr lang="en-US" sz="3200" i="0" u="none" dirty="0" err="1">
                <a:solidFill>
                  <a:srgbClr val="222A35"/>
                </a:solidFill>
                <a:latin typeface="Comic Sans MS" panose="030F0702030302020204" pitchFamily="66" charset="0"/>
                <a:sym typeface="Verdana"/>
              </a:rPr>
              <a:t>seuils</a:t>
            </a:r>
            <a:r>
              <a:rPr lang="en-US" sz="3200" i="0" u="none" dirty="0">
                <a:solidFill>
                  <a:srgbClr val="222A35"/>
                </a:solidFill>
                <a:latin typeface="Comic Sans MS" panose="030F0702030302020204" pitchFamily="66" charset="0"/>
                <a:sym typeface="Verdana"/>
              </a:rPr>
              <a:t> </a:t>
            </a:r>
            <a:r>
              <a:rPr lang="en-US" sz="3200" i="0" u="none" dirty="0" err="1">
                <a:solidFill>
                  <a:srgbClr val="222A35"/>
                </a:solidFill>
                <a:latin typeface="Comic Sans MS" panose="030F0702030302020204" pitchFamily="66" charset="0"/>
                <a:sym typeface="Verdana"/>
              </a:rPr>
              <a:t>horaires</a:t>
            </a:r>
            <a:endParaRPr sz="3200" dirty="0">
              <a:latin typeface="Comic Sans MS" panose="030F0702030302020204" pitchFamily="66" charset="0"/>
            </a:endParaRPr>
          </a:p>
        </p:txBody>
      </p:sp>
      <p:graphicFrame>
        <p:nvGraphicFramePr>
          <p:cNvPr id="9" name="Google Shape;449;p27">
            <a:extLst>
              <a:ext uri="{FF2B5EF4-FFF2-40B4-BE49-F238E27FC236}">
                <a16:creationId xmlns:a16="http://schemas.microsoft.com/office/drawing/2014/main" id="{A2F4F44C-A374-402F-9B8F-917130CE230D}"/>
              </a:ext>
            </a:extLst>
          </p:cNvPr>
          <p:cNvGraphicFramePr/>
          <p:nvPr>
            <p:extLst>
              <p:ext uri="{D42A27DB-BD31-4B8C-83A1-F6EECF244321}">
                <p14:modId xmlns:p14="http://schemas.microsoft.com/office/powerpoint/2010/main" val="4202874693"/>
              </p:ext>
            </p:extLst>
          </p:nvPr>
        </p:nvGraphicFramePr>
        <p:xfrm>
          <a:off x="847750" y="995444"/>
          <a:ext cx="9772625" cy="5175340"/>
        </p:xfrm>
        <a:graphic>
          <a:graphicData uri="http://schemas.openxmlformats.org/drawingml/2006/table">
            <a:tbl>
              <a:tblPr>
                <a:noFill/>
                <a:tableStyleId>{2D946B5E-AA6B-4A52-A5D2-EE3162613882}</a:tableStyleId>
              </a:tblPr>
              <a:tblGrid>
                <a:gridCol w="2565400">
                  <a:extLst>
                    <a:ext uri="{9D8B030D-6E8A-4147-A177-3AD203B41FA5}">
                      <a16:colId xmlns:a16="http://schemas.microsoft.com/office/drawing/2014/main" val="20000"/>
                    </a:ext>
                  </a:extLst>
                </a:gridCol>
                <a:gridCol w="5414950">
                  <a:extLst>
                    <a:ext uri="{9D8B030D-6E8A-4147-A177-3AD203B41FA5}">
                      <a16:colId xmlns:a16="http://schemas.microsoft.com/office/drawing/2014/main" val="20001"/>
                    </a:ext>
                  </a:extLst>
                </a:gridCol>
                <a:gridCol w="1792275">
                  <a:extLst>
                    <a:ext uri="{9D8B030D-6E8A-4147-A177-3AD203B41FA5}">
                      <a16:colId xmlns:a16="http://schemas.microsoft.com/office/drawing/2014/main" val="20002"/>
                    </a:ext>
                  </a:extLst>
                </a:gridCol>
              </a:tblGrid>
              <a:tr h="862000">
                <a:tc>
                  <a:txBody>
                    <a:bodyPr/>
                    <a:lstStyle/>
                    <a:p>
                      <a:pPr marL="0" marR="0" lvl="0" indent="0" algn="ctr" rtl="0">
                        <a:lnSpc>
                          <a:spcPct val="100000"/>
                        </a:lnSpc>
                        <a:spcBef>
                          <a:spcPts val="0"/>
                        </a:spcBef>
                        <a:spcAft>
                          <a:spcPts val="0"/>
                        </a:spcAft>
                        <a:buClr>
                          <a:schemeClr val="lt1"/>
                        </a:buClr>
                        <a:buSzPts val="1400"/>
                        <a:buFont typeface="Verdana"/>
                        <a:buNone/>
                      </a:pPr>
                      <a:r>
                        <a:rPr lang="en-US" sz="1400" b="1" i="0" u="none" strike="noStrike" cap="none">
                          <a:solidFill>
                            <a:schemeClr val="lt1"/>
                          </a:solidFill>
                          <a:latin typeface="Verdana"/>
                          <a:ea typeface="Verdana"/>
                          <a:cs typeface="Verdana"/>
                          <a:sym typeface="Verdana"/>
                        </a:rPr>
                        <a:t>Modalités d'accompagnement avant le dispositif</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400"/>
                        <a:buFont typeface="Verdana"/>
                        <a:buNone/>
                      </a:pPr>
                      <a:r>
                        <a:rPr lang="en-US" sz="1400" b="1" i="0" u="none" strike="noStrike" cap="none" dirty="0" err="1">
                          <a:solidFill>
                            <a:schemeClr val="lt1"/>
                          </a:solidFill>
                          <a:latin typeface="Verdana"/>
                          <a:ea typeface="Verdana"/>
                          <a:cs typeface="Verdana"/>
                          <a:sym typeface="Verdana"/>
                        </a:rPr>
                        <a:t>Modalités</a:t>
                      </a:r>
                      <a:r>
                        <a:rPr lang="en-US" sz="1400" b="1" i="0" u="none" strike="noStrike" cap="none" dirty="0">
                          <a:solidFill>
                            <a:schemeClr val="lt1"/>
                          </a:solidFill>
                          <a:latin typeface="Verdana"/>
                          <a:ea typeface="Verdana"/>
                          <a:cs typeface="Verdana"/>
                          <a:sym typeface="Verdana"/>
                        </a:rPr>
                        <a:t> </a:t>
                      </a:r>
                      <a:r>
                        <a:rPr lang="en-US" sz="1400" b="1" i="0" u="none" strike="noStrike" cap="none" dirty="0" err="1">
                          <a:solidFill>
                            <a:schemeClr val="lt1"/>
                          </a:solidFill>
                          <a:latin typeface="Verdana"/>
                          <a:ea typeface="Verdana"/>
                          <a:cs typeface="Verdana"/>
                          <a:sym typeface="Verdana"/>
                        </a:rPr>
                        <a:t>d'accompagnement</a:t>
                      </a:r>
                      <a:r>
                        <a:rPr lang="en-US" sz="1400" b="1" i="0" u="none" strike="noStrike" cap="none" dirty="0">
                          <a:solidFill>
                            <a:schemeClr val="lt1"/>
                          </a:solidFill>
                          <a:latin typeface="Verdana"/>
                          <a:ea typeface="Verdana"/>
                          <a:cs typeface="Verdana"/>
                          <a:sym typeface="Verdana"/>
                        </a:rPr>
                        <a:t> </a:t>
                      </a:r>
                      <a:r>
                        <a:rPr lang="en-US" sz="1400" b="1" i="0" u="none" strike="noStrike" cap="none" dirty="0" err="1">
                          <a:solidFill>
                            <a:schemeClr val="lt1"/>
                          </a:solidFill>
                          <a:latin typeface="Verdana"/>
                          <a:ea typeface="Verdana"/>
                          <a:cs typeface="Verdana"/>
                          <a:sym typeface="Verdana"/>
                        </a:rPr>
                        <a:t>en</a:t>
                      </a:r>
                      <a:r>
                        <a:rPr lang="en-US" sz="1400" b="1" i="0" u="none" strike="noStrike" cap="none" dirty="0">
                          <a:solidFill>
                            <a:schemeClr val="lt1"/>
                          </a:solidFill>
                          <a:latin typeface="Verdana"/>
                          <a:ea typeface="Verdana"/>
                          <a:cs typeface="Verdana"/>
                          <a:sym typeface="Verdana"/>
                        </a:rPr>
                        <a:t> </a:t>
                      </a:r>
                      <a:r>
                        <a:rPr lang="en-US" sz="1400" b="1" i="0" u="none" strike="noStrike" cap="none" dirty="0" err="1">
                          <a:solidFill>
                            <a:schemeClr val="lt1"/>
                          </a:solidFill>
                          <a:latin typeface="Verdana"/>
                          <a:ea typeface="Verdana"/>
                          <a:cs typeface="Verdana"/>
                          <a:sym typeface="Verdana"/>
                        </a:rPr>
                        <a:t>dispositif</a:t>
                      </a:r>
                      <a:r>
                        <a:rPr lang="en-US" sz="1400" b="1" i="0" u="none" strike="noStrike" cap="none" dirty="0">
                          <a:solidFill>
                            <a:schemeClr val="lt1"/>
                          </a:solidFill>
                          <a:latin typeface="Verdana"/>
                          <a:ea typeface="Verdana"/>
                          <a:cs typeface="Verdana"/>
                          <a:sym typeface="Verdana"/>
                        </a:rPr>
                        <a:t> </a:t>
                      </a:r>
                      <a:endParaRPr dirty="0"/>
                    </a:p>
                    <a:p>
                      <a:pPr marL="0" marR="0" lvl="0" indent="0" algn="ctr" rtl="0">
                        <a:lnSpc>
                          <a:spcPct val="100000"/>
                        </a:lnSpc>
                        <a:spcBef>
                          <a:spcPts val="0"/>
                        </a:spcBef>
                        <a:spcAft>
                          <a:spcPts val="0"/>
                        </a:spcAft>
                        <a:buClr>
                          <a:schemeClr val="lt1"/>
                        </a:buClr>
                        <a:buSzPts val="1400"/>
                        <a:buFont typeface="Verdana"/>
                        <a:buNone/>
                      </a:pPr>
                      <a:r>
                        <a:rPr lang="en-US" sz="1400" b="1" i="0" u="none" strike="noStrike" cap="none" dirty="0">
                          <a:solidFill>
                            <a:schemeClr val="lt1"/>
                          </a:solidFill>
                          <a:latin typeface="Verdana"/>
                          <a:ea typeface="Verdana"/>
                          <a:cs typeface="Verdana"/>
                          <a:sym typeface="Verdana"/>
                        </a:rPr>
                        <a:t>et </a:t>
                      </a:r>
                      <a:r>
                        <a:rPr lang="en-US" sz="1400" b="1" i="0" u="none" strike="noStrike" cap="none" dirty="0" err="1">
                          <a:solidFill>
                            <a:schemeClr val="lt1"/>
                          </a:solidFill>
                          <a:latin typeface="Verdana"/>
                          <a:ea typeface="Verdana"/>
                          <a:cs typeface="Verdana"/>
                          <a:sym typeface="Verdana"/>
                        </a:rPr>
                        <a:t>fonction</a:t>
                      </a:r>
                      <a:r>
                        <a:rPr lang="en-US" sz="1400" b="1" i="0" u="none" strike="noStrike" cap="none" dirty="0">
                          <a:solidFill>
                            <a:schemeClr val="lt1"/>
                          </a:solidFill>
                          <a:latin typeface="Verdana"/>
                          <a:ea typeface="Verdana"/>
                          <a:cs typeface="Verdana"/>
                          <a:sym typeface="Verdana"/>
                        </a:rPr>
                        <a:t> </a:t>
                      </a:r>
                      <a:r>
                        <a:rPr lang="en-US" sz="1400" b="1" i="0" u="none" strike="noStrike" cap="none" dirty="0" err="1">
                          <a:solidFill>
                            <a:schemeClr val="lt1"/>
                          </a:solidFill>
                          <a:latin typeface="Verdana"/>
                          <a:ea typeface="Verdana"/>
                          <a:cs typeface="Verdana"/>
                          <a:sym typeface="Verdana"/>
                        </a:rPr>
                        <a:t>appui</a:t>
                      </a:r>
                      <a:r>
                        <a:rPr lang="en-US" sz="1400" b="1" i="0" u="none" strike="noStrike" cap="none" dirty="0">
                          <a:solidFill>
                            <a:schemeClr val="lt1"/>
                          </a:solidFill>
                          <a:latin typeface="Verdana"/>
                          <a:ea typeface="Verdana"/>
                          <a:cs typeface="Verdana"/>
                          <a:sym typeface="Verdana"/>
                        </a:rPr>
                        <a:t> </a:t>
                      </a:r>
                      <a:r>
                        <a:rPr lang="en-US" sz="1400" b="1" i="0" u="none" strike="noStrike" cap="none" dirty="0" err="1">
                          <a:solidFill>
                            <a:schemeClr val="lt1"/>
                          </a:solidFill>
                          <a:latin typeface="Verdana"/>
                          <a:ea typeface="Verdana"/>
                          <a:cs typeface="Verdana"/>
                          <a:sym typeface="Verdana"/>
                        </a:rPr>
                        <a:t>ressource</a:t>
                      </a:r>
                      <a:r>
                        <a:rPr lang="en-US" sz="1400" b="1" i="0" u="none" strike="noStrike" cap="none" dirty="0">
                          <a:solidFill>
                            <a:schemeClr val="lt1"/>
                          </a:solidFill>
                          <a:latin typeface="Verdana"/>
                          <a:ea typeface="Verdana"/>
                          <a:cs typeface="Verdana"/>
                          <a:sym typeface="Verdana"/>
                        </a:rPr>
                        <a:t> du DITEP</a:t>
                      </a:r>
                      <a:endParaRPr dirty="0"/>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400"/>
                        <a:buFont typeface="Verdana"/>
                        <a:buNone/>
                      </a:pPr>
                      <a:r>
                        <a:rPr lang="en-US" sz="1400" b="1" i="0" u="none" strike="noStrike" cap="none">
                          <a:solidFill>
                            <a:schemeClr val="lt1"/>
                          </a:solidFill>
                          <a:latin typeface="Verdana"/>
                          <a:ea typeface="Verdana"/>
                          <a:cs typeface="Verdana"/>
                          <a:sym typeface="Verdana"/>
                        </a:rPr>
                        <a:t>Valorisation en unités d'accompagnement</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61975">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dirty="0" err="1">
                          <a:solidFill>
                            <a:srgbClr val="000000"/>
                          </a:solidFill>
                          <a:latin typeface="Verdana"/>
                          <a:ea typeface="Verdana"/>
                          <a:cs typeface="Verdana"/>
                          <a:sym typeface="Verdana"/>
                        </a:rPr>
                        <a:t>Accompagnement</a:t>
                      </a:r>
                      <a:r>
                        <a:rPr lang="en-US" sz="1200" b="0" i="0" u="none" strike="noStrike" cap="none" dirty="0">
                          <a:solidFill>
                            <a:srgbClr val="000000"/>
                          </a:solidFill>
                          <a:latin typeface="Verdana"/>
                          <a:ea typeface="Verdana"/>
                          <a:cs typeface="Verdana"/>
                          <a:sym typeface="Verdana"/>
                        </a:rPr>
                        <a:t> qui ne </a:t>
                      </a:r>
                      <a:r>
                        <a:rPr lang="en-US" sz="1200" b="0" i="0" u="none" strike="noStrike" cap="none" dirty="0" err="1">
                          <a:solidFill>
                            <a:srgbClr val="000000"/>
                          </a:solidFill>
                          <a:latin typeface="Verdana"/>
                          <a:ea typeface="Verdana"/>
                          <a:cs typeface="Verdana"/>
                          <a:sym typeface="Verdana"/>
                        </a:rPr>
                        <a:t>déclenche</a:t>
                      </a:r>
                      <a:r>
                        <a:rPr lang="en-US" sz="1200" b="0" i="0" u="none" strike="noStrike" cap="none" dirty="0">
                          <a:solidFill>
                            <a:srgbClr val="000000"/>
                          </a:solidFill>
                          <a:latin typeface="Verdana"/>
                          <a:ea typeface="Verdana"/>
                          <a:cs typeface="Verdana"/>
                          <a:sym typeface="Verdana"/>
                        </a:rPr>
                        <a:t> </a:t>
                      </a:r>
                      <a:r>
                        <a:rPr lang="en-US" sz="1200" b="0" i="0" u="none" strike="noStrike" cap="none" dirty="0" err="1">
                          <a:solidFill>
                            <a:srgbClr val="000000"/>
                          </a:solidFill>
                          <a:latin typeface="Verdana"/>
                          <a:ea typeface="Verdana"/>
                          <a:cs typeface="Verdana"/>
                          <a:sym typeface="Verdana"/>
                        </a:rPr>
                        <a:t>aucune</a:t>
                      </a:r>
                      <a:r>
                        <a:rPr lang="en-US" sz="1200" b="0" i="0" u="none" strike="noStrike" cap="none" dirty="0">
                          <a:solidFill>
                            <a:srgbClr val="000000"/>
                          </a:solidFill>
                          <a:latin typeface="Verdana"/>
                          <a:ea typeface="Verdana"/>
                          <a:cs typeface="Verdana"/>
                          <a:sym typeface="Verdana"/>
                        </a:rPr>
                        <a:t> </a:t>
                      </a:r>
                      <a:r>
                        <a:rPr lang="en-US" sz="1200" b="0" i="0" u="none" strike="noStrike" cap="none" dirty="0" err="1">
                          <a:solidFill>
                            <a:srgbClr val="000000"/>
                          </a:solidFill>
                          <a:latin typeface="Verdana"/>
                          <a:ea typeface="Verdana"/>
                          <a:cs typeface="Verdana"/>
                          <a:sym typeface="Verdana"/>
                        </a:rPr>
                        <a:t>unité</a:t>
                      </a:r>
                      <a:r>
                        <a:rPr lang="en-US" sz="1200" b="0" i="0" u="none" strike="noStrike" cap="none" dirty="0">
                          <a:solidFill>
                            <a:srgbClr val="000000"/>
                          </a:solidFill>
                          <a:latin typeface="Verdana"/>
                          <a:ea typeface="Verdana"/>
                          <a:cs typeface="Verdana"/>
                          <a:sym typeface="Verdana"/>
                        </a:rPr>
                        <a:t> </a:t>
                      </a:r>
                      <a:r>
                        <a:rPr lang="en-US" sz="1200" b="0" i="0" u="none" strike="noStrike" cap="none" dirty="0" err="1">
                          <a:solidFill>
                            <a:srgbClr val="000000"/>
                          </a:solidFill>
                          <a:latin typeface="Verdana"/>
                          <a:ea typeface="Verdana"/>
                          <a:cs typeface="Verdana"/>
                          <a:sym typeface="Verdana"/>
                        </a:rPr>
                        <a:t>d'accompagnement</a:t>
                      </a:r>
                      <a:endParaRPr dirty="0"/>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dirty="0" err="1">
                          <a:solidFill>
                            <a:srgbClr val="000000"/>
                          </a:solidFill>
                          <a:latin typeface="Verdana"/>
                          <a:ea typeface="Verdana"/>
                          <a:cs typeface="Verdana"/>
                          <a:sym typeface="Verdana"/>
                        </a:rPr>
                        <a:t>Moins</a:t>
                      </a:r>
                      <a:r>
                        <a:rPr lang="en-US" sz="1400" b="0" i="0" u="none" strike="noStrike" cap="none" dirty="0">
                          <a:solidFill>
                            <a:srgbClr val="000000"/>
                          </a:solidFill>
                          <a:latin typeface="Verdana"/>
                          <a:ea typeface="Verdana"/>
                          <a:cs typeface="Verdana"/>
                          <a:sym typeface="Verdana"/>
                        </a:rPr>
                        <a:t> de 1h </a:t>
                      </a:r>
                      <a:r>
                        <a:rPr lang="en-US" sz="1400" b="0" i="0" u="none" strike="noStrike" cap="none" dirty="0" err="1">
                          <a:solidFill>
                            <a:srgbClr val="000000"/>
                          </a:solidFill>
                          <a:latin typeface="Verdana"/>
                          <a:ea typeface="Verdana"/>
                          <a:cs typeface="Verdana"/>
                          <a:sym typeface="Verdana"/>
                        </a:rPr>
                        <a:t>d'accompagnement</a:t>
                      </a:r>
                      <a:r>
                        <a:rPr lang="en-US" sz="1400" b="0" i="0" u="none" strike="noStrike" cap="none" dirty="0">
                          <a:solidFill>
                            <a:srgbClr val="000000"/>
                          </a:solidFill>
                          <a:latin typeface="Verdana"/>
                          <a:ea typeface="Verdana"/>
                          <a:cs typeface="Verdana"/>
                          <a:sym typeface="Verdana"/>
                        </a:rPr>
                        <a:t> </a:t>
                      </a:r>
                      <a:r>
                        <a:rPr lang="en-US" sz="1400" b="1" i="0" u="none" strike="noStrike" cap="none" dirty="0">
                          <a:solidFill>
                            <a:srgbClr val="000000"/>
                          </a:solidFill>
                          <a:latin typeface="Verdana"/>
                          <a:ea typeface="Verdana"/>
                          <a:cs typeface="Verdana"/>
                          <a:sym typeface="Verdana"/>
                        </a:rPr>
                        <a:t>par </a:t>
                      </a:r>
                      <a:r>
                        <a:rPr lang="en-US" sz="1400" b="1" i="0" u="none" strike="noStrike" cap="none" dirty="0" err="1">
                          <a:solidFill>
                            <a:srgbClr val="000000"/>
                          </a:solidFill>
                          <a:latin typeface="Verdana"/>
                          <a:ea typeface="Verdana"/>
                          <a:cs typeface="Verdana"/>
                          <a:sym typeface="Verdana"/>
                        </a:rPr>
                        <a:t>semaine</a:t>
                      </a:r>
                      <a:endParaRPr dirty="0"/>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0</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extLst>
                  <a:ext uri="{0D108BD9-81ED-4DB2-BD59-A6C34878D82A}">
                    <a16:rowId xmlns:a16="http://schemas.microsoft.com/office/drawing/2014/main" val="10001"/>
                  </a:ext>
                </a:extLst>
              </a:tr>
              <a:tr h="436550">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dirty="0" err="1">
                          <a:solidFill>
                            <a:srgbClr val="000000"/>
                          </a:solidFill>
                          <a:latin typeface="Verdana"/>
                          <a:ea typeface="Verdana"/>
                          <a:cs typeface="Verdana"/>
                          <a:sym typeface="Verdana"/>
                        </a:rPr>
                        <a:t>Ambulatoire</a:t>
                      </a:r>
                      <a:endParaRPr dirty="0"/>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dirty="0">
                          <a:solidFill>
                            <a:srgbClr val="000000"/>
                          </a:solidFill>
                          <a:latin typeface="Verdana"/>
                          <a:ea typeface="Verdana"/>
                          <a:cs typeface="Verdana"/>
                          <a:sym typeface="Verdana"/>
                        </a:rPr>
                        <a:t>Entre 1h et 8h </a:t>
                      </a:r>
                      <a:r>
                        <a:rPr lang="en-US" sz="1400" b="0" i="0" u="none" strike="noStrike" cap="none" dirty="0" err="1">
                          <a:solidFill>
                            <a:srgbClr val="000000"/>
                          </a:solidFill>
                          <a:latin typeface="Verdana"/>
                          <a:ea typeface="Verdana"/>
                          <a:cs typeface="Verdana"/>
                          <a:sym typeface="Verdana"/>
                        </a:rPr>
                        <a:t>d'accompagnement</a:t>
                      </a:r>
                      <a:r>
                        <a:rPr lang="en-US" sz="1400" b="0" i="0" u="none" strike="noStrike" cap="none" dirty="0">
                          <a:solidFill>
                            <a:srgbClr val="000000"/>
                          </a:solidFill>
                          <a:latin typeface="Verdana"/>
                          <a:ea typeface="Verdana"/>
                          <a:cs typeface="Verdana"/>
                          <a:sym typeface="Verdana"/>
                        </a:rPr>
                        <a:t> </a:t>
                      </a:r>
                      <a:r>
                        <a:rPr lang="en-US" sz="1400" b="0" i="0" u="none" strike="noStrike" cap="none" dirty="0" err="1">
                          <a:solidFill>
                            <a:srgbClr val="000000"/>
                          </a:solidFill>
                          <a:latin typeface="Verdana"/>
                          <a:ea typeface="Verdana"/>
                          <a:cs typeface="Verdana"/>
                          <a:sym typeface="Verdana"/>
                        </a:rPr>
                        <a:t>en</a:t>
                      </a:r>
                      <a:r>
                        <a:rPr lang="en-US" sz="1400" b="0" i="0" u="none" strike="noStrike" cap="none" dirty="0">
                          <a:solidFill>
                            <a:srgbClr val="000000"/>
                          </a:solidFill>
                          <a:latin typeface="Verdana"/>
                          <a:ea typeface="Verdana"/>
                          <a:cs typeface="Verdana"/>
                          <a:sym typeface="Verdana"/>
                        </a:rPr>
                        <a:t> </a:t>
                      </a:r>
                      <a:r>
                        <a:rPr lang="en-US" sz="1400" b="0" i="0" u="none" strike="noStrike" cap="none" dirty="0" err="1">
                          <a:solidFill>
                            <a:srgbClr val="000000"/>
                          </a:solidFill>
                          <a:latin typeface="Verdana"/>
                          <a:ea typeface="Verdana"/>
                          <a:cs typeface="Verdana"/>
                          <a:sym typeface="Verdana"/>
                        </a:rPr>
                        <a:t>journée</a:t>
                      </a:r>
                      <a:r>
                        <a:rPr lang="en-US" sz="1400" b="0" i="0" u="none" strike="noStrike" cap="none" dirty="0">
                          <a:solidFill>
                            <a:srgbClr val="000000"/>
                          </a:solidFill>
                          <a:latin typeface="Verdana"/>
                          <a:ea typeface="Verdana"/>
                          <a:cs typeface="Verdana"/>
                          <a:sym typeface="Verdana"/>
                        </a:rPr>
                        <a:t> </a:t>
                      </a:r>
                      <a:r>
                        <a:rPr lang="en-US" sz="1400" b="1" i="0" u="none" strike="noStrike" cap="none" dirty="0">
                          <a:solidFill>
                            <a:srgbClr val="000000"/>
                          </a:solidFill>
                          <a:latin typeface="Verdana"/>
                          <a:ea typeface="Verdana"/>
                          <a:cs typeface="Verdana"/>
                          <a:sym typeface="Verdana"/>
                        </a:rPr>
                        <a:t>par </a:t>
                      </a:r>
                      <a:r>
                        <a:rPr lang="en-US" sz="1400" b="1" i="0" u="none" strike="noStrike" cap="none" dirty="0" err="1">
                          <a:solidFill>
                            <a:srgbClr val="000000"/>
                          </a:solidFill>
                          <a:latin typeface="Verdana"/>
                          <a:ea typeface="Verdana"/>
                          <a:cs typeface="Verdana"/>
                          <a:sym typeface="Verdana"/>
                        </a:rPr>
                        <a:t>semaine</a:t>
                      </a:r>
                      <a:endParaRPr dirty="0"/>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1</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2250">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Accueil de jour (SI)</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Plus de 8h d'accompagnement en journée </a:t>
                      </a:r>
                      <a:r>
                        <a:rPr lang="en-US" sz="1400" b="1" i="0" u="none" strike="noStrike" cap="none">
                          <a:solidFill>
                            <a:srgbClr val="000000"/>
                          </a:solidFill>
                          <a:latin typeface="Verdana"/>
                          <a:ea typeface="Verdana"/>
                          <a:cs typeface="Verdana"/>
                          <a:sym typeface="Verdana"/>
                        </a:rPr>
                        <a:t>par semaine</a:t>
                      </a:r>
                      <a:endParaRPr/>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2</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extLst>
                  <a:ext uri="{0D108BD9-81ED-4DB2-BD59-A6C34878D82A}">
                    <a16:rowId xmlns:a16="http://schemas.microsoft.com/office/drawing/2014/main" val="10003"/>
                  </a:ext>
                </a:extLst>
              </a:tr>
              <a:tr h="561975">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Accueil de nuit (seul)</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Entre 1 et 4 nuits et moins de 1h d'accompagnement en journée </a:t>
                      </a:r>
                      <a:r>
                        <a:rPr lang="en-US" sz="1400" b="1" i="0" u="none" strike="noStrike" cap="none">
                          <a:solidFill>
                            <a:srgbClr val="000000"/>
                          </a:solidFill>
                          <a:latin typeface="Verdana"/>
                          <a:ea typeface="Verdana"/>
                          <a:cs typeface="Verdana"/>
                          <a:sym typeface="Verdana"/>
                        </a:rPr>
                        <a:t>par semaine</a:t>
                      </a:r>
                      <a:endParaRPr/>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1</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0225">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Accueil de nuit + Ambulatoire</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Entre 1 et 4 nuits et entre 1h et 8h d'accompagnement en journée </a:t>
                      </a:r>
                      <a:r>
                        <a:rPr lang="en-US" sz="1400" b="1" i="0" u="none" strike="noStrike" cap="none">
                          <a:solidFill>
                            <a:srgbClr val="000000"/>
                          </a:solidFill>
                          <a:latin typeface="Verdana"/>
                          <a:ea typeface="Verdana"/>
                          <a:cs typeface="Verdana"/>
                          <a:sym typeface="Verdana"/>
                        </a:rPr>
                        <a:t>par semaine</a:t>
                      </a:r>
                      <a:endParaRPr/>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2</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extLst>
                  <a:ext uri="{0D108BD9-81ED-4DB2-BD59-A6C34878D82A}">
                    <a16:rowId xmlns:a16="http://schemas.microsoft.com/office/drawing/2014/main" val="10005"/>
                  </a:ext>
                </a:extLst>
              </a:tr>
              <a:tr h="530225">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Accueil de jour + accueil de nuit</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Entre 1 et 4 nuits et plus de 8h d'accompagnement en journée </a:t>
                      </a:r>
                      <a:r>
                        <a:rPr lang="en-US" sz="1400" b="1" i="0" u="none" strike="noStrike" cap="none">
                          <a:solidFill>
                            <a:srgbClr val="000000"/>
                          </a:solidFill>
                          <a:latin typeface="Verdana"/>
                          <a:ea typeface="Verdana"/>
                          <a:cs typeface="Verdana"/>
                          <a:sym typeface="Verdana"/>
                        </a:rPr>
                        <a:t>par semaine</a:t>
                      </a:r>
                      <a:endParaRPr/>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3</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30225">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Accueil de jour + accueil de nuit</a:t>
                      </a:r>
                      <a:br>
                        <a:rPr lang="en-US" sz="1200" b="0" i="0" u="none" strike="noStrike" cap="none">
                          <a:solidFill>
                            <a:srgbClr val="000000"/>
                          </a:solidFill>
                          <a:latin typeface="Verdana"/>
                          <a:ea typeface="Verdana"/>
                          <a:cs typeface="Verdana"/>
                          <a:sym typeface="Verdana"/>
                        </a:rPr>
                      </a:br>
                      <a:r>
                        <a:rPr lang="en-US" sz="1200" b="0" i="0" u="none" strike="noStrike" cap="none">
                          <a:solidFill>
                            <a:srgbClr val="000000"/>
                          </a:solidFill>
                          <a:latin typeface="Verdana"/>
                          <a:ea typeface="Verdana"/>
                          <a:cs typeface="Verdana"/>
                          <a:sym typeface="Verdana"/>
                        </a:rPr>
                        <a:t>pour cas très complexe</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Situation complexe,</a:t>
                      </a:r>
                      <a:r>
                        <a:rPr lang="en-US" sz="1400" b="1" i="1" u="none" strike="noStrike" cap="none">
                          <a:solidFill>
                            <a:srgbClr val="000000"/>
                          </a:solidFill>
                          <a:latin typeface="Verdana"/>
                          <a:ea typeface="Verdana"/>
                          <a:cs typeface="Verdana"/>
                          <a:sym typeface="Verdana"/>
                        </a:rPr>
                        <a:t> définie à partir de 5 critères</a:t>
                      </a:r>
                      <a:endParaRPr/>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4</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extLst>
                  <a:ext uri="{0D108BD9-81ED-4DB2-BD59-A6C34878D82A}">
                    <a16:rowId xmlns:a16="http://schemas.microsoft.com/office/drawing/2014/main" val="10007"/>
                  </a:ext>
                </a:extLst>
              </a:tr>
              <a:tr h="469900">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Fonction appui-ressource au maximum 8h par semaine</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Fonction appui ressource mobilisant de 1h à 8h cumulée pour une action </a:t>
                      </a:r>
                      <a:r>
                        <a:rPr lang="en-US" sz="1400" b="1" i="0" u="none" strike="noStrike" cap="none">
                          <a:solidFill>
                            <a:srgbClr val="000000"/>
                          </a:solidFill>
                          <a:latin typeface="Verdana"/>
                          <a:ea typeface="Verdana"/>
                          <a:cs typeface="Verdana"/>
                          <a:sym typeface="Verdana"/>
                        </a:rPr>
                        <a:t>dans la semaine</a:t>
                      </a:r>
                      <a:endParaRPr/>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1</a:t>
                      </a:r>
                      <a:endParaRPr/>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69900">
                <a:tc>
                  <a:txBody>
                    <a:bodyPr/>
                    <a:lstStyle/>
                    <a:p>
                      <a:pPr marL="34925"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Fonction appui-ressource plus de 8h par semaine</a:t>
                      </a:r>
                      <a:endParaRPr/>
                    </a:p>
                  </a:txBody>
                  <a:tcPr marL="8675" marR="8675" marT="8675"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34925" marR="0" lvl="0" indent="0" algn="l" rtl="0">
                        <a:lnSpc>
                          <a:spcPct val="100000"/>
                        </a:lnSpc>
                        <a:spcBef>
                          <a:spcPts val="0"/>
                        </a:spcBef>
                        <a:spcAft>
                          <a:spcPts val="0"/>
                        </a:spcAft>
                        <a:buClr>
                          <a:srgbClr val="000000"/>
                        </a:buClr>
                        <a:buSzPts val="1400"/>
                        <a:buFont typeface="Verdana"/>
                        <a:buNone/>
                      </a:pPr>
                      <a:r>
                        <a:rPr lang="en-US" sz="1400" b="0" i="0" u="none" strike="noStrike" cap="none">
                          <a:solidFill>
                            <a:srgbClr val="000000"/>
                          </a:solidFill>
                          <a:latin typeface="Verdana"/>
                          <a:ea typeface="Verdana"/>
                          <a:cs typeface="Verdana"/>
                          <a:sym typeface="Verdana"/>
                        </a:rPr>
                        <a:t>Fonction appui ressource mobilisant plus de 8h cumulée pour une action </a:t>
                      </a:r>
                      <a:r>
                        <a:rPr lang="en-US" sz="1400" b="1" i="0" u="none" strike="noStrike" cap="none">
                          <a:solidFill>
                            <a:srgbClr val="000000"/>
                          </a:solidFill>
                          <a:latin typeface="Verdana"/>
                          <a:ea typeface="Verdana"/>
                          <a:cs typeface="Verdana"/>
                          <a:sym typeface="Verdana"/>
                        </a:rPr>
                        <a:t>dans la semaine</a:t>
                      </a:r>
                      <a:endParaRPr/>
                    </a:p>
                  </a:txBody>
                  <a:tcPr marL="8675" marR="8675" marT="8675" marB="0"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tc>
                  <a:txBody>
                    <a:bodyPr/>
                    <a:lstStyle/>
                    <a:p>
                      <a:pPr marL="0" marR="0" lvl="0" indent="0" algn="ctr" rtl="0">
                        <a:lnSpc>
                          <a:spcPct val="100000"/>
                        </a:lnSpc>
                        <a:spcBef>
                          <a:spcPts val="0"/>
                        </a:spcBef>
                        <a:spcAft>
                          <a:spcPts val="0"/>
                        </a:spcAft>
                        <a:buClr>
                          <a:srgbClr val="000000"/>
                        </a:buClr>
                        <a:buSzPts val="1400"/>
                        <a:buFont typeface="Verdana"/>
                        <a:buNone/>
                      </a:pPr>
                      <a:r>
                        <a:rPr lang="en-US" sz="1400" b="0" i="0" u="none" strike="noStrike" cap="none" dirty="0">
                          <a:solidFill>
                            <a:srgbClr val="000000"/>
                          </a:solidFill>
                          <a:latin typeface="Verdana"/>
                          <a:ea typeface="Verdana"/>
                          <a:cs typeface="Verdana"/>
                          <a:sym typeface="Verdana"/>
                        </a:rPr>
                        <a:t>2</a:t>
                      </a:r>
                      <a:endParaRPr dirty="0"/>
                    </a:p>
                  </a:txBody>
                  <a:tcPr marL="8675" marR="8675" marT="8675"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7EDF6"/>
                    </a:solidFill>
                  </a:tcPr>
                </a:tc>
                <a:extLst>
                  <a:ext uri="{0D108BD9-81ED-4DB2-BD59-A6C34878D82A}">
                    <a16:rowId xmlns:a16="http://schemas.microsoft.com/office/drawing/2014/main" val="10009"/>
                  </a:ext>
                </a:extLst>
              </a:tr>
            </a:tbl>
          </a:graphicData>
        </a:graphic>
      </p:graphicFrame>
      <p:sp>
        <p:nvSpPr>
          <p:cNvPr id="10" name="Google Shape;451;p27">
            <a:extLst>
              <a:ext uri="{FF2B5EF4-FFF2-40B4-BE49-F238E27FC236}">
                <a16:creationId xmlns:a16="http://schemas.microsoft.com/office/drawing/2014/main" id="{E2BABA15-8D56-4F49-BBAF-40D315C7057A}"/>
              </a:ext>
            </a:extLst>
          </p:cNvPr>
          <p:cNvSpPr txBox="1"/>
          <p:nvPr/>
        </p:nvSpPr>
        <p:spPr>
          <a:xfrm rot="-5400000">
            <a:off x="-1251743" y="3309143"/>
            <a:ext cx="3317875" cy="554037"/>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dirty="0" err="1">
                <a:solidFill>
                  <a:srgbClr val="FFFFFF"/>
                </a:solidFill>
                <a:latin typeface="Calibri"/>
                <a:ea typeface="Calibri"/>
                <a:cs typeface="Calibri"/>
                <a:sym typeface="Calibri"/>
              </a:rPr>
              <a:t>Personnes</a:t>
            </a:r>
            <a:r>
              <a:rPr lang="en-US" sz="1400" b="0" i="0" u="none" dirty="0">
                <a:solidFill>
                  <a:srgbClr val="FFFFFF"/>
                </a:solidFill>
                <a:latin typeface="Calibri"/>
                <a:ea typeface="Calibri"/>
                <a:cs typeface="Calibri"/>
                <a:sym typeface="Calibri"/>
              </a:rPr>
              <a:t> </a:t>
            </a:r>
            <a:r>
              <a:rPr lang="en-US" sz="1400" b="0" i="0" u="none" dirty="0" err="1">
                <a:solidFill>
                  <a:srgbClr val="FFFFFF"/>
                </a:solidFill>
                <a:latin typeface="Calibri"/>
                <a:ea typeface="Calibri"/>
                <a:cs typeface="Calibri"/>
                <a:sym typeface="Calibri"/>
              </a:rPr>
              <a:t>accompagnées</a:t>
            </a:r>
            <a:endParaRPr dirty="0"/>
          </a:p>
        </p:txBody>
      </p:sp>
      <p:sp>
        <p:nvSpPr>
          <p:cNvPr id="11" name="Google Shape;450;p27">
            <a:extLst>
              <a:ext uri="{FF2B5EF4-FFF2-40B4-BE49-F238E27FC236}">
                <a16:creationId xmlns:a16="http://schemas.microsoft.com/office/drawing/2014/main" id="{182B002D-6CF8-4ECA-A0BD-94667FC15ACF}"/>
              </a:ext>
            </a:extLst>
          </p:cNvPr>
          <p:cNvSpPr txBox="1"/>
          <p:nvPr/>
        </p:nvSpPr>
        <p:spPr>
          <a:xfrm rot="-5400000">
            <a:off x="-70643" y="5445918"/>
            <a:ext cx="955675" cy="554037"/>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dirty="0" err="1">
                <a:solidFill>
                  <a:srgbClr val="FFFFFF"/>
                </a:solidFill>
                <a:latin typeface="Calibri"/>
                <a:ea typeface="Calibri"/>
                <a:cs typeface="Calibri"/>
                <a:sym typeface="Calibri"/>
              </a:rPr>
              <a:t>Appui-Ressource</a:t>
            </a:r>
            <a:endParaRPr dirty="0"/>
          </a:p>
        </p:txBody>
      </p:sp>
    </p:spTree>
    <p:extLst>
      <p:ext uri="{BB962C8B-B14F-4D97-AF65-F5344CB8AC3E}">
        <p14:creationId xmlns:p14="http://schemas.microsoft.com/office/powerpoint/2010/main" val="940113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44</a:t>
            </a:fld>
            <a:endParaRPr/>
          </a:p>
        </p:txBody>
      </p:sp>
      <p:sp>
        <p:nvSpPr>
          <p:cNvPr id="8" name="Google Shape;457;p28">
            <a:extLst>
              <a:ext uri="{FF2B5EF4-FFF2-40B4-BE49-F238E27FC236}">
                <a16:creationId xmlns:a16="http://schemas.microsoft.com/office/drawing/2014/main" id="{73C20FCA-17E9-4841-86DC-F4FD85B240E5}"/>
              </a:ext>
            </a:extLst>
          </p:cNvPr>
          <p:cNvSpPr txBox="1">
            <a:spLocks noGrp="1"/>
          </p:cNvSpPr>
          <p:nvPr>
            <p:ph type="title"/>
          </p:nvPr>
        </p:nvSpPr>
        <p:spPr>
          <a:xfrm>
            <a:off x="838200" y="0"/>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22A35"/>
              </a:buClr>
              <a:buSzPts val="2800"/>
              <a:buFont typeface="Verdana"/>
              <a:buNone/>
            </a:pPr>
            <a:r>
              <a:rPr lang="en-US" sz="3200" b="1" i="0" u="none" dirty="0" err="1">
                <a:solidFill>
                  <a:srgbClr val="222A35"/>
                </a:solidFill>
                <a:latin typeface="Comic Sans MS" panose="030F0702030302020204" pitchFamily="66" charset="0"/>
                <a:sym typeface="Verdana"/>
              </a:rPr>
              <a:t>Etape</a:t>
            </a:r>
            <a:r>
              <a:rPr lang="en-US" sz="3200" b="1" i="0" u="none" dirty="0">
                <a:solidFill>
                  <a:srgbClr val="222A35"/>
                </a:solidFill>
                <a:latin typeface="Comic Sans MS" panose="030F0702030302020204" pitchFamily="66" charset="0"/>
                <a:sym typeface="Verdana"/>
              </a:rPr>
              <a:t> </a:t>
            </a:r>
            <a:r>
              <a:rPr lang="en-US" sz="3200" b="1" i="0" u="none" dirty="0" err="1">
                <a:solidFill>
                  <a:srgbClr val="222A35"/>
                </a:solidFill>
                <a:latin typeface="Comic Sans MS" panose="030F0702030302020204" pitchFamily="66" charset="0"/>
                <a:sym typeface="Verdana"/>
              </a:rPr>
              <a:t>préalable</a:t>
            </a:r>
            <a:r>
              <a:rPr lang="en-US" sz="3200" b="1" i="0" u="none" dirty="0">
                <a:solidFill>
                  <a:srgbClr val="222A35"/>
                </a:solidFill>
                <a:latin typeface="Comic Sans MS" panose="030F0702030302020204" pitchFamily="66" charset="0"/>
                <a:sym typeface="Verdana"/>
              </a:rPr>
              <a:t> </a:t>
            </a:r>
            <a:r>
              <a:rPr lang="en-US" sz="3200" b="0" i="0" u="none" dirty="0">
                <a:solidFill>
                  <a:srgbClr val="222A35"/>
                </a:solidFill>
                <a:latin typeface="Comic Sans MS" panose="030F0702030302020204" pitchFamily="66" charset="0"/>
                <a:sym typeface="Verdana"/>
              </a:rPr>
              <a:t>: </a:t>
            </a:r>
            <a:r>
              <a:rPr lang="en-US" sz="3200" b="0" i="0" u="none" dirty="0" err="1">
                <a:solidFill>
                  <a:srgbClr val="222A35"/>
                </a:solidFill>
                <a:latin typeface="Comic Sans MS" panose="030F0702030302020204" pitchFamily="66" charset="0"/>
                <a:sym typeface="Verdana"/>
              </a:rPr>
              <a:t>établissement</a:t>
            </a:r>
            <a:r>
              <a:rPr lang="en-US" sz="3200" b="0" i="0" u="none" dirty="0">
                <a:solidFill>
                  <a:srgbClr val="222A35"/>
                </a:solidFill>
                <a:latin typeface="Comic Sans MS" panose="030F0702030302020204" pitchFamily="66" charset="0"/>
                <a:sym typeface="Verdana"/>
              </a:rPr>
              <a:t> </a:t>
            </a:r>
            <a:r>
              <a:rPr lang="en-US" sz="3200" b="0" i="0" u="none" dirty="0" err="1">
                <a:solidFill>
                  <a:srgbClr val="222A35"/>
                </a:solidFill>
                <a:latin typeface="Comic Sans MS" panose="030F0702030302020204" pitchFamily="66" charset="0"/>
                <a:sym typeface="Verdana"/>
              </a:rPr>
              <a:t>d’une</a:t>
            </a:r>
            <a:r>
              <a:rPr lang="en-US" sz="3200" b="0" i="0" u="none" dirty="0">
                <a:solidFill>
                  <a:srgbClr val="222A35"/>
                </a:solidFill>
                <a:latin typeface="Comic Sans MS" panose="030F0702030302020204" pitchFamily="66" charset="0"/>
                <a:sym typeface="Verdana"/>
              </a:rPr>
              <a:t> </a:t>
            </a:r>
            <a:r>
              <a:rPr lang="en-US" sz="3200" b="0" i="0" u="none" dirty="0" err="1">
                <a:solidFill>
                  <a:srgbClr val="222A35"/>
                </a:solidFill>
                <a:latin typeface="Comic Sans MS" panose="030F0702030302020204" pitchFamily="66" charset="0"/>
                <a:sym typeface="Verdana"/>
              </a:rPr>
              <a:t>correspondance</a:t>
            </a:r>
            <a:r>
              <a:rPr lang="en-US" sz="3200" b="0" i="0" u="none" dirty="0">
                <a:solidFill>
                  <a:srgbClr val="222A35"/>
                </a:solidFill>
                <a:latin typeface="Comic Sans MS" panose="030F0702030302020204" pitchFamily="66" charset="0"/>
                <a:sym typeface="Verdana"/>
              </a:rPr>
              <a:t> </a:t>
            </a:r>
            <a:r>
              <a:rPr lang="en-US" sz="3200" b="0" i="0" u="none" dirty="0" err="1">
                <a:solidFill>
                  <a:srgbClr val="222A35"/>
                </a:solidFill>
                <a:latin typeface="Comic Sans MS" panose="030F0702030302020204" pitchFamily="66" charset="0"/>
                <a:sym typeface="Verdana"/>
              </a:rPr>
              <a:t>autorisations</a:t>
            </a:r>
            <a:r>
              <a:rPr lang="en-US" sz="3200" b="0" i="0" u="none" dirty="0">
                <a:solidFill>
                  <a:srgbClr val="222A35"/>
                </a:solidFill>
                <a:latin typeface="Comic Sans MS" panose="030F0702030302020204" pitchFamily="66" charset="0"/>
                <a:sym typeface="Verdana"/>
              </a:rPr>
              <a:t> / </a:t>
            </a:r>
            <a:r>
              <a:rPr lang="en-US" sz="3200" b="0" i="0" u="none" dirty="0" err="1">
                <a:solidFill>
                  <a:srgbClr val="222A35"/>
                </a:solidFill>
                <a:latin typeface="Comic Sans MS" panose="030F0702030302020204" pitchFamily="66" charset="0"/>
                <a:sym typeface="Verdana"/>
              </a:rPr>
              <a:t>Nombre</a:t>
            </a:r>
            <a:r>
              <a:rPr lang="en-US" sz="3200" b="0" i="0" u="none" dirty="0">
                <a:solidFill>
                  <a:srgbClr val="222A35"/>
                </a:solidFill>
                <a:latin typeface="Comic Sans MS" panose="030F0702030302020204" pitchFamily="66" charset="0"/>
                <a:sym typeface="Verdana"/>
              </a:rPr>
              <a:t> </a:t>
            </a:r>
            <a:r>
              <a:rPr lang="en-US" sz="3200" b="0" i="0" u="none" dirty="0" err="1">
                <a:solidFill>
                  <a:srgbClr val="222A35"/>
                </a:solidFill>
                <a:latin typeface="Comic Sans MS" panose="030F0702030302020204" pitchFamily="66" charset="0"/>
                <a:sym typeface="Verdana"/>
              </a:rPr>
              <a:t>d’UA</a:t>
            </a:r>
            <a:r>
              <a:rPr lang="en-US" sz="3200" b="0" i="0" u="none" dirty="0">
                <a:solidFill>
                  <a:srgbClr val="222A35"/>
                </a:solidFill>
                <a:latin typeface="Comic Sans MS" panose="030F0702030302020204" pitchFamily="66" charset="0"/>
                <a:sym typeface="Verdana"/>
              </a:rPr>
              <a:t> </a:t>
            </a:r>
            <a:r>
              <a:rPr lang="en-US" sz="3200" b="0" i="0" u="none" dirty="0" err="1">
                <a:solidFill>
                  <a:srgbClr val="222A35"/>
                </a:solidFill>
                <a:latin typeface="Comic Sans MS" panose="030F0702030302020204" pitchFamily="66" charset="0"/>
                <a:sym typeface="Verdana"/>
              </a:rPr>
              <a:t>annuel</a:t>
            </a:r>
            <a:endParaRPr sz="3200" dirty="0">
              <a:latin typeface="Comic Sans MS" panose="030F0702030302020204" pitchFamily="66" charset="0"/>
            </a:endParaRPr>
          </a:p>
        </p:txBody>
      </p:sp>
      <p:graphicFrame>
        <p:nvGraphicFramePr>
          <p:cNvPr id="9" name="Google Shape;459;p28">
            <a:extLst>
              <a:ext uri="{FF2B5EF4-FFF2-40B4-BE49-F238E27FC236}">
                <a16:creationId xmlns:a16="http://schemas.microsoft.com/office/drawing/2014/main" id="{34911F08-ED4D-4F1A-AFF7-950653A49AB0}"/>
              </a:ext>
            </a:extLst>
          </p:cNvPr>
          <p:cNvGraphicFramePr/>
          <p:nvPr>
            <p:extLst>
              <p:ext uri="{D42A27DB-BD31-4B8C-83A1-F6EECF244321}">
                <p14:modId xmlns:p14="http://schemas.microsoft.com/office/powerpoint/2010/main" val="439061114"/>
              </p:ext>
            </p:extLst>
          </p:nvPr>
        </p:nvGraphicFramePr>
        <p:xfrm>
          <a:off x="838200" y="1672134"/>
          <a:ext cx="9959975" cy="2616200"/>
        </p:xfrm>
        <a:graphic>
          <a:graphicData uri="http://schemas.openxmlformats.org/presentationml/2006/ole">
            <mc:AlternateContent xmlns:mc="http://schemas.openxmlformats.org/markup-compatibility/2006">
              <mc:Choice xmlns:v="urn:schemas-microsoft-com:vml" Requires="v">
                <p:oleObj r:id="rId3" imgW="9959975" imgH="2616200" progId="Excel.Sheet.12">
                  <p:embed/>
                </p:oleObj>
              </mc:Choice>
              <mc:Fallback>
                <p:oleObj r:id="rId3" imgW="9959975" imgH="2616200" progId="Excel.Sheet.12">
                  <p:embed/>
                  <p:pic>
                    <p:nvPicPr>
                      <p:cNvPr id="459" name="Google Shape;459;p28"/>
                      <p:cNvPicPr preferRelativeResize="0"/>
                      <p:nvPr/>
                    </p:nvPicPr>
                    <p:blipFill rotWithShape="1">
                      <a:blip r:embed="rId4">
                        <a:alphaModFix/>
                      </a:blip>
                      <a:srcRect/>
                      <a:stretch/>
                    </p:blipFill>
                    <p:spPr>
                      <a:xfrm>
                        <a:off x="838200" y="1672134"/>
                        <a:ext cx="9959975" cy="2616200"/>
                      </a:xfrm>
                      <a:prstGeom prst="rect">
                        <a:avLst/>
                      </a:prstGeom>
                      <a:noFill/>
                      <a:ln>
                        <a:noFill/>
                      </a:ln>
                    </p:spPr>
                  </p:pic>
                </p:oleObj>
              </mc:Fallback>
            </mc:AlternateContent>
          </a:graphicData>
        </a:graphic>
      </p:graphicFrame>
      <p:sp>
        <p:nvSpPr>
          <p:cNvPr id="10" name="Google Shape;458;p28">
            <a:extLst>
              <a:ext uri="{FF2B5EF4-FFF2-40B4-BE49-F238E27FC236}">
                <a16:creationId xmlns:a16="http://schemas.microsoft.com/office/drawing/2014/main" id="{9433ED0C-C66F-4BB8-91B8-0E96E090A2E3}"/>
              </a:ext>
            </a:extLst>
          </p:cNvPr>
          <p:cNvSpPr txBox="1"/>
          <p:nvPr/>
        </p:nvSpPr>
        <p:spPr>
          <a:xfrm>
            <a:off x="2105819" y="4348944"/>
            <a:ext cx="7980362" cy="1546225"/>
          </a:xfrm>
          <a:prstGeom prst="rect">
            <a:avLst/>
          </a:prstGeom>
          <a:solidFill>
            <a:srgbClr val="4A953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dirty="0">
                <a:solidFill>
                  <a:srgbClr val="FFFFFF"/>
                </a:solidFill>
                <a:latin typeface="Calibri"/>
                <a:ea typeface="Calibri"/>
                <a:cs typeface="Calibri"/>
                <a:sym typeface="Calibri"/>
              </a:rPr>
              <a:t>Pour </a:t>
            </a:r>
            <a:r>
              <a:rPr lang="en-US" sz="1600" b="0" i="0" u="none" dirty="0" err="1">
                <a:solidFill>
                  <a:srgbClr val="FFFFFF"/>
                </a:solidFill>
                <a:latin typeface="Calibri"/>
                <a:ea typeface="Calibri"/>
                <a:cs typeface="Calibri"/>
                <a:sym typeface="Calibri"/>
              </a:rPr>
              <a:t>cet</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établissement</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l’objectif</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annuel</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d’unités</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d’accompagnement</a:t>
            </a:r>
            <a:r>
              <a:rPr lang="en-US" sz="1600" b="0" i="0" u="none" dirty="0">
                <a:solidFill>
                  <a:srgbClr val="FFFFFF"/>
                </a:solidFill>
                <a:latin typeface="Calibri"/>
                <a:ea typeface="Calibri"/>
                <a:cs typeface="Calibri"/>
                <a:sym typeface="Calibri"/>
              </a:rPr>
              <a:t> sera de 3185 UA.</a:t>
            </a:r>
            <a:endParaRPr dirty="0"/>
          </a:p>
          <a:p>
            <a:pPr marL="0" marR="0" lvl="0" indent="0" algn="ctr" rtl="0">
              <a:lnSpc>
                <a:spcPct val="100000"/>
              </a:lnSpc>
              <a:spcBef>
                <a:spcPts val="0"/>
              </a:spcBef>
              <a:spcAft>
                <a:spcPts val="0"/>
              </a:spcAft>
              <a:buClr>
                <a:srgbClr val="FFFFFF"/>
              </a:buClr>
              <a:buSzPts val="1600"/>
              <a:buFont typeface="Calibri"/>
              <a:buNone/>
            </a:pPr>
            <a:r>
              <a:rPr lang="en-US" sz="1600" b="0" i="0" u="none" dirty="0" err="1">
                <a:solidFill>
                  <a:srgbClr val="FFFFFF"/>
                </a:solidFill>
                <a:latin typeface="Calibri"/>
                <a:ea typeface="Calibri"/>
                <a:cs typeface="Calibri"/>
                <a:sym typeface="Calibri"/>
              </a:rPr>
              <a:t>Elles</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sont</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réparties</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hebdomadairement</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en</a:t>
            </a:r>
            <a:r>
              <a:rPr lang="en-US" sz="1600" b="0" i="0" u="none" dirty="0">
                <a:solidFill>
                  <a:srgbClr val="FFFFFF"/>
                </a:solidFill>
                <a:latin typeface="Calibri"/>
                <a:ea typeface="Calibri"/>
                <a:cs typeface="Calibri"/>
                <a:sym typeface="Calibri"/>
              </a:rPr>
              <a:t> tenant </a:t>
            </a:r>
            <a:r>
              <a:rPr lang="en-US" sz="1600" b="0" i="0" u="none" dirty="0" err="1">
                <a:solidFill>
                  <a:srgbClr val="FFFFFF"/>
                </a:solidFill>
                <a:latin typeface="Calibri"/>
                <a:ea typeface="Calibri"/>
                <a:cs typeface="Calibri"/>
                <a:sym typeface="Calibri"/>
              </a:rPr>
              <a:t>compte</a:t>
            </a:r>
            <a:r>
              <a:rPr lang="en-US" sz="1600" b="0" i="0" u="none" dirty="0">
                <a:solidFill>
                  <a:srgbClr val="FFFFFF"/>
                </a:solidFill>
                <a:latin typeface="Calibri"/>
                <a:ea typeface="Calibri"/>
                <a:cs typeface="Calibri"/>
                <a:sym typeface="Calibri"/>
              </a:rPr>
              <a:t> du </a:t>
            </a:r>
            <a:r>
              <a:rPr lang="en-US" sz="1600" b="0" i="0" u="none" dirty="0" err="1">
                <a:solidFill>
                  <a:srgbClr val="FFFFFF"/>
                </a:solidFill>
                <a:latin typeface="Calibri"/>
                <a:ea typeface="Calibri"/>
                <a:cs typeface="Calibri"/>
                <a:sym typeface="Calibri"/>
              </a:rPr>
              <a:t>nombre</a:t>
            </a:r>
            <a:r>
              <a:rPr lang="en-US" sz="1600" b="0" i="0" u="none" dirty="0">
                <a:solidFill>
                  <a:srgbClr val="FFFFFF"/>
                </a:solidFill>
                <a:latin typeface="Calibri"/>
                <a:ea typeface="Calibri"/>
                <a:cs typeface="Calibri"/>
                <a:sym typeface="Calibri"/>
              </a:rPr>
              <a:t> de </a:t>
            </a:r>
            <a:r>
              <a:rPr lang="en-US" sz="1600" b="0" i="0" u="none" dirty="0" err="1">
                <a:solidFill>
                  <a:srgbClr val="FFFFFF"/>
                </a:solidFill>
                <a:latin typeface="Calibri"/>
                <a:ea typeface="Calibri"/>
                <a:cs typeface="Calibri"/>
                <a:sym typeface="Calibri"/>
              </a:rPr>
              <a:t>jours</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d’ouverture</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ce</a:t>
            </a:r>
            <a:r>
              <a:rPr lang="en-US" sz="1600" b="0" i="0" u="none" dirty="0">
                <a:solidFill>
                  <a:srgbClr val="FFFFFF"/>
                </a:solidFill>
                <a:latin typeface="Calibri"/>
                <a:ea typeface="Calibri"/>
                <a:cs typeface="Calibri"/>
                <a:sym typeface="Calibri"/>
              </a:rPr>
              <a:t> qui </a:t>
            </a:r>
            <a:r>
              <a:rPr lang="en-US" sz="1600" b="0" i="0" u="none" dirty="0" err="1">
                <a:solidFill>
                  <a:srgbClr val="FFFFFF"/>
                </a:solidFill>
                <a:latin typeface="Calibri"/>
                <a:ea typeface="Calibri"/>
                <a:cs typeface="Calibri"/>
                <a:sym typeface="Calibri"/>
              </a:rPr>
              <a:t>permet</a:t>
            </a:r>
            <a:r>
              <a:rPr lang="en-US" sz="1600" b="0" i="0" u="none" dirty="0">
                <a:solidFill>
                  <a:srgbClr val="FFFFFF"/>
                </a:solidFill>
                <a:latin typeface="Calibri"/>
                <a:ea typeface="Calibri"/>
                <a:cs typeface="Calibri"/>
                <a:sym typeface="Calibri"/>
              </a:rPr>
              <a:t> au DITEP de </a:t>
            </a:r>
            <a:r>
              <a:rPr lang="en-US" sz="1600" b="0" i="0" u="none" dirty="0" err="1">
                <a:solidFill>
                  <a:srgbClr val="FFFFFF"/>
                </a:solidFill>
                <a:latin typeface="Calibri"/>
                <a:ea typeface="Calibri"/>
                <a:cs typeface="Calibri"/>
                <a:sym typeface="Calibri"/>
              </a:rPr>
              <a:t>suivre</a:t>
            </a:r>
            <a:r>
              <a:rPr lang="en-US" sz="1600" b="0" i="0" u="none" dirty="0">
                <a:solidFill>
                  <a:srgbClr val="FFFFFF"/>
                </a:solidFill>
                <a:latin typeface="Calibri"/>
                <a:ea typeface="Calibri"/>
                <a:cs typeface="Calibri"/>
                <a:sym typeface="Calibri"/>
              </a:rPr>
              <a:t> </a:t>
            </a:r>
            <a:r>
              <a:rPr lang="en-US" sz="1600" b="0" i="0" u="none" dirty="0" err="1">
                <a:solidFill>
                  <a:srgbClr val="FFFFFF"/>
                </a:solidFill>
                <a:latin typeface="Calibri"/>
                <a:ea typeface="Calibri"/>
                <a:cs typeface="Calibri"/>
                <a:sym typeface="Calibri"/>
              </a:rPr>
              <a:t>l’activité</a:t>
            </a:r>
            <a:r>
              <a:rPr lang="en-US" sz="1600" b="0" i="0" u="none" dirty="0">
                <a:solidFill>
                  <a:srgbClr val="FFFFFF"/>
                </a:solidFill>
                <a:latin typeface="Calibri"/>
                <a:ea typeface="Calibri"/>
                <a:cs typeface="Calibri"/>
                <a:sym typeface="Calibri"/>
              </a:rPr>
              <a:t> et </a:t>
            </a:r>
            <a:r>
              <a:rPr lang="en-US" sz="1600" b="0" i="0" u="none" dirty="0" err="1">
                <a:solidFill>
                  <a:srgbClr val="FFFFFF"/>
                </a:solidFill>
                <a:latin typeface="Calibri"/>
                <a:ea typeface="Calibri"/>
                <a:cs typeface="Calibri"/>
                <a:sym typeface="Calibri"/>
              </a:rPr>
              <a:t>l’écart</a:t>
            </a:r>
            <a:r>
              <a:rPr lang="en-US" sz="1600" b="0" i="0" u="none" dirty="0">
                <a:solidFill>
                  <a:srgbClr val="FFFFFF"/>
                </a:solidFill>
                <a:latin typeface="Calibri"/>
                <a:ea typeface="Calibri"/>
                <a:cs typeface="Calibri"/>
                <a:sym typeface="Calibri"/>
              </a:rPr>
              <a:t> aux </a:t>
            </a:r>
            <a:r>
              <a:rPr lang="en-US" sz="1600" b="0" i="0" u="none" dirty="0" err="1">
                <a:solidFill>
                  <a:srgbClr val="FFFFFF"/>
                </a:solidFill>
                <a:latin typeface="Calibri"/>
                <a:ea typeface="Calibri"/>
                <a:cs typeface="Calibri"/>
                <a:sym typeface="Calibri"/>
              </a:rPr>
              <a:t>objectifs</a:t>
            </a:r>
            <a:r>
              <a:rPr lang="en-US" sz="1600" b="0" i="0" u="none" dirty="0">
                <a:solidFill>
                  <a:srgbClr val="FFFFFF"/>
                </a:solidFill>
                <a:latin typeface="Calibri"/>
                <a:ea typeface="Calibri"/>
                <a:cs typeface="Calibri"/>
                <a:sym typeface="Calibri"/>
              </a:rPr>
              <a:t>. </a:t>
            </a:r>
            <a:endParaRPr dirty="0"/>
          </a:p>
        </p:txBody>
      </p:sp>
    </p:spTree>
    <p:extLst>
      <p:ext uri="{BB962C8B-B14F-4D97-AF65-F5344CB8AC3E}">
        <p14:creationId xmlns:p14="http://schemas.microsoft.com/office/powerpoint/2010/main" val="75427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9666d54996_2_23"/>
          <p:cNvSpPr txBox="1"/>
          <p:nvPr/>
        </p:nvSpPr>
        <p:spPr>
          <a:xfrm>
            <a:off x="2293937" y="6356350"/>
            <a:ext cx="1287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264" name="Google Shape;264;g29666d54996_2_2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45</a:t>
            </a:fld>
            <a:endParaRPr/>
          </a:p>
        </p:txBody>
      </p:sp>
      <p:sp>
        <p:nvSpPr>
          <p:cNvPr id="8" name="Google Shape;470;p29">
            <a:extLst>
              <a:ext uri="{FF2B5EF4-FFF2-40B4-BE49-F238E27FC236}">
                <a16:creationId xmlns:a16="http://schemas.microsoft.com/office/drawing/2014/main" id="{86804A3C-2F19-4816-BDFE-861E57CF07FD}"/>
              </a:ext>
            </a:extLst>
          </p:cNvPr>
          <p:cNvSpPr txBox="1">
            <a:spLocks noGrp="1"/>
          </p:cNvSpPr>
          <p:nvPr>
            <p:ph type="title"/>
          </p:nvPr>
        </p:nvSpPr>
        <p:spPr>
          <a:xfrm>
            <a:off x="301114" y="-24384"/>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22A35"/>
              </a:buClr>
              <a:buSzPts val="2800"/>
              <a:buFont typeface="Verdana"/>
              <a:buNone/>
            </a:pPr>
            <a:r>
              <a:rPr lang="en-US" sz="2800" b="0" i="0" u="none" dirty="0" err="1">
                <a:solidFill>
                  <a:srgbClr val="222A35"/>
                </a:solidFill>
                <a:latin typeface="Comic Sans MS" panose="030F0702030302020204" pitchFamily="66" charset="0"/>
                <a:sym typeface="Verdana"/>
              </a:rPr>
              <a:t>Saisie</a:t>
            </a:r>
            <a:r>
              <a:rPr lang="en-US" sz="2800" b="0" i="0" u="none" dirty="0">
                <a:solidFill>
                  <a:srgbClr val="222A35"/>
                </a:solidFill>
                <a:latin typeface="Comic Sans MS" panose="030F0702030302020204" pitchFamily="66" charset="0"/>
                <a:sym typeface="Verdana"/>
              </a:rPr>
              <a:t> des </a:t>
            </a:r>
            <a:r>
              <a:rPr lang="en-US" sz="2800" b="0" i="0" u="none" dirty="0" err="1">
                <a:solidFill>
                  <a:srgbClr val="222A35"/>
                </a:solidFill>
                <a:latin typeface="Comic Sans MS" panose="030F0702030302020204" pitchFamily="66" charset="0"/>
                <a:sym typeface="Verdana"/>
              </a:rPr>
              <a:t>données</a:t>
            </a:r>
            <a:r>
              <a:rPr lang="en-US" sz="2800" b="0" i="0" u="none" dirty="0">
                <a:solidFill>
                  <a:srgbClr val="222A35"/>
                </a:solidFill>
                <a:latin typeface="Comic Sans MS" panose="030F0702030302020204" pitchFamily="66" charset="0"/>
                <a:sym typeface="Verdana"/>
              </a:rPr>
              <a:t> au fil de </a:t>
            </a:r>
            <a:r>
              <a:rPr lang="en-US" sz="2800" b="0" i="0" u="none" dirty="0" err="1">
                <a:solidFill>
                  <a:srgbClr val="222A35"/>
                </a:solidFill>
                <a:latin typeface="Comic Sans MS" panose="030F0702030302020204" pitchFamily="66" charset="0"/>
                <a:sym typeface="Verdana"/>
              </a:rPr>
              <a:t>l’eau</a:t>
            </a:r>
            <a:r>
              <a:rPr lang="en-US" sz="2800" b="0" i="0" u="none" dirty="0">
                <a:solidFill>
                  <a:srgbClr val="222A35"/>
                </a:solidFill>
                <a:latin typeface="Comic Sans MS" panose="030F0702030302020204" pitchFamily="66" charset="0"/>
                <a:sym typeface="Verdana"/>
              </a:rPr>
              <a:t> </a:t>
            </a:r>
            <a:r>
              <a:rPr lang="en-US" sz="2800" b="0" i="0" u="none" dirty="0" err="1">
                <a:solidFill>
                  <a:srgbClr val="222A35"/>
                </a:solidFill>
                <a:latin typeface="Comic Sans MS" panose="030F0702030302020204" pitchFamily="66" charset="0"/>
                <a:sym typeface="Verdana"/>
              </a:rPr>
              <a:t>selon</a:t>
            </a:r>
            <a:r>
              <a:rPr lang="en-US" sz="2800" b="0" i="0" u="none" dirty="0">
                <a:solidFill>
                  <a:srgbClr val="222A35"/>
                </a:solidFill>
                <a:latin typeface="Comic Sans MS" panose="030F0702030302020204" pitchFamily="66" charset="0"/>
                <a:sym typeface="Verdana"/>
              </a:rPr>
              <a:t> les EDT </a:t>
            </a:r>
            <a:r>
              <a:rPr lang="en-US" sz="2800" b="0" i="0" u="none" dirty="0" err="1">
                <a:solidFill>
                  <a:srgbClr val="222A35"/>
                </a:solidFill>
                <a:latin typeface="Comic Sans MS" panose="030F0702030302020204" pitchFamily="66" charset="0"/>
                <a:sym typeface="Verdana"/>
              </a:rPr>
              <a:t>effectifs</a:t>
            </a:r>
            <a:r>
              <a:rPr lang="en-US" sz="2800" b="0" i="0" u="none" dirty="0">
                <a:solidFill>
                  <a:srgbClr val="222A35"/>
                </a:solidFill>
                <a:latin typeface="Comic Sans MS" panose="030F0702030302020204" pitchFamily="66" charset="0"/>
                <a:sym typeface="Verdana"/>
              </a:rPr>
              <a:t> de </a:t>
            </a:r>
            <a:r>
              <a:rPr lang="en-US" sz="2800" b="0" i="0" u="none" dirty="0" err="1">
                <a:solidFill>
                  <a:srgbClr val="222A35"/>
                </a:solidFill>
                <a:latin typeface="Comic Sans MS" panose="030F0702030302020204" pitchFamily="66" charset="0"/>
                <a:sym typeface="Verdana"/>
              </a:rPr>
              <a:t>chaque</a:t>
            </a:r>
            <a:r>
              <a:rPr lang="en-US" sz="2800" b="0" i="0" u="none" dirty="0">
                <a:solidFill>
                  <a:srgbClr val="222A35"/>
                </a:solidFill>
                <a:latin typeface="Comic Sans MS" panose="030F0702030302020204" pitchFamily="66" charset="0"/>
                <a:sym typeface="Verdana"/>
              </a:rPr>
              <a:t> </a:t>
            </a:r>
            <a:r>
              <a:rPr lang="en-US" sz="2800" b="0" i="0" u="none" dirty="0" err="1">
                <a:solidFill>
                  <a:srgbClr val="222A35"/>
                </a:solidFill>
                <a:latin typeface="Comic Sans MS" panose="030F0702030302020204" pitchFamily="66" charset="0"/>
                <a:sym typeface="Verdana"/>
              </a:rPr>
              <a:t>personne</a:t>
            </a:r>
            <a:r>
              <a:rPr lang="en-US" sz="2800" b="0" i="0" u="none" dirty="0">
                <a:solidFill>
                  <a:srgbClr val="222A35"/>
                </a:solidFill>
                <a:latin typeface="Comic Sans MS" panose="030F0702030302020204" pitchFamily="66" charset="0"/>
                <a:sym typeface="Verdana"/>
              </a:rPr>
              <a:t> </a:t>
            </a:r>
            <a:r>
              <a:rPr lang="en-US" sz="2800" b="0" i="0" u="none" dirty="0" err="1">
                <a:solidFill>
                  <a:srgbClr val="222A35"/>
                </a:solidFill>
                <a:latin typeface="Comic Sans MS" panose="030F0702030302020204" pitchFamily="66" charset="0"/>
                <a:sym typeface="Verdana"/>
              </a:rPr>
              <a:t>accompagnée</a:t>
            </a:r>
            <a:endParaRPr dirty="0">
              <a:latin typeface="Comic Sans MS" panose="030F0702030302020204" pitchFamily="66" charset="0"/>
            </a:endParaRPr>
          </a:p>
        </p:txBody>
      </p:sp>
      <p:sp>
        <p:nvSpPr>
          <p:cNvPr id="9" name="Google Shape;475;p29">
            <a:extLst>
              <a:ext uri="{FF2B5EF4-FFF2-40B4-BE49-F238E27FC236}">
                <a16:creationId xmlns:a16="http://schemas.microsoft.com/office/drawing/2014/main" id="{E0B4B619-AAF0-4564-8437-12ED25A7704F}"/>
              </a:ext>
            </a:extLst>
          </p:cNvPr>
          <p:cNvSpPr txBox="1"/>
          <p:nvPr/>
        </p:nvSpPr>
        <p:spPr>
          <a:xfrm>
            <a:off x="301114" y="1353043"/>
            <a:ext cx="10950002" cy="400050"/>
          </a:xfrm>
          <a:prstGeom prst="rect">
            <a:avLst/>
          </a:prstGeom>
          <a:solidFill>
            <a:srgbClr val="FB5D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B5C68"/>
              </a:buClr>
              <a:buSzPts val="2000"/>
              <a:buFont typeface="Calibri"/>
              <a:buNone/>
            </a:pPr>
            <a:r>
              <a:rPr lang="en-US" sz="2000" b="1" i="0" u="none" dirty="0">
                <a:solidFill>
                  <a:srgbClr val="4B5C68"/>
                </a:solidFill>
                <a:latin typeface="Comic Sans MS" panose="030F0702030302020204" pitchFamily="66" charset="0"/>
                <a:ea typeface="Calibri"/>
                <a:cs typeface="Calibri"/>
                <a:sym typeface="Calibri"/>
              </a:rPr>
              <a:t>Un unique </a:t>
            </a:r>
            <a:r>
              <a:rPr lang="en-US" sz="2000" b="1" i="0" u="none" dirty="0" err="1">
                <a:solidFill>
                  <a:srgbClr val="4B5C68"/>
                </a:solidFill>
                <a:latin typeface="Comic Sans MS" panose="030F0702030302020204" pitchFamily="66" charset="0"/>
                <a:ea typeface="Calibri"/>
                <a:cs typeface="Calibri"/>
                <a:sym typeface="Calibri"/>
              </a:rPr>
              <a:t>fichier</a:t>
            </a:r>
            <a:r>
              <a:rPr lang="en-US" sz="2000" b="1" i="0" u="none" dirty="0">
                <a:solidFill>
                  <a:srgbClr val="4B5C68"/>
                </a:solidFill>
                <a:latin typeface="Comic Sans MS" panose="030F0702030302020204" pitchFamily="66" charset="0"/>
                <a:ea typeface="Calibri"/>
                <a:cs typeface="Calibri"/>
                <a:sym typeface="Calibri"/>
              </a:rPr>
              <a:t> à </a:t>
            </a:r>
            <a:r>
              <a:rPr lang="en-US" sz="2000" b="1" i="0" u="none" dirty="0" err="1">
                <a:solidFill>
                  <a:srgbClr val="4B5C68"/>
                </a:solidFill>
                <a:latin typeface="Comic Sans MS" panose="030F0702030302020204" pitchFamily="66" charset="0"/>
                <a:ea typeface="Calibri"/>
                <a:cs typeface="Calibri"/>
                <a:sym typeface="Calibri"/>
              </a:rPr>
              <a:t>remplir</a:t>
            </a:r>
            <a:r>
              <a:rPr lang="en-US" sz="2000" b="1" i="0" u="none" dirty="0">
                <a:solidFill>
                  <a:srgbClr val="4B5C68"/>
                </a:solidFill>
                <a:latin typeface="Comic Sans MS" panose="030F0702030302020204" pitchFamily="66" charset="0"/>
                <a:ea typeface="Calibri"/>
                <a:cs typeface="Calibri"/>
                <a:sym typeface="Calibri"/>
              </a:rPr>
              <a:t> pour </a:t>
            </a:r>
            <a:r>
              <a:rPr lang="en-US" sz="2000" b="1" i="0" u="none" dirty="0" err="1">
                <a:solidFill>
                  <a:srgbClr val="4B5C68"/>
                </a:solidFill>
                <a:latin typeface="Comic Sans MS" panose="030F0702030302020204" pitchFamily="66" charset="0"/>
                <a:ea typeface="Calibri"/>
                <a:cs typeface="Calibri"/>
                <a:sym typeface="Calibri"/>
              </a:rPr>
              <a:t>l’ensemble</a:t>
            </a:r>
            <a:r>
              <a:rPr lang="en-US" sz="2000" b="1" i="0" u="none" dirty="0">
                <a:solidFill>
                  <a:srgbClr val="4B5C68"/>
                </a:solidFill>
                <a:latin typeface="Comic Sans MS" panose="030F0702030302020204" pitchFamily="66" charset="0"/>
                <a:ea typeface="Calibri"/>
                <a:cs typeface="Calibri"/>
                <a:sym typeface="Calibri"/>
              </a:rPr>
              <a:t> de la </a:t>
            </a:r>
            <a:r>
              <a:rPr lang="en-US" sz="2000" b="1" i="0" u="none" dirty="0" err="1">
                <a:solidFill>
                  <a:srgbClr val="4B5C68"/>
                </a:solidFill>
                <a:latin typeface="Comic Sans MS" panose="030F0702030302020204" pitchFamily="66" charset="0"/>
                <a:ea typeface="Calibri"/>
                <a:cs typeface="Calibri"/>
                <a:sym typeface="Calibri"/>
              </a:rPr>
              <a:t>deuxième</a:t>
            </a:r>
            <a:r>
              <a:rPr lang="en-US" sz="2000" b="1" i="0" u="none" dirty="0">
                <a:solidFill>
                  <a:srgbClr val="4B5C68"/>
                </a:solidFill>
                <a:latin typeface="Comic Sans MS" panose="030F0702030302020204" pitchFamily="66" charset="0"/>
                <a:ea typeface="Calibri"/>
                <a:cs typeface="Calibri"/>
                <a:sym typeface="Calibri"/>
              </a:rPr>
              <a:t> phase </a:t>
            </a:r>
            <a:r>
              <a:rPr lang="en-US" sz="2000" b="1" i="0" u="none" dirty="0" err="1">
                <a:solidFill>
                  <a:srgbClr val="4B5C68"/>
                </a:solidFill>
                <a:latin typeface="Comic Sans MS" panose="030F0702030302020204" pitchFamily="66" charset="0"/>
                <a:ea typeface="Calibri"/>
                <a:cs typeface="Calibri"/>
                <a:sym typeface="Calibri"/>
              </a:rPr>
              <a:t>d’expérimentation</a:t>
            </a:r>
            <a:endParaRPr dirty="0">
              <a:latin typeface="Comic Sans MS" panose="030F0702030302020204" pitchFamily="66" charset="0"/>
            </a:endParaRPr>
          </a:p>
        </p:txBody>
      </p:sp>
      <p:sp>
        <p:nvSpPr>
          <p:cNvPr id="10" name="Google Shape;465;p29">
            <a:extLst>
              <a:ext uri="{FF2B5EF4-FFF2-40B4-BE49-F238E27FC236}">
                <a16:creationId xmlns:a16="http://schemas.microsoft.com/office/drawing/2014/main" id="{2F45419C-E4D3-40C6-9B73-CA6C774400DD}"/>
              </a:ext>
            </a:extLst>
          </p:cNvPr>
          <p:cNvSpPr txBox="1">
            <a:spLocks noGrp="1"/>
          </p:cNvSpPr>
          <p:nvPr>
            <p:ph type="body" idx="1"/>
          </p:nvPr>
        </p:nvSpPr>
        <p:spPr>
          <a:xfrm>
            <a:off x="301114" y="1833311"/>
            <a:ext cx="6575425" cy="646112"/>
          </a:xfrm>
          <a:prstGeom prst="rect">
            <a:avLst/>
          </a:prstGeom>
          <a:solidFill>
            <a:srgbClr val="FEC9CC"/>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22A35"/>
              </a:buClr>
              <a:buSzPts val="2400"/>
              <a:buNone/>
            </a:pPr>
            <a:r>
              <a:rPr lang="en-US" sz="2400" b="1" i="0" u="none" dirty="0" err="1">
                <a:solidFill>
                  <a:srgbClr val="222A35"/>
                </a:solidFill>
                <a:latin typeface="Comic Sans MS" panose="030F0702030302020204" pitchFamily="66" charset="0"/>
                <a:sym typeface="Verdana"/>
              </a:rPr>
              <a:t>Personnes</a:t>
            </a:r>
            <a:r>
              <a:rPr lang="en-US" sz="2400" b="1" i="0" u="none" dirty="0">
                <a:solidFill>
                  <a:srgbClr val="222A35"/>
                </a:solidFill>
                <a:latin typeface="Comic Sans MS" panose="030F0702030302020204" pitchFamily="66" charset="0"/>
                <a:sym typeface="Verdana"/>
              </a:rPr>
              <a:t> </a:t>
            </a:r>
            <a:r>
              <a:rPr lang="en-US" sz="2400" b="1" i="0" u="none" dirty="0" err="1">
                <a:solidFill>
                  <a:srgbClr val="222A35"/>
                </a:solidFill>
                <a:latin typeface="Comic Sans MS" panose="030F0702030302020204" pitchFamily="66" charset="0"/>
                <a:sym typeface="Verdana"/>
              </a:rPr>
              <a:t>accompagnées</a:t>
            </a:r>
            <a:r>
              <a:rPr lang="en-US" sz="2400" b="1" i="0" u="none" dirty="0">
                <a:solidFill>
                  <a:srgbClr val="222A35"/>
                </a:solidFill>
                <a:latin typeface="Comic Sans MS" panose="030F0702030302020204" pitchFamily="66" charset="0"/>
                <a:sym typeface="Verdana"/>
              </a:rPr>
              <a:t> </a:t>
            </a:r>
            <a:endParaRPr dirty="0">
              <a:latin typeface="Comic Sans MS" panose="030F0702030302020204" pitchFamily="66" charset="0"/>
            </a:endParaRPr>
          </a:p>
        </p:txBody>
      </p:sp>
      <p:sp>
        <p:nvSpPr>
          <p:cNvPr id="11" name="Google Shape;467;p29">
            <a:extLst>
              <a:ext uri="{FF2B5EF4-FFF2-40B4-BE49-F238E27FC236}">
                <a16:creationId xmlns:a16="http://schemas.microsoft.com/office/drawing/2014/main" id="{148420D6-7238-492D-99B4-385FD5B9F817}"/>
              </a:ext>
            </a:extLst>
          </p:cNvPr>
          <p:cNvSpPr txBox="1">
            <a:spLocks/>
          </p:cNvSpPr>
          <p:nvPr/>
        </p:nvSpPr>
        <p:spPr>
          <a:xfrm>
            <a:off x="7250905" y="1833291"/>
            <a:ext cx="3981450" cy="646112"/>
          </a:xfrm>
          <a:prstGeom prst="rect">
            <a:avLst/>
          </a:prstGeom>
          <a:solidFill>
            <a:srgbClr val="FEC9C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222A35"/>
              </a:buClr>
              <a:buSzPts val="1800"/>
              <a:buFont typeface="Arial"/>
              <a:buChar char="•"/>
              <a:defRPr sz="2800" b="0" i="0" u="none" strike="noStrike" cap="none">
                <a:solidFill>
                  <a:srgbClr val="222A35"/>
                </a:solidFill>
                <a:latin typeface="Verdana"/>
                <a:ea typeface="Verdana"/>
                <a:cs typeface="Verdana"/>
                <a:sym typeface="Verdana"/>
              </a:defRPr>
            </a:lvl1pPr>
            <a:lvl2pPr marL="914400" marR="0" lvl="1" indent="-342900" algn="l" rtl="0">
              <a:lnSpc>
                <a:spcPct val="90000"/>
              </a:lnSpc>
              <a:spcBef>
                <a:spcPts val="500"/>
              </a:spcBef>
              <a:spcAft>
                <a:spcPts val="0"/>
              </a:spcAft>
              <a:buClr>
                <a:srgbClr val="222A35"/>
              </a:buClr>
              <a:buSzPts val="1800"/>
              <a:buFont typeface="Arial"/>
              <a:buChar char="•"/>
              <a:defRPr sz="2400" b="0" i="0" u="none" strike="noStrike" cap="none">
                <a:solidFill>
                  <a:srgbClr val="222A35"/>
                </a:solidFill>
                <a:latin typeface="Verdana"/>
                <a:ea typeface="Verdana"/>
                <a:cs typeface="Verdana"/>
                <a:sym typeface="Verdana"/>
              </a:defRPr>
            </a:lvl2pPr>
            <a:lvl3pPr marL="1371600" marR="0" lvl="2" indent="-342900" algn="l" rtl="0">
              <a:lnSpc>
                <a:spcPct val="90000"/>
              </a:lnSpc>
              <a:spcBef>
                <a:spcPts val="500"/>
              </a:spcBef>
              <a:spcAft>
                <a:spcPts val="0"/>
              </a:spcAft>
              <a:buClr>
                <a:srgbClr val="222A35"/>
              </a:buClr>
              <a:buSzPts val="18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0" indent="0" algn="ctr">
              <a:spcBef>
                <a:spcPts val="0"/>
              </a:spcBef>
              <a:buSzPts val="2400"/>
              <a:buFont typeface="Arial"/>
              <a:buNone/>
            </a:pPr>
            <a:r>
              <a:rPr lang="en-US" sz="2400" b="1" dirty="0" err="1">
                <a:latin typeface="Comic Sans MS" panose="030F0702030302020204" pitchFamily="66" charset="0"/>
              </a:rPr>
              <a:t>Fonction</a:t>
            </a:r>
            <a:r>
              <a:rPr lang="en-US" sz="2400" b="1" dirty="0">
                <a:latin typeface="Comic Sans MS" panose="030F0702030302020204" pitchFamily="66" charset="0"/>
              </a:rPr>
              <a:t> </a:t>
            </a:r>
            <a:r>
              <a:rPr lang="en-US" sz="2400" b="1" dirty="0" err="1">
                <a:latin typeface="Comic Sans MS" panose="030F0702030302020204" pitchFamily="66" charset="0"/>
              </a:rPr>
              <a:t>appui</a:t>
            </a:r>
            <a:r>
              <a:rPr lang="en-US" sz="2400" b="1" dirty="0">
                <a:latin typeface="Comic Sans MS" panose="030F0702030302020204" pitchFamily="66" charset="0"/>
              </a:rPr>
              <a:t> </a:t>
            </a:r>
            <a:r>
              <a:rPr lang="en-US" sz="2400" b="1" dirty="0" err="1">
                <a:latin typeface="Comic Sans MS" panose="030F0702030302020204" pitchFamily="66" charset="0"/>
              </a:rPr>
              <a:t>ressource</a:t>
            </a:r>
            <a:r>
              <a:rPr lang="en-US" sz="2400" b="1" dirty="0">
                <a:latin typeface="Comic Sans MS" panose="030F0702030302020204" pitchFamily="66" charset="0"/>
              </a:rPr>
              <a:t> </a:t>
            </a:r>
            <a:endParaRPr lang="en-US" dirty="0">
              <a:latin typeface="Comic Sans MS" panose="030F0702030302020204" pitchFamily="66" charset="0"/>
            </a:endParaRPr>
          </a:p>
        </p:txBody>
      </p:sp>
      <p:sp>
        <p:nvSpPr>
          <p:cNvPr id="12" name="Google Shape;472;p29">
            <a:extLst>
              <a:ext uri="{FF2B5EF4-FFF2-40B4-BE49-F238E27FC236}">
                <a16:creationId xmlns:a16="http://schemas.microsoft.com/office/drawing/2014/main" id="{C93E00E0-D54E-469E-8993-34B4E2668BA8}"/>
              </a:ext>
            </a:extLst>
          </p:cNvPr>
          <p:cNvSpPr/>
          <p:nvPr/>
        </p:nvSpPr>
        <p:spPr>
          <a:xfrm rot="-5400000">
            <a:off x="1588294" y="2659608"/>
            <a:ext cx="515937" cy="411162"/>
          </a:xfrm>
          <a:prstGeom prst="leftArrow">
            <a:avLst>
              <a:gd name="adj1" fmla="val 8607"/>
              <a:gd name="adj2" fmla="val 50000"/>
            </a:avLst>
          </a:prstGeom>
          <a:solidFill>
            <a:schemeClr val="accent1"/>
          </a:solidFill>
          <a:ln w="12700" cap="flat" cmpd="sng">
            <a:solidFill>
              <a:srgbClr val="0336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13" name="Google Shape;473;p29">
            <a:extLst>
              <a:ext uri="{FF2B5EF4-FFF2-40B4-BE49-F238E27FC236}">
                <a16:creationId xmlns:a16="http://schemas.microsoft.com/office/drawing/2014/main" id="{A1531C36-6585-4DC5-86B1-20C7203FF2CE}"/>
              </a:ext>
            </a:extLst>
          </p:cNvPr>
          <p:cNvSpPr/>
          <p:nvPr/>
        </p:nvSpPr>
        <p:spPr>
          <a:xfrm rot="-5400000">
            <a:off x="5015195" y="2660401"/>
            <a:ext cx="515937" cy="409575"/>
          </a:xfrm>
          <a:prstGeom prst="leftArrow">
            <a:avLst>
              <a:gd name="adj1" fmla="val 8574"/>
              <a:gd name="adj2" fmla="val 50000"/>
            </a:avLst>
          </a:prstGeom>
          <a:solidFill>
            <a:schemeClr val="accent1"/>
          </a:solidFill>
          <a:ln w="12700" cap="flat" cmpd="sng">
            <a:solidFill>
              <a:srgbClr val="0336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14" name="Google Shape;474;p29">
            <a:extLst>
              <a:ext uri="{FF2B5EF4-FFF2-40B4-BE49-F238E27FC236}">
                <a16:creationId xmlns:a16="http://schemas.microsoft.com/office/drawing/2014/main" id="{C3F962B6-8222-465F-B31C-B79886DE23AD}"/>
              </a:ext>
            </a:extLst>
          </p:cNvPr>
          <p:cNvSpPr/>
          <p:nvPr/>
        </p:nvSpPr>
        <p:spPr>
          <a:xfrm rot="-5400000">
            <a:off x="9019382" y="2659607"/>
            <a:ext cx="515937" cy="411162"/>
          </a:xfrm>
          <a:prstGeom prst="leftArrow">
            <a:avLst>
              <a:gd name="adj1" fmla="val 8607"/>
              <a:gd name="adj2" fmla="val 50000"/>
            </a:avLst>
          </a:prstGeom>
          <a:solidFill>
            <a:schemeClr val="accent1"/>
          </a:solidFill>
          <a:ln w="12700" cap="flat" cmpd="sng">
            <a:solidFill>
              <a:srgbClr val="0336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15" name="Google Shape;466;p29">
            <a:extLst>
              <a:ext uri="{FF2B5EF4-FFF2-40B4-BE49-F238E27FC236}">
                <a16:creationId xmlns:a16="http://schemas.microsoft.com/office/drawing/2014/main" id="{C168BA97-694A-4ADA-AB06-2763F0ACE9B6}"/>
              </a:ext>
            </a:extLst>
          </p:cNvPr>
          <p:cNvSpPr txBox="1">
            <a:spLocks/>
          </p:cNvSpPr>
          <p:nvPr/>
        </p:nvSpPr>
        <p:spPr>
          <a:xfrm>
            <a:off x="242887" y="3214191"/>
            <a:ext cx="3206750" cy="1587500"/>
          </a:xfrm>
          <a:prstGeom prst="rect">
            <a:avLst/>
          </a:prstGeom>
          <a:noFill/>
          <a:ln w="9525" cap="flat" cmpd="sng">
            <a:solidFill>
              <a:schemeClr val="accent1"/>
            </a:solidFill>
            <a:prstDash val="solid"/>
            <a:miter lim="524288"/>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222A35"/>
              </a:buClr>
              <a:buSzPts val="1800"/>
              <a:buFont typeface="Arial"/>
              <a:buChar char="•"/>
              <a:defRPr sz="2800" b="0" i="0" u="none" strike="noStrike" cap="none">
                <a:solidFill>
                  <a:srgbClr val="222A35"/>
                </a:solidFill>
                <a:latin typeface="Verdana"/>
                <a:ea typeface="Verdana"/>
                <a:cs typeface="Verdana"/>
                <a:sym typeface="Verdana"/>
              </a:defRPr>
            </a:lvl1pPr>
            <a:lvl2pPr marL="914400" marR="0" lvl="1" indent="-342900" algn="l" rtl="0">
              <a:lnSpc>
                <a:spcPct val="90000"/>
              </a:lnSpc>
              <a:spcBef>
                <a:spcPts val="500"/>
              </a:spcBef>
              <a:spcAft>
                <a:spcPts val="0"/>
              </a:spcAft>
              <a:buClr>
                <a:srgbClr val="222A35"/>
              </a:buClr>
              <a:buSzPts val="1800"/>
              <a:buFont typeface="Arial"/>
              <a:buChar char="•"/>
              <a:defRPr sz="2400" b="0" i="0" u="none" strike="noStrike" cap="none">
                <a:solidFill>
                  <a:srgbClr val="222A35"/>
                </a:solidFill>
                <a:latin typeface="Verdana"/>
                <a:ea typeface="Verdana"/>
                <a:cs typeface="Verdana"/>
                <a:sym typeface="Verdana"/>
              </a:defRPr>
            </a:lvl2pPr>
            <a:lvl3pPr marL="1371600" marR="0" lvl="2" indent="-342900" algn="l" rtl="0">
              <a:lnSpc>
                <a:spcPct val="90000"/>
              </a:lnSpc>
              <a:spcBef>
                <a:spcPts val="500"/>
              </a:spcBef>
              <a:spcAft>
                <a:spcPts val="0"/>
              </a:spcAft>
              <a:buClr>
                <a:srgbClr val="222A35"/>
              </a:buClr>
              <a:buSzPts val="1800"/>
              <a:buFont typeface="Arial"/>
              <a:buChar char="•"/>
              <a:defRPr sz="2000" b="0" i="0" u="none" strike="noStrike" cap="none">
                <a:solidFill>
                  <a:srgbClr val="222A35"/>
                </a:solidFill>
                <a:latin typeface="Verdana"/>
                <a:ea typeface="Verdana"/>
                <a:cs typeface="Verdana"/>
                <a:sym typeface="Verdana"/>
              </a:defRPr>
            </a:lvl3pPr>
            <a:lvl4pPr marL="1828800" marR="0" lvl="3"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4pPr>
            <a:lvl5pPr marL="2286000" marR="0" lvl="4" indent="-342900" algn="l" rtl="0">
              <a:lnSpc>
                <a:spcPct val="90000"/>
              </a:lnSpc>
              <a:spcBef>
                <a:spcPts val="500"/>
              </a:spcBef>
              <a:spcAft>
                <a:spcPts val="0"/>
              </a:spcAft>
              <a:buClr>
                <a:srgbClr val="222A35"/>
              </a:buClr>
              <a:buSzPts val="1800"/>
              <a:buFont typeface="Arial"/>
              <a:buChar char="•"/>
              <a:defRPr sz="1800" b="0" i="0" u="none" strike="noStrike" cap="none">
                <a:solidFill>
                  <a:srgbClr val="222A35"/>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0" indent="0">
              <a:spcBef>
                <a:spcPts val="0"/>
              </a:spcBef>
              <a:buFont typeface="Arial"/>
              <a:buNone/>
            </a:pPr>
            <a:r>
              <a:rPr lang="fr-FR" sz="1800" b="1" dirty="0">
                <a:latin typeface="Comic Sans MS" panose="030F0702030302020204" pitchFamily="66" charset="0"/>
              </a:rPr>
              <a:t>De la file active </a:t>
            </a:r>
            <a:endParaRPr lang="fr-FR" dirty="0">
              <a:latin typeface="Comic Sans MS" panose="030F0702030302020204" pitchFamily="66" charset="0"/>
            </a:endParaRPr>
          </a:p>
          <a:p>
            <a:pPr marL="0" indent="0">
              <a:spcBef>
                <a:spcPts val="0"/>
              </a:spcBef>
              <a:buFont typeface="Arial"/>
              <a:buNone/>
            </a:pPr>
            <a:r>
              <a:rPr lang="fr-FR" sz="1800" dirty="0">
                <a:latin typeface="Comic Sans MS" panose="030F0702030302020204" pitchFamily="66" charset="0"/>
              </a:rPr>
              <a:t>Que l’on peut nommer, pour laquelle est réalisée une activité par un ou des professionnels en sa présence ou non</a:t>
            </a:r>
            <a:endParaRPr lang="fr-FR" dirty="0">
              <a:latin typeface="Comic Sans MS" panose="030F0702030302020204" pitchFamily="66" charset="0"/>
            </a:endParaRPr>
          </a:p>
        </p:txBody>
      </p:sp>
      <p:sp>
        <p:nvSpPr>
          <p:cNvPr id="16" name="Google Shape;471;p29">
            <a:extLst>
              <a:ext uri="{FF2B5EF4-FFF2-40B4-BE49-F238E27FC236}">
                <a16:creationId xmlns:a16="http://schemas.microsoft.com/office/drawing/2014/main" id="{1AAA1B98-473B-40FA-9A78-82F3EFCAFBC9}"/>
              </a:ext>
            </a:extLst>
          </p:cNvPr>
          <p:cNvSpPr txBox="1"/>
          <p:nvPr/>
        </p:nvSpPr>
        <p:spPr>
          <a:xfrm>
            <a:off x="3669789" y="3230563"/>
            <a:ext cx="3206750" cy="2939226"/>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B5C68"/>
              </a:buClr>
              <a:buSzPts val="1800"/>
              <a:buFont typeface="Calibri"/>
              <a:buNone/>
            </a:pPr>
            <a:r>
              <a:rPr lang="en-US" sz="1800" b="1" i="0" u="none" dirty="0">
                <a:solidFill>
                  <a:srgbClr val="4B5C68"/>
                </a:solidFill>
                <a:latin typeface="Comic Sans MS" panose="030F0702030302020204" pitchFamily="66" charset="0"/>
                <a:ea typeface="Calibri"/>
                <a:cs typeface="Calibri"/>
                <a:sym typeface="Calibri"/>
              </a:rPr>
              <a:t>Hors file active</a:t>
            </a:r>
            <a:endParaRPr dirty="0">
              <a:latin typeface="Comic Sans MS" panose="030F0702030302020204" pitchFamily="66" charset="0"/>
            </a:endParaRPr>
          </a:p>
          <a:p>
            <a:pPr marL="0" marR="0" lvl="0" indent="0" algn="l" rtl="0">
              <a:lnSpc>
                <a:spcPct val="100000"/>
              </a:lnSpc>
              <a:spcBef>
                <a:spcPts val="0"/>
              </a:spcBef>
              <a:spcAft>
                <a:spcPts val="0"/>
              </a:spcAft>
              <a:buClr>
                <a:srgbClr val="4B5C68"/>
              </a:buClr>
              <a:buSzPts val="1800"/>
              <a:buFont typeface="Calibri"/>
              <a:buNone/>
            </a:pPr>
            <a:r>
              <a:rPr lang="en-US" sz="1800" b="0" i="0" u="none" dirty="0">
                <a:solidFill>
                  <a:srgbClr val="4B5C68"/>
                </a:solidFill>
                <a:latin typeface="Comic Sans MS" panose="030F0702030302020204" pitchFamily="66" charset="0"/>
                <a:ea typeface="Calibri"/>
                <a:cs typeface="Calibri"/>
                <a:sym typeface="Calibri"/>
              </a:rPr>
              <a:t>Que </a:t>
            </a:r>
            <a:r>
              <a:rPr lang="en-US" sz="1800" b="0" i="0" u="none" dirty="0" err="1">
                <a:solidFill>
                  <a:srgbClr val="4B5C68"/>
                </a:solidFill>
                <a:latin typeface="Comic Sans MS" panose="030F0702030302020204" pitchFamily="66" charset="0"/>
                <a:ea typeface="Calibri"/>
                <a:cs typeface="Calibri"/>
                <a:sym typeface="Calibri"/>
              </a:rPr>
              <a:t>l’on</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peut</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nommer</a:t>
            </a:r>
            <a:r>
              <a:rPr lang="en-US" sz="1800" b="0" i="0" u="none" dirty="0">
                <a:solidFill>
                  <a:srgbClr val="4B5C68"/>
                </a:solidFill>
                <a:latin typeface="Comic Sans MS" panose="030F0702030302020204" pitchFamily="66" charset="0"/>
                <a:ea typeface="Calibri"/>
                <a:cs typeface="Calibri"/>
                <a:sym typeface="Calibri"/>
              </a:rPr>
              <a:t>, pour </a:t>
            </a:r>
            <a:r>
              <a:rPr lang="en-US" sz="1800" b="0" i="0" u="none" dirty="0" err="1">
                <a:solidFill>
                  <a:srgbClr val="4B5C68"/>
                </a:solidFill>
                <a:latin typeface="Comic Sans MS" panose="030F0702030302020204" pitchFamily="66" charset="0"/>
                <a:ea typeface="Calibri"/>
                <a:cs typeface="Calibri"/>
                <a:sym typeface="Calibri"/>
              </a:rPr>
              <a:t>laquelle</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est</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réalisée</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une</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activité</a:t>
            </a:r>
            <a:r>
              <a:rPr lang="en-US" sz="1800" b="0" i="0" u="none" dirty="0">
                <a:solidFill>
                  <a:srgbClr val="4B5C68"/>
                </a:solidFill>
                <a:latin typeface="Comic Sans MS" panose="030F0702030302020204" pitchFamily="66" charset="0"/>
                <a:ea typeface="Calibri"/>
                <a:cs typeface="Calibri"/>
                <a:sym typeface="Calibri"/>
              </a:rPr>
              <a:t> par un </a:t>
            </a:r>
            <a:r>
              <a:rPr lang="en-US" sz="1800" b="0" i="0" u="none" dirty="0" err="1">
                <a:solidFill>
                  <a:srgbClr val="4B5C68"/>
                </a:solidFill>
                <a:latin typeface="Comic Sans MS" panose="030F0702030302020204" pitchFamily="66" charset="0"/>
                <a:ea typeface="Calibri"/>
                <a:cs typeface="Calibri"/>
                <a:sym typeface="Calibri"/>
              </a:rPr>
              <a:t>ou</a:t>
            </a:r>
            <a:r>
              <a:rPr lang="en-US" sz="1800" b="0" i="0" u="none" dirty="0">
                <a:solidFill>
                  <a:srgbClr val="4B5C68"/>
                </a:solidFill>
                <a:latin typeface="Comic Sans MS" panose="030F0702030302020204" pitchFamily="66" charset="0"/>
                <a:ea typeface="Calibri"/>
                <a:cs typeface="Calibri"/>
                <a:sym typeface="Calibri"/>
              </a:rPr>
              <a:t> des </a:t>
            </a:r>
            <a:r>
              <a:rPr lang="en-US" sz="1800" b="0" i="0" u="none" dirty="0" err="1">
                <a:solidFill>
                  <a:srgbClr val="4B5C68"/>
                </a:solidFill>
                <a:latin typeface="Comic Sans MS" panose="030F0702030302020204" pitchFamily="66" charset="0"/>
                <a:ea typeface="Calibri"/>
                <a:cs typeface="Calibri"/>
                <a:sym typeface="Calibri"/>
              </a:rPr>
              <a:t>professionnels</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en</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sa</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présence</a:t>
            </a:r>
            <a:r>
              <a:rPr lang="en-US" sz="1800" b="0" i="0" u="none" dirty="0">
                <a:solidFill>
                  <a:srgbClr val="4B5C68"/>
                </a:solidFill>
                <a:latin typeface="Comic Sans MS" panose="030F0702030302020204" pitchFamily="66" charset="0"/>
                <a:ea typeface="Calibri"/>
                <a:cs typeface="Calibri"/>
                <a:sym typeface="Calibri"/>
              </a:rPr>
              <a:t> </a:t>
            </a:r>
            <a:r>
              <a:rPr lang="en-US" sz="1800" b="0" i="0" u="none" dirty="0" err="1">
                <a:solidFill>
                  <a:srgbClr val="4B5C68"/>
                </a:solidFill>
                <a:latin typeface="Comic Sans MS" panose="030F0702030302020204" pitchFamily="66" charset="0"/>
                <a:ea typeface="Calibri"/>
                <a:cs typeface="Calibri"/>
                <a:sym typeface="Calibri"/>
              </a:rPr>
              <a:t>ou</a:t>
            </a:r>
            <a:r>
              <a:rPr lang="en-US" sz="1800" b="0" i="0" u="none" dirty="0">
                <a:solidFill>
                  <a:srgbClr val="4B5C68"/>
                </a:solidFill>
                <a:latin typeface="Comic Sans MS" panose="030F0702030302020204" pitchFamily="66" charset="0"/>
                <a:ea typeface="Calibri"/>
                <a:cs typeface="Calibri"/>
                <a:sym typeface="Calibri"/>
              </a:rPr>
              <a:t> non</a:t>
            </a:r>
            <a:endParaRPr dirty="0">
              <a:latin typeface="Comic Sans MS" panose="030F0702030302020204" pitchFamily="66" charset="0"/>
            </a:endParaRPr>
          </a:p>
          <a:p>
            <a:pPr marL="0" marR="0" lvl="0" indent="0" algn="l" rtl="0">
              <a:lnSpc>
                <a:spcPct val="100000"/>
              </a:lnSpc>
              <a:spcBef>
                <a:spcPts val="600"/>
              </a:spcBef>
              <a:spcAft>
                <a:spcPts val="0"/>
              </a:spcAft>
              <a:buClr>
                <a:srgbClr val="4B5C68"/>
              </a:buClr>
              <a:buSzPts val="1800"/>
              <a:buFont typeface="Calibri"/>
              <a:buNone/>
            </a:pPr>
            <a:r>
              <a:rPr lang="en-US" sz="1800" b="0" i="1" u="none" dirty="0" err="1">
                <a:solidFill>
                  <a:srgbClr val="4B5C68"/>
                </a:solidFill>
                <a:latin typeface="Comic Sans MS" panose="030F0702030302020204" pitchFamily="66" charset="0"/>
                <a:ea typeface="Calibri"/>
                <a:cs typeface="Calibri"/>
                <a:sym typeface="Calibri"/>
              </a:rPr>
              <a:t>Suivi</a:t>
            </a:r>
            <a:r>
              <a:rPr lang="en-US" sz="1800" b="0" i="1" u="none" dirty="0">
                <a:solidFill>
                  <a:srgbClr val="4B5C68"/>
                </a:solidFill>
                <a:latin typeface="Comic Sans MS" panose="030F0702030302020204" pitchFamily="66" charset="0"/>
                <a:ea typeface="Calibri"/>
                <a:cs typeface="Calibri"/>
                <a:sym typeface="Calibri"/>
              </a:rPr>
              <a:t> à 3 </a:t>
            </a:r>
            <a:r>
              <a:rPr lang="en-US" sz="1800" b="0" i="1" u="none" dirty="0" err="1">
                <a:solidFill>
                  <a:srgbClr val="4B5C68"/>
                </a:solidFill>
                <a:latin typeface="Comic Sans MS" panose="030F0702030302020204" pitchFamily="66" charset="0"/>
                <a:ea typeface="Calibri"/>
                <a:cs typeface="Calibri"/>
                <a:sym typeface="Calibri"/>
              </a:rPr>
              <a:t>ans</a:t>
            </a:r>
            <a:r>
              <a:rPr lang="en-US" sz="1800" b="0" i="1" u="none" dirty="0">
                <a:solidFill>
                  <a:srgbClr val="4B5C68"/>
                </a:solidFill>
                <a:latin typeface="Comic Sans MS" panose="030F0702030302020204" pitchFamily="66" charset="0"/>
                <a:ea typeface="Calibri"/>
                <a:cs typeface="Calibri"/>
                <a:sym typeface="Calibri"/>
              </a:rPr>
              <a:t>, </a:t>
            </a:r>
            <a:r>
              <a:rPr lang="en-US" sz="1800" b="0" i="1" u="none" dirty="0" err="1">
                <a:solidFill>
                  <a:srgbClr val="4B5C68"/>
                </a:solidFill>
                <a:latin typeface="Comic Sans MS" panose="030F0702030302020204" pitchFamily="66" charset="0"/>
                <a:ea typeface="Calibri"/>
                <a:cs typeface="Calibri"/>
                <a:sym typeface="Calibri"/>
              </a:rPr>
              <a:t>visites</a:t>
            </a:r>
            <a:r>
              <a:rPr lang="en-US" sz="1800" b="0" i="1" u="none" dirty="0">
                <a:solidFill>
                  <a:srgbClr val="4B5C68"/>
                </a:solidFill>
                <a:latin typeface="Comic Sans MS" panose="030F0702030302020204" pitchFamily="66" charset="0"/>
                <a:ea typeface="Calibri"/>
                <a:cs typeface="Calibri"/>
                <a:sym typeface="Calibri"/>
              </a:rPr>
              <a:t> </a:t>
            </a:r>
            <a:r>
              <a:rPr lang="en-US" sz="1800" b="0" i="1" u="none" dirty="0" err="1">
                <a:solidFill>
                  <a:srgbClr val="4B5C68"/>
                </a:solidFill>
                <a:latin typeface="Comic Sans MS" panose="030F0702030302020204" pitchFamily="66" charset="0"/>
                <a:ea typeface="Calibri"/>
                <a:cs typeface="Calibri"/>
                <a:sym typeface="Calibri"/>
              </a:rPr>
              <a:t>avant</a:t>
            </a:r>
            <a:r>
              <a:rPr lang="en-US" sz="1800" b="0" i="1" u="none" dirty="0">
                <a:solidFill>
                  <a:srgbClr val="4B5C68"/>
                </a:solidFill>
                <a:latin typeface="Comic Sans MS" panose="030F0702030302020204" pitchFamily="66" charset="0"/>
                <a:ea typeface="Calibri"/>
                <a:cs typeface="Calibri"/>
                <a:sym typeface="Calibri"/>
              </a:rPr>
              <a:t> admission/immersion, convention avec un </a:t>
            </a:r>
            <a:r>
              <a:rPr lang="en-US" sz="1800" b="0" i="1" u="none" dirty="0" err="1">
                <a:solidFill>
                  <a:srgbClr val="4B5C68"/>
                </a:solidFill>
                <a:latin typeface="Comic Sans MS" panose="030F0702030302020204" pitchFamily="66" charset="0"/>
                <a:ea typeface="Calibri"/>
                <a:cs typeface="Calibri"/>
                <a:sym typeface="Calibri"/>
              </a:rPr>
              <a:t>autre</a:t>
            </a:r>
            <a:r>
              <a:rPr lang="en-US" sz="1800" b="0" i="1" u="none" dirty="0">
                <a:solidFill>
                  <a:srgbClr val="4B5C68"/>
                </a:solidFill>
                <a:latin typeface="Comic Sans MS" panose="030F0702030302020204" pitchFamily="66" charset="0"/>
                <a:ea typeface="Calibri"/>
                <a:cs typeface="Calibri"/>
                <a:sym typeface="Calibri"/>
              </a:rPr>
              <a:t> </a:t>
            </a:r>
            <a:r>
              <a:rPr lang="en-US" sz="1800" b="0" i="1" u="none" dirty="0" err="1">
                <a:solidFill>
                  <a:srgbClr val="4B5C68"/>
                </a:solidFill>
                <a:latin typeface="Comic Sans MS" panose="030F0702030302020204" pitchFamily="66" charset="0"/>
                <a:ea typeface="Calibri"/>
                <a:cs typeface="Calibri"/>
                <a:sym typeface="Calibri"/>
              </a:rPr>
              <a:t>établissement</a:t>
            </a:r>
            <a:r>
              <a:rPr lang="en-US" sz="1800" b="0" i="1" u="none" dirty="0">
                <a:solidFill>
                  <a:srgbClr val="4B5C68"/>
                </a:solidFill>
                <a:latin typeface="Comic Sans MS" panose="030F0702030302020204" pitchFamily="66" charset="0"/>
                <a:ea typeface="Calibri"/>
                <a:cs typeface="Calibri"/>
                <a:sym typeface="Calibri"/>
              </a:rPr>
              <a:t>…</a:t>
            </a:r>
            <a:endParaRPr dirty="0">
              <a:latin typeface="Comic Sans MS" panose="030F0702030302020204" pitchFamily="66" charset="0"/>
            </a:endParaRPr>
          </a:p>
        </p:txBody>
      </p:sp>
      <p:sp>
        <p:nvSpPr>
          <p:cNvPr id="17" name="Google Shape;468;p29">
            <a:extLst>
              <a:ext uri="{FF2B5EF4-FFF2-40B4-BE49-F238E27FC236}">
                <a16:creationId xmlns:a16="http://schemas.microsoft.com/office/drawing/2014/main" id="{92F678FE-C0A8-43E0-A0D8-31CA85BE8762}"/>
              </a:ext>
            </a:extLst>
          </p:cNvPr>
          <p:cNvSpPr txBox="1">
            <a:spLocks/>
          </p:cNvSpPr>
          <p:nvPr/>
        </p:nvSpPr>
        <p:spPr>
          <a:xfrm>
            <a:off x="7286625" y="3214191"/>
            <a:ext cx="3981450" cy="1901506"/>
          </a:xfrm>
          <a:prstGeom prst="rect">
            <a:avLst/>
          </a:prstGeom>
          <a:noFill/>
          <a:ln w="9525" cap="flat" cmpd="sng">
            <a:solidFill>
              <a:schemeClr val="accent1"/>
            </a:solidFill>
            <a:prstDash val="solid"/>
            <a:miter lim="524288"/>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222A35"/>
              </a:buClr>
              <a:buSzPts val="1800"/>
            </a:pPr>
            <a:r>
              <a:rPr lang="fr-FR" sz="1800" b="1" dirty="0">
                <a:solidFill>
                  <a:srgbClr val="222A35"/>
                </a:solidFill>
                <a:latin typeface="Comic Sans MS" panose="030F0702030302020204" pitchFamily="66" charset="0"/>
                <a:ea typeface="Verdana"/>
                <a:cs typeface="Verdana"/>
                <a:sym typeface="Verdana"/>
              </a:rPr>
              <a:t>Fonction d’appui externe </a:t>
            </a:r>
            <a:endParaRPr lang="fr-FR" dirty="0">
              <a:latin typeface="Comic Sans MS" panose="030F0702030302020204" pitchFamily="66" charset="0"/>
            </a:endParaRPr>
          </a:p>
          <a:p>
            <a:pPr lvl="1">
              <a:lnSpc>
                <a:spcPct val="90000"/>
              </a:lnSpc>
              <a:spcBef>
                <a:spcPts val="500"/>
              </a:spcBef>
              <a:buClr>
                <a:srgbClr val="222A35"/>
              </a:buClr>
              <a:buSzPts val="1800"/>
            </a:pPr>
            <a:r>
              <a:rPr lang="fr-FR" sz="1800" dirty="0">
                <a:solidFill>
                  <a:srgbClr val="222A35"/>
                </a:solidFill>
                <a:latin typeface="Comic Sans MS" panose="030F0702030302020204" pitchFamily="66" charset="0"/>
                <a:ea typeface="Verdana"/>
                <a:cs typeface="Verdana"/>
                <a:sym typeface="Verdana"/>
              </a:rPr>
              <a:t>Intervention de l'équipe du DITEP venant soutenir un environnement capacitant, sans que cette intervention soit reliée spécifiquement à une personne accompagnée.</a:t>
            </a:r>
            <a:endParaRPr lang="fr-FR" dirty="0">
              <a:latin typeface="Comic Sans MS" panose="030F0702030302020204" pitchFamily="66" charset="0"/>
            </a:endParaRPr>
          </a:p>
        </p:txBody>
      </p:sp>
    </p:spTree>
    <p:extLst>
      <p:ext uri="{BB962C8B-B14F-4D97-AF65-F5344CB8AC3E}">
        <p14:creationId xmlns:p14="http://schemas.microsoft.com/office/powerpoint/2010/main" val="377762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sp>
        <p:nvSpPr>
          <p:cNvPr id="542" name="Google Shape;542;p35"/>
          <p:cNvSpPr txBox="1">
            <a:spLocks noGrp="1"/>
          </p:cNvSpPr>
          <p:nvPr>
            <p:ph type="ctrTitle"/>
          </p:nvPr>
        </p:nvSpPr>
        <p:spPr>
          <a:xfrm>
            <a:off x="0" y="1136650"/>
            <a:ext cx="12192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22A35"/>
              </a:buClr>
              <a:buSzPts val="4400"/>
              <a:buFont typeface="Verdana"/>
              <a:buNone/>
            </a:pPr>
            <a:r>
              <a:rPr lang="en-US" sz="4400" b="0" i="0" u="none">
                <a:solidFill>
                  <a:srgbClr val="222A35"/>
                </a:solidFill>
                <a:latin typeface="Verdana"/>
                <a:ea typeface="Verdana"/>
                <a:cs typeface="Verdana"/>
                <a:sym typeface="Verdana"/>
              </a:rPr>
              <a:t>MERCI !</a:t>
            </a:r>
            <a:endParaRPr/>
          </a:p>
        </p:txBody>
      </p:sp>
      <p:pic>
        <p:nvPicPr>
          <p:cNvPr id="548" name="Google Shape;548;p35"/>
          <p:cNvPicPr preferRelativeResize="0"/>
          <p:nvPr/>
        </p:nvPicPr>
        <p:blipFill rotWithShape="1">
          <a:blip r:embed="rId3">
            <a:alphaModFix/>
          </a:blip>
          <a:srcRect b="29811"/>
          <a:stretch/>
        </p:blipFill>
        <p:spPr>
          <a:xfrm>
            <a:off x="2998787" y="919162"/>
            <a:ext cx="1681162" cy="2605087"/>
          </a:xfrm>
          <a:prstGeom prst="rect">
            <a:avLst/>
          </a:prstGeom>
          <a:noFill/>
          <a:ln>
            <a:noFill/>
          </a:ln>
        </p:spPr>
      </p:pic>
      <p:pic>
        <p:nvPicPr>
          <p:cNvPr id="2" name="Google Shape;111;p50">
            <a:extLst>
              <a:ext uri="{FF2B5EF4-FFF2-40B4-BE49-F238E27FC236}">
                <a16:creationId xmlns:a16="http://schemas.microsoft.com/office/drawing/2014/main" id="{FE14B4E5-6F0E-1A47-A26E-883BC040914E}"/>
              </a:ext>
            </a:extLst>
          </p:cNvPr>
          <p:cNvPicPr preferRelativeResize="0"/>
          <p:nvPr/>
        </p:nvPicPr>
        <p:blipFill rotWithShape="1">
          <a:blip r:embed="rId4">
            <a:alphaModFix/>
          </a:blip>
          <a:srcRect/>
          <a:stretch/>
        </p:blipFill>
        <p:spPr>
          <a:xfrm>
            <a:off x="838200" y="6176962"/>
            <a:ext cx="10515600" cy="6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ctrTitle"/>
          </p:nvPr>
        </p:nvSpPr>
        <p:spPr>
          <a:xfrm>
            <a:off x="1524000" y="2403896"/>
            <a:ext cx="9144000" cy="1263650"/>
          </a:xfrm>
          <a:prstGeom prst="rect">
            <a:avLst/>
          </a:prstGeom>
          <a:noFill/>
          <a:ln>
            <a:noFill/>
          </a:ln>
        </p:spPr>
        <p:txBody>
          <a:bodyPr spcFirstLastPara="1" wrap="square" lIns="91425" tIns="45700" rIns="91425" bIns="45700" anchor="b" anchorCtr="0">
            <a:noAutofit/>
          </a:bodyPr>
          <a:lstStyle/>
          <a:p>
            <a:pPr>
              <a:buClr>
                <a:srgbClr val="222A35"/>
              </a:buClr>
              <a:buSzPts val="6000"/>
            </a:pPr>
            <a:r>
              <a:rPr lang="fr-FR" sz="4400" dirty="0">
                <a:solidFill>
                  <a:srgbClr val="FF0000"/>
                </a:solidFill>
              </a:rPr>
              <a:t>Déclinaison d’un </a:t>
            </a:r>
            <a:br>
              <a:rPr lang="fr-FR" sz="4400" dirty="0">
                <a:solidFill>
                  <a:srgbClr val="FF0000"/>
                </a:solidFill>
              </a:rPr>
            </a:br>
            <a:r>
              <a:rPr lang="fr-FR" sz="4400" dirty="0">
                <a:solidFill>
                  <a:srgbClr val="FF0000"/>
                </a:solidFill>
              </a:rPr>
              <a:t>« livret ressource » au PCPE Sirius</a:t>
            </a:r>
            <a:br>
              <a:rPr lang="fr-FR" sz="3200" dirty="0"/>
            </a:br>
            <a:endParaRPr sz="3200" dirty="0"/>
          </a:p>
        </p:txBody>
      </p:sp>
      <p:pic>
        <p:nvPicPr>
          <p:cNvPr id="182" name="Google Shape;182;p5"/>
          <p:cNvPicPr preferRelativeResize="0"/>
          <p:nvPr/>
        </p:nvPicPr>
        <p:blipFill rotWithShape="1">
          <a:blip r:embed="rId3">
            <a:alphaModFix/>
          </a:blip>
          <a:srcRect/>
          <a:stretch/>
        </p:blipFill>
        <p:spPr>
          <a:xfrm>
            <a:off x="838200" y="5554662"/>
            <a:ext cx="10515600" cy="63500"/>
          </a:xfrm>
          <a:prstGeom prst="rect">
            <a:avLst/>
          </a:prstGeom>
          <a:noFill/>
          <a:ln>
            <a:noFill/>
          </a:ln>
        </p:spPr>
      </p:pic>
      <p:sp>
        <p:nvSpPr>
          <p:cNvPr id="185" name="Google Shape;185;p5"/>
          <p:cNvSpPr txBox="1"/>
          <p:nvPr/>
        </p:nvSpPr>
        <p:spPr>
          <a:xfrm>
            <a:off x="1524000" y="2994446"/>
            <a:ext cx="9144000" cy="97631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22A35"/>
              </a:buClr>
              <a:buSzPts val="3200"/>
              <a:buFont typeface="Verdana"/>
              <a:buNone/>
            </a:pPr>
            <a:r>
              <a:rPr lang="en-US" sz="3200" b="0" i="0" u="none" dirty="0" err="1">
                <a:solidFill>
                  <a:srgbClr val="222A35"/>
                </a:solidFill>
                <a:latin typeface="Verdana"/>
                <a:ea typeface="Verdana"/>
                <a:cs typeface="Verdana"/>
                <a:sym typeface="Verdana"/>
              </a:rPr>
              <a:t>Présenté</a:t>
            </a:r>
            <a:r>
              <a:rPr lang="en-US" sz="3200" b="0" i="0" u="none" dirty="0">
                <a:solidFill>
                  <a:srgbClr val="222A35"/>
                </a:solidFill>
                <a:latin typeface="Verdana"/>
                <a:ea typeface="Verdana"/>
                <a:cs typeface="Verdana"/>
                <a:sym typeface="Verdana"/>
              </a:rPr>
              <a:t> par Rachel </a:t>
            </a:r>
            <a:r>
              <a:rPr lang="en-US" sz="3200" b="0" i="0" u="none" dirty="0" err="1">
                <a:solidFill>
                  <a:srgbClr val="222A35"/>
                </a:solidFill>
                <a:latin typeface="Verdana"/>
                <a:ea typeface="Verdana"/>
                <a:cs typeface="Verdana"/>
                <a:sym typeface="Verdana"/>
              </a:rPr>
              <a:t>Blaisot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6</a:t>
            </a:fld>
            <a:endParaRPr/>
          </a:p>
        </p:txBody>
      </p:sp>
      <p:sp>
        <p:nvSpPr>
          <p:cNvPr id="2" name="Rectangle 1">
            <a:extLst>
              <a:ext uri="{FF2B5EF4-FFF2-40B4-BE49-F238E27FC236}">
                <a16:creationId xmlns:a16="http://schemas.microsoft.com/office/drawing/2014/main" id="{D9A3DD47-721E-42E4-ABA7-33000CD872E5}"/>
              </a:ext>
            </a:extLst>
          </p:cNvPr>
          <p:cNvSpPr/>
          <p:nvPr/>
        </p:nvSpPr>
        <p:spPr>
          <a:xfrm>
            <a:off x="2361537" y="2462293"/>
            <a:ext cx="6782463" cy="1469248"/>
          </a:xfrm>
          <a:prstGeom prst="rect">
            <a:avLst/>
          </a:prstGeom>
        </p:spPr>
        <p:txBody>
          <a:bodyPr wrap="square">
            <a:spAutoFit/>
          </a:bodyPr>
          <a:lstStyle/>
          <a:p>
            <a:pPr marL="0" indent="0" algn="ctr">
              <a:lnSpc>
                <a:spcPct val="107000"/>
              </a:lnSpc>
              <a:spcAft>
                <a:spcPts val="800"/>
              </a:spcAft>
              <a:buNone/>
            </a:pPr>
            <a:r>
              <a:rPr lang="fr-FR" sz="3600" b="1" u="sng" dirty="0">
                <a:latin typeface="Comic Sans MS" panose="030F0702030302020204" pitchFamily="66" charset="0"/>
              </a:rPr>
              <a:t>Présentation PCPE SIRIUS</a:t>
            </a:r>
          </a:p>
          <a:p>
            <a:pPr algn="ctr">
              <a:lnSpc>
                <a:spcPct val="107000"/>
              </a:lnSpc>
              <a:spcAft>
                <a:spcPts val="800"/>
              </a:spcAft>
            </a:pPr>
            <a:r>
              <a:rPr lang="fr-FR" sz="1800" b="1" dirty="0">
                <a:latin typeface="Comic Sans MS" panose="030F0702030302020204" pitchFamily="66" charset="0"/>
                <a:ea typeface="Calibri" panose="020F0502020204030204" pitchFamily="34" charset="0"/>
                <a:cs typeface="Times New Roman" panose="02020603050405020304" pitchFamily="18" charset="0"/>
              </a:rPr>
              <a:t>Pôle de Compétences et de Prestations Externalisées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b="1" dirty="0">
                <a:latin typeface="Comic Sans MS" panose="030F0702030302020204" pitchFamily="66" charset="0"/>
                <a:ea typeface="Calibri" panose="020F0502020204030204" pitchFamily="34" charset="0"/>
                <a:cs typeface="Times New Roman" panose="02020603050405020304" pitchFamily="18" charset="0"/>
              </a:rPr>
              <a:t>SIRIUS</a:t>
            </a: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9A6C4A1-B4AB-403A-B8B1-7D8865E84947}"/>
              </a:ext>
            </a:extLst>
          </p:cNvPr>
          <p:cNvSpPr/>
          <p:nvPr/>
        </p:nvSpPr>
        <p:spPr>
          <a:xfrm>
            <a:off x="893904" y="4897159"/>
            <a:ext cx="10404192" cy="369332"/>
          </a:xfrm>
          <a:prstGeom prst="rect">
            <a:avLst/>
          </a:prstGeom>
        </p:spPr>
        <p:txBody>
          <a:bodyPr wrap="square">
            <a:spAutoFit/>
          </a:bodyPr>
          <a:lstStyle/>
          <a:p>
            <a:pPr marL="384048" lvl="2" indent="0">
              <a:buNone/>
            </a:pPr>
            <a:r>
              <a:rPr lang="fr-FR" sz="1800" dirty="0">
                <a:latin typeface="Comic Sans MS" panose="030F0702030302020204" pitchFamily="66" charset="0"/>
                <a:ea typeface="Calibri" panose="020F0502020204030204" pitchFamily="34" charset="0"/>
                <a:cs typeface="Aharoni" panose="02010803020104030203" pitchFamily="2" charset="-79"/>
              </a:rPr>
              <a:t>Rattaché au Dispositif Intégré Thérapeutique Educatif et Pédagogique « Les Eaux Vives »</a:t>
            </a:r>
            <a:r>
              <a:rPr lang="fr-FR" sz="1800" dirty="0">
                <a:latin typeface="Comic Sans MS" panose="030F0702030302020204" pitchFamily="66" charset="0"/>
                <a:ea typeface="Calibri" panose="020F0502020204030204" pitchFamily="34" charset="0"/>
                <a:cs typeface="Times New Roman" panose="02020603050405020304" pitchFamily="18" charset="0"/>
              </a:rPr>
              <a:t> </a:t>
            </a: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E05262FB-76F1-4EDD-A7E5-FBD6962E5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609" y="355250"/>
            <a:ext cx="3509573" cy="1559131"/>
          </a:xfrm>
          <a:prstGeom prst="rect">
            <a:avLst/>
          </a:prstGeom>
        </p:spPr>
      </p:pic>
      <p:pic>
        <p:nvPicPr>
          <p:cNvPr id="12" name="Image 11">
            <a:extLst>
              <a:ext uri="{FF2B5EF4-FFF2-40B4-BE49-F238E27FC236}">
                <a16:creationId xmlns:a16="http://schemas.microsoft.com/office/drawing/2014/main" id="{747EAB68-B122-43F2-8197-426DF21614A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3713" y="74862"/>
            <a:ext cx="1809750" cy="1390650"/>
          </a:xfrm>
          <a:prstGeom prst="rect">
            <a:avLst/>
          </a:prstGeom>
          <a:noFill/>
          <a:ln>
            <a:noFill/>
          </a:ln>
        </p:spPr>
      </p:pic>
    </p:spTree>
    <p:extLst>
      <p:ext uri="{BB962C8B-B14F-4D97-AF65-F5344CB8AC3E}">
        <p14:creationId xmlns:p14="http://schemas.microsoft.com/office/powerpoint/2010/main" val="112226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7</a:t>
            </a:fld>
            <a:endParaRPr/>
          </a:p>
        </p:txBody>
      </p:sp>
      <p:pic>
        <p:nvPicPr>
          <p:cNvPr id="9" name="Picture 6">
            <a:extLst>
              <a:ext uri="{FF2B5EF4-FFF2-40B4-BE49-F238E27FC236}">
                <a16:creationId xmlns:a16="http://schemas.microsoft.com/office/drawing/2014/main" id="{7385902C-C1EC-4514-B6A2-ED4EC7CB1FF7}"/>
              </a:ext>
            </a:extLst>
          </p:cNvPr>
          <p:cNvPicPr>
            <a:picLocks noChangeAspect="1"/>
          </p:cNvPicPr>
          <p:nvPr/>
        </p:nvPicPr>
        <p:blipFill>
          <a:blip r:embed="rId3"/>
          <a:stretch>
            <a:fillRect/>
          </a:stretch>
        </p:blipFill>
        <p:spPr>
          <a:xfrm>
            <a:off x="351142" y="-1"/>
            <a:ext cx="11149011" cy="5868063"/>
          </a:xfrm>
          <a:prstGeom prst="rect">
            <a:avLst/>
          </a:prstGeom>
        </p:spPr>
      </p:pic>
    </p:spTree>
    <p:extLst>
      <p:ext uri="{BB962C8B-B14F-4D97-AF65-F5344CB8AC3E}">
        <p14:creationId xmlns:p14="http://schemas.microsoft.com/office/powerpoint/2010/main" val="105463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8</a:t>
            </a:fld>
            <a:endParaRPr/>
          </a:p>
        </p:txBody>
      </p:sp>
      <p:pic>
        <p:nvPicPr>
          <p:cNvPr id="10" name="Picture 2">
            <a:extLst>
              <a:ext uri="{FF2B5EF4-FFF2-40B4-BE49-F238E27FC236}">
                <a16:creationId xmlns:a16="http://schemas.microsoft.com/office/drawing/2014/main" id="{CF007948-95B4-48A2-8EB0-513184A503EE}"/>
              </a:ext>
            </a:extLst>
          </p:cNvPr>
          <p:cNvPicPr>
            <a:picLocks noChangeAspect="1"/>
          </p:cNvPicPr>
          <p:nvPr/>
        </p:nvPicPr>
        <p:blipFill rotWithShape="1">
          <a:blip r:embed="rId3"/>
          <a:srcRect t="4558" r="1" b="13113"/>
          <a:stretch/>
        </p:blipFill>
        <p:spPr>
          <a:xfrm>
            <a:off x="150812" y="82550"/>
            <a:ext cx="12046481" cy="5782585"/>
          </a:xfrm>
          <a:prstGeom prst="rect">
            <a:avLst/>
          </a:prstGeom>
        </p:spPr>
      </p:pic>
    </p:spTree>
    <p:extLst>
      <p:ext uri="{BB962C8B-B14F-4D97-AF65-F5344CB8AC3E}">
        <p14:creationId xmlns:p14="http://schemas.microsoft.com/office/powerpoint/2010/main" val="304954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1"/>
          <p:cNvSpPr txBox="1"/>
          <p:nvPr/>
        </p:nvSpPr>
        <p:spPr>
          <a:xfrm>
            <a:off x="2293937" y="6356350"/>
            <a:ext cx="12874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A9A9A"/>
              </a:buClr>
              <a:buSzPts val="1200"/>
              <a:buFont typeface="Verdana"/>
              <a:buNone/>
            </a:pPr>
            <a:r>
              <a:rPr lang="en-US" sz="1200" b="0" i="0" u="none">
                <a:solidFill>
                  <a:srgbClr val="9A9A9A"/>
                </a:solidFill>
                <a:latin typeface="Verdana"/>
                <a:ea typeface="Verdana"/>
                <a:cs typeface="Verdana"/>
                <a:sym typeface="Verdana"/>
              </a:rPr>
              <a:t>*</a:t>
            </a:r>
            <a:endParaRPr/>
          </a:p>
        </p:txBody>
      </p:sp>
      <p:sp>
        <p:nvSpPr>
          <p:cNvPr id="495" name="Google Shape;495;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A9A9A"/>
              </a:buClr>
              <a:buSzPts val="1200"/>
              <a:buFont typeface="Verdana"/>
              <a:buNone/>
            </a:pPr>
            <a:fld id="{00000000-1234-1234-1234-123412341234}" type="slidenum">
              <a:rPr lang="en-US" sz="1200" b="0" i="0" u="none">
                <a:solidFill>
                  <a:srgbClr val="9A9A9A"/>
                </a:solidFill>
                <a:latin typeface="Verdana"/>
                <a:ea typeface="Verdana"/>
                <a:cs typeface="Verdana"/>
                <a:sym typeface="Verdana"/>
              </a:rPr>
              <a:t>9</a:t>
            </a:fld>
            <a:endParaRPr/>
          </a:p>
        </p:txBody>
      </p:sp>
      <p:sp>
        <p:nvSpPr>
          <p:cNvPr id="2" name="Rectangle 1">
            <a:extLst>
              <a:ext uri="{FF2B5EF4-FFF2-40B4-BE49-F238E27FC236}">
                <a16:creationId xmlns:a16="http://schemas.microsoft.com/office/drawing/2014/main" id="{B812B03A-D86F-408A-919F-7D339C197FB1}"/>
              </a:ext>
            </a:extLst>
          </p:cNvPr>
          <p:cNvSpPr/>
          <p:nvPr/>
        </p:nvSpPr>
        <p:spPr>
          <a:xfrm>
            <a:off x="540688" y="2353008"/>
            <a:ext cx="10908527" cy="3121945"/>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fr-FR" sz="2000" dirty="0">
                <a:latin typeface="Comic Sans MS" panose="030F0702030302020204" pitchFamily="66" charset="0"/>
                <a:ea typeface="Calibri" panose="020F0502020204030204" pitchFamily="34" charset="0"/>
                <a:cs typeface="CenturyGothic"/>
              </a:rPr>
              <a:t>Le PCPE s’adresse à un public présentant</a:t>
            </a:r>
            <a:r>
              <a:rPr lang="fr-FR" sz="2000" dirty="0">
                <a:latin typeface="Calibri" panose="020F0502020204030204" pitchFamily="34" charset="0"/>
                <a:ea typeface="Calibri" panose="020F0502020204030204" pitchFamily="34" charset="0"/>
                <a:cs typeface="Times New Roman" panose="02020603050405020304" pitchFamily="18" charset="0"/>
              </a:rPr>
              <a:t> d</a:t>
            </a:r>
            <a:r>
              <a:rPr lang="fr-FR" sz="2000" dirty="0">
                <a:latin typeface="Comic Sans MS" panose="030F0702030302020204" pitchFamily="66" charset="0"/>
                <a:ea typeface="Calibri" panose="020F0502020204030204" pitchFamily="34" charset="0"/>
                <a:cs typeface="CenturyGothic"/>
              </a:rPr>
              <a:t>es </a:t>
            </a:r>
            <a:r>
              <a:rPr lang="fr-FR" sz="2000" b="1" dirty="0">
                <a:latin typeface="Comic Sans MS" panose="030F0702030302020204" pitchFamily="66" charset="0"/>
                <a:ea typeface="Calibri" panose="020F0502020204030204" pitchFamily="34" charset="0"/>
                <a:cs typeface="CenturyGothic"/>
              </a:rPr>
              <a:t>troubles du spectre de l’autisme âgé de 0 à 20 ans</a:t>
            </a:r>
            <a:r>
              <a:rPr lang="fr-FR" sz="2000" dirty="0">
                <a:latin typeface="Comic Sans MS" panose="030F0702030302020204" pitchFamily="66" charset="0"/>
                <a:ea typeface="Calibri" panose="020F0502020204030204" pitchFamily="34" charset="0"/>
                <a:cs typeface="CenturyGothic"/>
              </a:rPr>
              <a:t>, avec une priorité pour les enfants sortants des unités DENVER et des Unités d’Enseignement Maternelle (UEM) ainsi que les enfants et adolescents en attente d’une orientation en ESMS (Etablissements Sociaux et Médico-Sociaux). </a:t>
            </a:r>
          </a:p>
          <a:p>
            <a:pPr marL="0" indent="0">
              <a:lnSpc>
                <a:spcPct val="107000"/>
              </a:lnSpc>
              <a:spcAft>
                <a:spcPts val="800"/>
              </a:spcAft>
              <a:buNone/>
            </a:pPr>
            <a:endParaRPr lang="fr-FR" sz="2000" dirty="0">
              <a:latin typeface="Comic Sans MS" panose="030F0702030302020204" pitchFamily="66" charset="0"/>
              <a:ea typeface="Calibri" panose="020F0502020204030204" pitchFamily="34" charset="0"/>
              <a:cs typeface="CenturyGothic"/>
            </a:endParaRPr>
          </a:p>
          <a:p>
            <a:pPr marL="342900" indent="-342900">
              <a:lnSpc>
                <a:spcPct val="107000"/>
              </a:lnSpc>
              <a:spcAft>
                <a:spcPts val="800"/>
              </a:spcAft>
              <a:buFont typeface="Arial" panose="020B0604020202020204" pitchFamily="34" charset="0"/>
              <a:buChar char="•"/>
            </a:pPr>
            <a:r>
              <a:rPr lang="fr-FR" sz="2000" dirty="0">
                <a:latin typeface="Comic Sans MS" panose="030F0702030302020204" pitchFamily="66" charset="0"/>
                <a:ea typeface="Calibri" panose="020F0502020204030204" pitchFamily="34" charset="0"/>
                <a:cs typeface="CenturyGothic"/>
              </a:rPr>
              <a:t>Il peut également soutenir une coordination de parcours en dispositif de droit commun.</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r-FR" sz="2000" dirty="0">
                <a:latin typeface="Comic Sans MS" panose="030F0702030302020204" pitchFamily="66" charset="0"/>
                <a:ea typeface="Calibri" panose="020F0502020204030204" pitchFamily="34" charset="0"/>
                <a:cs typeface="CenturyGothic"/>
              </a:rPr>
              <a:t>Le PCPE intervient avec </a:t>
            </a:r>
            <a:r>
              <a:rPr lang="fr-FR" sz="2000" dirty="0">
                <a:latin typeface="Comic Sans MS" panose="030F0702030302020204" pitchFamily="66" charset="0"/>
                <a:ea typeface="Calibri" panose="020F0502020204030204" pitchFamily="34" charset="0"/>
                <a:cs typeface="CenturyGothic,Bold"/>
              </a:rPr>
              <a:t>ou sans notification MDPH</a:t>
            </a:r>
            <a:r>
              <a:rPr lang="fr-FR" sz="2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1" name="Titre 1">
            <a:extLst>
              <a:ext uri="{FF2B5EF4-FFF2-40B4-BE49-F238E27FC236}">
                <a16:creationId xmlns:a16="http://schemas.microsoft.com/office/drawing/2014/main" id="{1E577B5F-87A4-4437-BF44-12225E28571F}"/>
              </a:ext>
            </a:extLst>
          </p:cNvPr>
          <p:cNvSpPr>
            <a:spLocks noGrp="1"/>
          </p:cNvSpPr>
          <p:nvPr>
            <p:ph type="title"/>
          </p:nvPr>
        </p:nvSpPr>
        <p:spPr>
          <a:xfrm>
            <a:off x="931862" y="-3602"/>
            <a:ext cx="10515600" cy="1325562"/>
          </a:xfrm>
        </p:spPr>
        <p:txBody>
          <a:bodyPr/>
          <a:lstStyle/>
          <a:p>
            <a:r>
              <a:rPr lang="fr-FR" sz="4400" b="1" dirty="0">
                <a:latin typeface="Comic Sans MS" panose="030F0702030302020204" pitchFamily="66" charset="0"/>
              </a:rPr>
              <a:t>Le public  </a:t>
            </a:r>
          </a:p>
        </p:txBody>
      </p:sp>
      <p:pic>
        <p:nvPicPr>
          <p:cNvPr id="12" name="Image 11" descr="Afficher l’image source">
            <a:extLst>
              <a:ext uri="{FF2B5EF4-FFF2-40B4-BE49-F238E27FC236}">
                <a16:creationId xmlns:a16="http://schemas.microsoft.com/office/drawing/2014/main" id="{5902B228-F18F-451C-83A1-3DC964E26D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9357" y="136525"/>
            <a:ext cx="2010216" cy="1569086"/>
          </a:xfrm>
          <a:prstGeom prst="rect">
            <a:avLst/>
          </a:prstGeom>
          <a:noFill/>
          <a:ln>
            <a:noFill/>
          </a:ln>
        </p:spPr>
      </p:pic>
    </p:spTree>
    <p:extLst>
      <p:ext uri="{BB962C8B-B14F-4D97-AF65-F5344CB8AC3E}">
        <p14:creationId xmlns:p14="http://schemas.microsoft.com/office/powerpoint/2010/main" val="3402339254"/>
      </p:ext>
    </p:extLst>
  </p:cSld>
  <p:clrMapOvr>
    <a:masterClrMapping/>
  </p:clrMapOvr>
</p:sld>
</file>

<file path=ppt/theme/theme1.xml><?xml version="1.0" encoding="utf-8"?>
<a:theme xmlns:a="http://schemas.openxmlformats.org/drawingml/2006/main" name="1_Thème Office">
  <a:themeElements>
    <a:clrScheme name="charte graphique 2022">
      <a:dk1>
        <a:srgbClr val="595959"/>
      </a:dk1>
      <a:lt1>
        <a:srgbClr val="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Thème Office">
  <a:themeElements>
    <a:clrScheme name="charte graphique 2022">
      <a:dk1>
        <a:srgbClr val="595959"/>
      </a:dk1>
      <a:lt1>
        <a:srgbClr val="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ème Office">
  <a:themeElements>
    <a:clrScheme name="charte graphique 2022">
      <a:dk1>
        <a:srgbClr val="595959"/>
      </a:dk1>
      <a:lt1>
        <a:srgbClr val="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Thème Office">
  <a:themeElements>
    <a:clrScheme name="charte graphique 2022">
      <a:dk1>
        <a:srgbClr val="595959"/>
      </a:dk1>
      <a:lt1>
        <a:srgbClr val="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Thème Office">
  <a:themeElements>
    <a:clrScheme name="charte graphique 2022">
      <a:dk1>
        <a:srgbClr val="595959"/>
      </a:dk1>
      <a:lt1>
        <a:srgbClr val="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charte graphique 2022">
      <a:dk1>
        <a:srgbClr val="595959"/>
      </a:dk1>
      <a:lt1>
        <a:srgbClr val="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hème Office">
  <a:themeElements>
    <a:clrScheme name="charte graphique 2022">
      <a:dk1>
        <a:srgbClr val="595959"/>
      </a:dk1>
      <a:lt1>
        <a:srgbClr val="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2377</Words>
  <Application>Microsoft Office PowerPoint</Application>
  <PresentationFormat>Grand écran</PresentationFormat>
  <Paragraphs>364</Paragraphs>
  <Slides>46</Slides>
  <Notes>46</Notes>
  <HiddenSlides>0</HiddenSlides>
  <MMClips>0</MMClips>
  <ScaleCrop>false</ScaleCrop>
  <HeadingPairs>
    <vt:vector size="8" baseType="variant">
      <vt:variant>
        <vt:lpstr>Polices utilisées</vt:lpstr>
      </vt:variant>
      <vt:variant>
        <vt:i4>10</vt:i4>
      </vt:variant>
      <vt:variant>
        <vt:lpstr>Thème</vt:lpstr>
      </vt:variant>
      <vt:variant>
        <vt:i4>7</vt:i4>
      </vt:variant>
      <vt:variant>
        <vt:lpstr>Serveurs OLE incorporés</vt:lpstr>
      </vt:variant>
      <vt:variant>
        <vt:i4>1</vt:i4>
      </vt:variant>
      <vt:variant>
        <vt:lpstr>Titres des diapositives</vt:lpstr>
      </vt:variant>
      <vt:variant>
        <vt:i4>46</vt:i4>
      </vt:variant>
    </vt:vector>
  </HeadingPairs>
  <TitlesOfParts>
    <vt:vector size="64" baseType="lpstr">
      <vt:lpstr>Libre Franklin</vt:lpstr>
      <vt:lpstr>Roboto Medium</vt:lpstr>
      <vt:lpstr>Verdana</vt:lpstr>
      <vt:lpstr>Arial</vt:lpstr>
      <vt:lpstr>Century Gothic</vt:lpstr>
      <vt:lpstr>Roboto</vt:lpstr>
      <vt:lpstr>Comic Sans MS</vt:lpstr>
      <vt:lpstr>Noto Sans Symbols</vt:lpstr>
      <vt:lpstr>Wingdings</vt:lpstr>
      <vt:lpstr>Calibri</vt:lpstr>
      <vt:lpstr>1_Thème Office</vt:lpstr>
      <vt:lpstr>8_Thème Office</vt:lpstr>
      <vt:lpstr>4_Thème Office</vt:lpstr>
      <vt:lpstr>10_Thème Office</vt:lpstr>
      <vt:lpstr>7_Thème Office</vt:lpstr>
      <vt:lpstr>2_Thème Office</vt:lpstr>
      <vt:lpstr>5_Thème Office</vt:lpstr>
      <vt:lpstr>Microsoft Excel Worksheet</vt:lpstr>
      <vt:lpstr>JOURNEES NATIONALES ECOLE INCLUSIVE ! ECOLE POUR TOUS ?</vt:lpstr>
      <vt:lpstr>   Atelier n°7 « La fonction ressource - Qui ? Quoi ? Quand ? Comment ? » </vt:lpstr>
      <vt:lpstr>Sommaire</vt:lpstr>
      <vt:lpstr>Brainstorming</vt:lpstr>
      <vt:lpstr>Déclinaison d’un  « livret ressource » au PCPE Sirius </vt:lpstr>
      <vt:lpstr>Présentation PowerPoint</vt:lpstr>
      <vt:lpstr>Présentation PowerPoint</vt:lpstr>
      <vt:lpstr>Présentation PowerPoint</vt:lpstr>
      <vt:lpstr>Le public  </vt:lpstr>
      <vt:lpstr>Présentation PowerPoint</vt:lpstr>
      <vt:lpstr>Au commencement…</vt:lpstr>
      <vt:lpstr>Identifier les besoins sur le territoire</vt:lpstr>
      <vt:lpstr>Mise en place d’un livret ressource</vt:lpstr>
      <vt:lpstr>Le livret ressource </vt:lpstr>
      <vt:lpstr>Nos autres missions ressources</vt:lpstr>
      <vt:lpstr>L’activité ressource en chiffre: Mis en annexe du rapport d’activités du PCPE 2023  </vt:lpstr>
      <vt:lpstr> Les points forts </vt:lpstr>
      <vt:lpstr>Les points à questionner</vt:lpstr>
      <vt:lpstr>Conclusion: Comment faire vivre notre fonction ressource au PCPE? </vt:lpstr>
      <vt:lpstr>Les missions “Ressource” au sein d’un SSEFS</vt:lpstr>
      <vt:lpstr>Présentation PowerPoint</vt:lpstr>
      <vt:lpstr>Présentation PowerPoint</vt:lpstr>
      <vt:lpstr>Présentation PowerPoint</vt:lpstr>
      <vt:lpstr>Présentation PowerPoint</vt:lpstr>
      <vt:lpstr>Fonction ressource en écoles maternelles et primaires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Temps d’échanges</vt:lpstr>
      <vt:lpstr>Clôture de l’atelier</vt:lpstr>
      <vt:lpstr>Fonction ressource</vt:lpstr>
      <vt:lpstr>Comment rendre  compte de cette nouvelle mission ?</vt:lpstr>
      <vt:lpstr> Expérimentation AIRe</vt:lpstr>
      <vt:lpstr>Principes de l’expérimentation </vt:lpstr>
      <vt:lpstr>Une expérimentation basée sur des Unités d’accompagnement hebdomadaire cotées de 1 à 4 selon des seuils horaires</vt:lpstr>
      <vt:lpstr>Etape préalable : établissement d’une correspondance autorisations / Nombre d’UA annuel</vt:lpstr>
      <vt:lpstr>Saisie des données au fil de l’eau selon les EDT effectifs de chaque personne accompagnée</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JOURNEES NATIONALES ECOLE INCLUSIVE ! ECOLE POUR TOUS ?</dc:title>
  <dc:creator>Emilie POURQUERY</dc:creator>
  <cp:lastModifiedBy>Christelle Bidaud</cp:lastModifiedBy>
  <cp:revision>17</cp:revision>
  <dcterms:created xsi:type="dcterms:W3CDTF">2022-05-13T12:53:09Z</dcterms:created>
  <dcterms:modified xsi:type="dcterms:W3CDTF">2023-11-09T14:41:46Z</dcterms:modified>
</cp:coreProperties>
</file>